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jpeg" ContentType="image/jpeg"/>
  <Default Extension="JPG" ContentType="image/.jp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16.svg" ContentType="image/svg+xml"/>
  <Override PartName="/ppt/media/image118.svg" ContentType="image/svg+xml"/>
  <Override PartName="/ppt/media/image120.svg" ContentType="image/svg+xml"/>
  <Override PartName="/ppt/media/image122.svg" ContentType="image/svg+xml"/>
  <Override PartName="/ppt/media/image124.svg" ContentType="image/svg+xml"/>
  <Override PartName="/ppt/media/image128.svg" ContentType="image/svg+xml"/>
  <Override PartName="/ppt/media/image130.svg" ContentType="image/svg+xml"/>
  <Override PartName="/ppt/media/image134.svg" ContentType="image/svg+xml"/>
  <Override PartName="/ppt/media/image29.svg" ContentType="image/svg+xml"/>
  <Override PartName="/ppt/media/image32.svg" ContentType="image/svg+xml"/>
  <Override PartName="/ppt/media/image34.svg" ContentType="image/svg+xml"/>
  <Override PartName="/ppt/media/image61.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3"/>
    <p:sldMasterId id="2147483674" r:id="rId4"/>
  </p:sldMasterIdLst>
  <p:notesMasterIdLst>
    <p:notesMasterId r:id="rId7"/>
  </p:notesMasterIdLst>
  <p:handoutMasterIdLst>
    <p:handoutMasterId r:id="rId79"/>
  </p:handoutMasterIdLst>
  <p:sldIdLst>
    <p:sldId id="257" r:id="rId5"/>
    <p:sldId id="636" r:id="rId6"/>
    <p:sldId id="740" r:id="rId8"/>
    <p:sldId id="633" r:id="rId9"/>
    <p:sldId id="742" r:id="rId10"/>
    <p:sldId id="637" r:id="rId11"/>
    <p:sldId id="638" r:id="rId12"/>
    <p:sldId id="640" r:id="rId13"/>
    <p:sldId id="642" r:id="rId14"/>
    <p:sldId id="641" r:id="rId15"/>
    <p:sldId id="533" r:id="rId16"/>
    <p:sldId id="377" r:id="rId17"/>
    <p:sldId id="643" r:id="rId18"/>
    <p:sldId id="534" r:id="rId19"/>
    <p:sldId id="811" r:id="rId20"/>
    <p:sldId id="734" r:id="rId21"/>
    <p:sldId id="870" r:id="rId22"/>
    <p:sldId id="812" r:id="rId23"/>
    <p:sldId id="810" r:id="rId24"/>
    <p:sldId id="743" r:id="rId25"/>
    <p:sldId id="542" r:id="rId26"/>
    <p:sldId id="544" r:id="rId27"/>
    <p:sldId id="738" r:id="rId28"/>
    <p:sldId id="645" r:id="rId29"/>
    <p:sldId id="646" r:id="rId30"/>
    <p:sldId id="647" r:id="rId31"/>
    <p:sldId id="648" r:id="rId32"/>
    <p:sldId id="649" r:id="rId33"/>
    <p:sldId id="650" r:id="rId34"/>
    <p:sldId id="651" r:id="rId35"/>
    <p:sldId id="652" r:id="rId36"/>
    <p:sldId id="653" r:id="rId37"/>
    <p:sldId id="654" r:id="rId38"/>
    <p:sldId id="655" r:id="rId39"/>
    <p:sldId id="656" r:id="rId40"/>
    <p:sldId id="657" r:id="rId41"/>
    <p:sldId id="658" r:id="rId42"/>
    <p:sldId id="659" r:id="rId43"/>
    <p:sldId id="660" r:id="rId44"/>
    <p:sldId id="661" r:id="rId45"/>
    <p:sldId id="662" r:id="rId46"/>
    <p:sldId id="663" r:id="rId47"/>
    <p:sldId id="664" r:id="rId48"/>
    <p:sldId id="665" r:id="rId49"/>
    <p:sldId id="666" r:id="rId50"/>
    <p:sldId id="667" r:id="rId51"/>
    <p:sldId id="668" r:id="rId52"/>
    <p:sldId id="669" r:id="rId53"/>
    <p:sldId id="670" r:id="rId54"/>
    <p:sldId id="671" r:id="rId55"/>
    <p:sldId id="672" r:id="rId56"/>
    <p:sldId id="673" r:id="rId57"/>
    <p:sldId id="674" r:id="rId58"/>
    <p:sldId id="675" r:id="rId59"/>
    <p:sldId id="676" r:id="rId60"/>
    <p:sldId id="677" r:id="rId61"/>
    <p:sldId id="678" r:id="rId62"/>
    <p:sldId id="679" r:id="rId63"/>
    <p:sldId id="680" r:id="rId64"/>
    <p:sldId id="681" r:id="rId65"/>
    <p:sldId id="683" r:id="rId66"/>
    <p:sldId id="739" r:id="rId67"/>
    <p:sldId id="578" r:id="rId68"/>
    <p:sldId id="556" r:id="rId69"/>
    <p:sldId id="551" r:id="rId70"/>
    <p:sldId id="552" r:id="rId71"/>
    <p:sldId id="553" r:id="rId72"/>
    <p:sldId id="554" r:id="rId73"/>
    <p:sldId id="272" r:id="rId74"/>
    <p:sldId id="374" r:id="rId75"/>
    <p:sldId id="375" r:id="rId76"/>
    <p:sldId id="275" r:id="rId77"/>
    <p:sldId id="523" r:id="rId78"/>
  </p:sldIdLst>
  <p:sldSz cx="9144000" cy="5143500" type="screen16x9"/>
  <p:notesSz cx="6858000" cy="9144000"/>
  <p:defaultTextStyle>
    <a:defPPr>
      <a:defRPr lang="zh-CN"/>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29" userDrawn="1">
          <p15:clr>
            <a:srgbClr val="A4A3A4"/>
          </p15:clr>
        </p15:guide>
        <p15:guide id="2" pos="28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a" lastIdx="1" clrIdx="0"/>
  <p:cmAuthor id="757" name="未知用户381" initials="未" lastIdx="1" clrIdx="0"/>
  <p:cmAuthor id="1" name="AutoBVT" initials="" lastIdx="1" clrIdx="0"/>
  <p:cmAuthor id="477878961" name="shery" initials="s" lastIdx="1" clrIdx="558"/>
  <p:cmAuthor id="758" name="未知用户382" initials="未" lastIdx="1" clrIdx="0"/>
  <p:cmAuthor id="2" name="微软用户" initials="微软用户" lastIdx="1" clrIdx="0"/>
  <p:cmAuthor id="759" name="未知用户383" initials="未" lastIdx="1" clrIdx="0"/>
  <p:cmAuthor id="3" name="Microsoft Office 用户" initials="MO用 [8] [6]" lastIdx="1" clrIdx="42"/>
  <p:cmAuthor id="760" name="未知用户384" initials="未" lastIdx="1" clrIdx="0"/>
  <p:cmAuthor id="4" name="韩雨" initials="韩" lastIdx="0" clrIdx="0"/>
  <p:cmAuthor id="761" name="未知用户294" initials="未" lastIdx="8" clrIdx="0"/>
  <p:cmAuthor id="5" name="kevin.huang" initials="k" lastIdx="3" clrIdx="47"/>
  <p:cmAuthor id="762" name="未知用户385" initials="未" lastIdx="2" clrIdx="0"/>
  <p:cmAuthor id="6" name="沈霄雷" initials="沈" lastIdx="833089" clrIdx="0"/>
  <p:cmAuthor id="763" name="未知用户386" initials="未" lastIdx="1" clrIdx="1"/>
  <p:cmAuthor id="7" name="user" initials="u" lastIdx="2" clrIdx="48"/>
  <p:cmAuthor id="764" name="未知用户429" initials="未" lastIdx="1" clrIdx="0"/>
  <p:cmAuthor id="8" name="仇怿俊" initials="仇" lastIdx="0" clrIdx="0"/>
  <p:cmAuthor id="765" name="未知用户348" initials="未" lastIdx="1" clrIdx="0"/>
  <p:cmAuthor id="9" name="小延魔法师" initials="小" lastIdx="1126286" clrIdx="0"/>
  <p:cmAuthor id="766" name="未知用户430" initials="未" lastIdx="2" clrIdx="0"/>
  <p:cmAuthor id="10" name="黄晓平" initials="黄" lastIdx="0" clrIdx="0"/>
  <p:cmAuthor id="233746470" name="大攀" initials="大" lastIdx="1" clrIdx="661"/>
  <p:cmAuthor id="767" name="未知用户389" initials="未" lastIdx="1" clrIdx="0"/>
  <p:cmAuthor id="11" name="Saku Uchikawa" initials="S" lastIdx="11" clrIdx="0"/>
  <p:cmAuthor id="738822927" name="洋仔" initials="洋" lastIdx="1" clrIdx="869"/>
  <p:cmAuthor id="768" name="未知用户350" initials="未" lastIdx="1" clrIdx="0"/>
  <p:cmAuthor id="12" name="00065088" initials="0" lastIdx="2" clrIdx="19"/>
  <p:cmAuthor id="738822928" name="liuti" initials="l" lastIdx="1" clrIdx="738822927"/>
  <p:cmAuthor id="769" name="未知用户431" initials="未" lastIdx="1" clrIdx="0"/>
  <p:cmAuthor id="13" name="10066351" initials="1" lastIdx="2" clrIdx="0"/>
  <p:cmAuthor id="770" name="未知用户351" initials="未" lastIdx="8" clrIdx="0"/>
  <p:cmAuthor id="14" name="孙遒_UnMrQ36N" initials="authorId_1008746-10054700" lastIdx="0" clrIdx="0"/>
  <p:cmAuthor id="771" name="未知用户432" initials="未" lastIdx="1" clrIdx="0"/>
  <p:cmAuthor id="15" name="蔡建楠" initials="caijianna" lastIdx="15" clrIdx="17"/>
  <p:cmAuthor id="772" name="未知用户392" initials="未" lastIdx="1" clrIdx="0"/>
  <p:cmAuthor id="16" name="Author" initials="A" lastIdx="0" clrIdx="22"/>
  <p:cmAuthor id="773" name="未知用户433" initials="未" lastIdx="1" clrIdx="0"/>
  <p:cmAuthor id="17" name="DaiZhengYuan" initials="D" lastIdx="3" clrIdx="7"/>
  <p:cmAuthor id="774" name="未知用户434" initials="未" lastIdx="1" clrIdx="0"/>
  <p:cmAuthor id="18" name="李蕾00009994" initials="李" lastIdx="6" clrIdx="17"/>
  <p:cmAuthor id="775" name="未知用户393" initials="未" lastIdx="11" clrIdx="0"/>
  <p:cmAuthor id="19" name="金宇峰_BfyebuM3" initials="authorId_1008746-10054633" lastIdx="0" clrIdx="0"/>
  <p:cmAuthor id="776" name="未知用户435" initials="未" lastIdx="7" clrIdx="1"/>
  <p:cmAuthor id="20" name="zrf" initials="zrf" lastIdx="3" clrIdx="26"/>
  <p:cmAuthor id="777" name="未知用户356" initials="未" lastIdx="1" clrIdx="2"/>
  <p:cmAuthor id="21" name="Hou Yingfeng" initials="H" lastIdx="10" clrIdx="23"/>
  <p:cmAuthor id="778" name="未知用户436" initials="未" lastIdx="1" clrIdx="0"/>
  <p:cmAuthor id="22" name="赵诚荣10027092" initials="赵" lastIdx="2" clrIdx="25"/>
  <p:cmAuthor id="779" name="未知用户396" initials="未" lastIdx="1" clrIdx="0"/>
  <p:cmAuthor id="23" name="10056791" initials="ZTE" lastIdx="1" clrIdx="29"/>
  <p:cmAuthor id="1411828" name="Mr.Wu" initials="M" lastIdx="2" clrIdx="41"/>
  <p:cmAuthor id="780" name="未知用户437" initials="未" lastIdx="1" clrIdx="1"/>
  <p:cmAuthor id="24" name="李楠10047711" initials="李楠10047711" lastIdx="2" clrIdx="31"/>
  <p:cmAuthor id="781" name="未知用户397" initials="未" lastIdx="1" clrIdx="0"/>
  <p:cmAuthor id="25" name="Y Y" initials="YY" lastIdx="2" clrIdx="33"/>
  <p:cmAuthor id="1411830" name="唐 赛" initials="唐" lastIdx="1" clrIdx="45"/>
  <p:cmAuthor id="782" name="未知用户419" initials="未" lastIdx="1" clrIdx="0"/>
  <p:cmAuthor id="26" name="rev2" initials="c" lastIdx="1" clrIdx="36"/>
  <p:cmAuthor id="783" name="未知用户399" initials="未" lastIdx="2" clrIdx="0"/>
  <p:cmAuthor id="27" name="黄珂10009187" initials="黄珂10009187" lastIdx="1" clrIdx="37"/>
  <p:cmAuthor id="784" name="未知用户438" initials="未" lastIdx="7" clrIdx="1"/>
  <p:cmAuthor id="191251536" name="SF" initials="S" lastIdx="6" clrIdx="11"/>
  <p:cmAuthor id="785" name="未知用户401" initials="未" lastIdx="43" clrIdx="1"/>
  <p:cmAuthor id="28" name="赵欣" initials="zx" lastIdx="4" clrIdx="37"/>
  <p:cmAuthor id="191251537" name="sammi" initials="s" lastIdx="0" clrIdx="12"/>
  <p:cmAuthor id="786" name="未知用户402" initials="未" lastIdx="1" clrIdx="0"/>
  <p:cmAuthor id="29" name="Jimmy-Power" initials="J" lastIdx="1" clrIdx="43"/>
  <p:cmAuthor id="191251538" name="hxh" initials="hxh" lastIdx="1" clrIdx="53"/>
  <p:cmAuthor id="787" name="未知用户403" initials="未" lastIdx="1" clrIdx="0"/>
  <p:cmAuthor id="30" name="Paul" initials="P" lastIdx="1" clrIdx="52"/>
  <p:cmAuthor id="191251539" name="370369741@qq.com" initials="3" lastIdx="1" clrIdx="40"/>
  <p:cmAuthor id="788" name="未知用户327" initials="未" lastIdx="1" clrIdx="0"/>
  <p:cmAuthor id="31" name="孟令坤" initials="M" lastIdx="1" clrIdx="46"/>
  <p:cmAuthor id="191251540" name="韩剑侠" initials="P" lastIdx="1" clrIdx="41"/>
  <p:cmAuthor id="789" name="未知用户404" initials="未" lastIdx="1" clrIdx="0"/>
  <p:cmAuthor id="32" name="群智集" initials="群" lastIdx="0" clrIdx="0"/>
  <p:cmAuthor id="191251541" name="孙 笑庆" initials="孙" lastIdx="3" clrIdx="16"/>
  <p:cmAuthor id="790" name="未知用户405" initials="未" lastIdx="1" clrIdx="0"/>
  <p:cmAuthor id="33" name="郏 鹏" initials="郏" lastIdx="1" clrIdx="16"/>
  <p:cmAuthor id="191251542" name="yang.yuan" initials="y" lastIdx="0" clrIdx="17"/>
  <p:cmAuthor id="791" name="未知用户439" initials="未" lastIdx="2" clrIdx="0"/>
  <p:cmAuthor id="34" name="warre" initials="w" lastIdx="1" clrIdx="49"/>
  <p:cmAuthor id="191251543" name="王娟" initials="1" lastIdx="1" clrIdx="31"/>
  <p:cmAuthor id="792" name="未知用户406" initials="未" lastIdx="0" clrIdx="0"/>
  <p:cmAuthor id="35" name="yuange" initials="y" lastIdx="1" clrIdx="45"/>
  <p:cmAuthor id="36" name="lc xue" initials="lx" lastIdx="1" clrIdx="22"/>
  <p:cmAuthor id="793" name="未知用户440" initials="未" lastIdx="1" clrIdx="0"/>
  <p:cmAuthor id="475196945" name="chen" initials="c" lastIdx="1" clrIdx="2"/>
  <p:cmAuthor id="37" name="gengxuan" initials="g" lastIdx="10" clrIdx="63"/>
  <p:cmAuthor id="794" name="未知用户441" initials="未" lastIdx="1" clrIdx="0"/>
  <p:cmAuthor id="38" name="殷格非" initials="殷" lastIdx="2" clrIdx="0"/>
  <p:cmAuthor id="795" name="未知用户442" initials="未" lastIdx="1" clrIdx="0"/>
  <p:cmAuthor id="39" name="z r" initials="zr" lastIdx="5" clrIdx="12"/>
  <p:cmAuthor id="796" name="未知用户409" initials="未" lastIdx="2" clrIdx="2"/>
  <p:cmAuthor id="40" name="Caixiaojin" initials="C" lastIdx="1" clrIdx="34"/>
  <p:cmAuthor id="797" name="未知用户443" initials="未" lastIdx="1" clrIdx="0"/>
  <p:cmAuthor id="41" name="震" initials="震" lastIdx="1" clrIdx="51"/>
  <p:cmAuthor id="798" name="未知用户411" initials="未" lastIdx="3" clrIdx="1"/>
  <p:cmAuthor id="42" name="admin7" initials="l" lastIdx="1" clrIdx="50"/>
  <p:cmAuthor id="799" name="未知用户444" initials="未" lastIdx="6" clrIdx="0"/>
  <p:cmAuthor id="43" name="罗 罗" initials="罗" lastIdx="1" clrIdx="37"/>
  <p:cmAuthor id="800" name="未知用户413" initials="未" lastIdx="1" clrIdx="1"/>
  <p:cmAuthor id="44" name="匿名用户" initials="匿" lastIdx="1" clrIdx="64"/>
  <p:cmAuthor id="801" name="未知用户445" initials="未" lastIdx="1" clrIdx="0"/>
  <p:cmAuthor id="45" name="杨 亚媛" initials="杨" lastIdx="1" clrIdx="25"/>
  <p:cmAuthor id="802" name="未知用户446" initials="未" lastIdx="1" clrIdx="0"/>
  <p:cmAuthor id="46" name="谢学斌" initials="谢" lastIdx="0" clrIdx="0"/>
  <p:cmAuthor id="803" name="未知用户447" initials="未" lastIdx="1" clrIdx="0"/>
  <p:cmAuthor id="47" name="未知用户27" initials="未" lastIdx="1" clrIdx="0"/>
  <p:cmAuthor id="804" name="未知用户448" initials="未" lastIdx="1" clrIdx="0"/>
  <p:cmAuthor id="48" name="renyina" initials="r" lastIdx="1" clrIdx="322"/>
  <p:cmAuthor id="805" name="未知用户333" initials="未" lastIdx="1" clrIdx="0"/>
  <p:cmAuthor id="49" name="User" initials="U" lastIdx="1" clrIdx="323"/>
  <p:cmAuthor id="806" name="未知用户417" initials="未" lastIdx="1" clrIdx="0"/>
  <p:cmAuthor id="50" name="xueyan" initials="x" lastIdx="1" clrIdx="327"/>
  <p:cmAuthor id="807" name="未知用户449" initials="未" lastIdx="1" clrIdx="0"/>
  <p:cmAuthor id="51" name="ZF" initials="ZF" lastIdx="1" clrIdx="328"/>
  <p:cmAuthor id="808" name="未知用户418" initials="未" lastIdx="1" clrIdx="0"/>
  <p:cmAuthor id="52" name="KZY" initials="K" lastIdx="1" clrIdx="329"/>
  <p:cmAuthor id="809" name="未知用户450" initials="未" lastIdx="6" clrIdx="0"/>
  <p:cmAuthor id="53" name="dsdas" initials="d" lastIdx="2" clrIdx="331"/>
  <p:cmAuthor id="810" name="未知用户423" initials="未" lastIdx="0" clrIdx="0"/>
  <p:cmAuthor id="54" name="victoryxs" initials="v" lastIdx="1" clrIdx="336"/>
  <p:cmAuthor id="811" name="未知用户424" initials="未" lastIdx="5" clrIdx="0"/>
  <p:cmAuthor id="55" name="zhoupeng" initials="z" lastIdx="5" clrIdx="339"/>
  <p:cmAuthor id="812" name="未知用户425" initials="未" lastIdx="3" clrIdx="1"/>
  <p:cmAuthor id="56" name="ma yanru" initials="my" lastIdx="1" clrIdx="25"/>
  <p:cmAuthor id="813" name="未知用户451" initials="未" lastIdx="1" clrIdx="0"/>
  <p:cmAuthor id="57" name="Randolph" initials="R" lastIdx="1" clrIdx="340"/>
  <p:cmAuthor id="814" name="未知用户452" initials="未" lastIdx="1" clrIdx="0"/>
  <p:cmAuthor id="58" name="亮" initials="亮" lastIdx="1" clrIdx="44"/>
  <p:cmAuthor id="815" name="未知用户453" initials="未" lastIdx="1" clrIdx="0"/>
  <p:cmAuthor id="59" name="hm" initials="h" lastIdx="10" clrIdx="41"/>
  <p:cmAuthor id="816" name="未知用户454" initials="未" lastIdx="1" clrIdx="2"/>
  <p:cmAuthor id="60" name="Hao Yue" initials="HY" lastIdx="2" clrIdx="349"/>
  <p:cmAuthor id="817" name="未知用户455" initials="未" lastIdx="1" clrIdx="0"/>
  <p:cmAuthor id="61" name="sre_jkz_test_walRYIX" initials="s" lastIdx="5" clrIdx="44"/>
  <p:cmAuthor id="818" name="未知用户456" initials="未" lastIdx="1" clrIdx="0"/>
  <p:cmAuthor id="62" name="33505" initials="3" lastIdx="1" clrIdx="354"/>
  <p:cmAuthor id="819" name="未知用户457" initials="未" lastIdx="10" clrIdx="0"/>
  <p:cmAuthor id="63" name="crespo lee" initials="cl" lastIdx="32" clrIdx="36"/>
  <p:cmAuthor id="820" name="未知用户458" initials="未" lastIdx="1" clrIdx="0"/>
  <p:cmAuthor id="64" name=" " initials=" " lastIdx="1" clrIdx="16"/>
  <p:cmAuthor id="65" name="Liu Dong" initials="L" lastIdx="1" clrIdx="0"/>
  <p:cmAuthor id="822" name="张 青山" initials="张" lastIdx="6" clrIdx="545"/>
  <p:cmAuthor id="66" name="Zhao Jing" initials="Z" lastIdx="1" clrIdx="2"/>
  <p:cmAuthor id="67" name="Xin Wang (IB)" initials="X" lastIdx="7" clrIdx="0"/>
  <p:cmAuthor id="68" name="YANQING BAO" initials="Y" lastIdx="3" clrIdx="0"/>
  <p:cmAuthor id="69" name="jiaopengju" initials="j" lastIdx="6" clrIdx="65"/>
  <p:cmAuthor id="70" name="祝惠蓉" initials="祝" lastIdx="3" clrIdx="8"/>
  <p:cmAuthor id="71" name="陈俊奕" initials="陈俊奕" lastIdx="1" clrIdx="20"/>
  <p:cmAuthor id="72" name="张 明晖" initials="张" lastIdx="1" clrIdx="69"/>
  <p:cmAuthor id="829" name="未知用户471" initials="未" lastIdx="1" clrIdx="0"/>
  <p:cmAuthor id="73" name="刘 阳春" initials="刘" lastIdx="1" clrIdx="72"/>
  <p:cmAuthor id="830" name="未知用户472" initials="未" lastIdx="1" clrIdx="0"/>
  <p:cmAuthor id="74" name="三农金融事业部综合员" initials="三" lastIdx="1" clrIdx="0"/>
  <p:cmAuthor id="312426843" name="wswsbo" initials="w" lastIdx="1" clrIdx="541"/>
  <p:cmAuthor id="831" name="未知用户473" initials="未" lastIdx="4" clrIdx="0"/>
  <p:cmAuthor id="75" name="唐思源" initials="唐" lastIdx="1" clrIdx="0"/>
  <p:cmAuthor id="76" name="何 静" initials="何" lastIdx="1" clrIdx="4"/>
  <p:cmAuthor id="77" name="孟萦" initials="孟" lastIdx="1" clrIdx="2"/>
  <p:cmAuthor id="78" name="彬 罗" initials="彬" lastIdx="1" clrIdx="1"/>
  <p:cmAuthor id="835" name="未知用户475" initials="未" lastIdx="0" clrIdx="0"/>
  <p:cmAuthor id="79" name="ts" initials="t" lastIdx="0" clrIdx="0"/>
  <p:cmAuthor id="836" name="未知用户476" initials="未" lastIdx="1" clrIdx="0"/>
  <p:cmAuthor id="80" name="江涛 李" initials="江" lastIdx="2" clrIdx="0"/>
  <p:cmAuthor id="81" name="林雪" initials="林" lastIdx="1" clrIdx="13"/>
  <p:cmAuthor id="838" name="未知用户489" initials="未" lastIdx="1" clrIdx="0"/>
  <p:cmAuthor id="82" name="番茄花园" initials="番" lastIdx="4" clrIdx="0"/>
  <p:cmAuthor id="839" name="未知用户488" initials="未" lastIdx="10" clrIdx="0"/>
  <p:cmAuthor id="83" name="冯智强" initials="冯" lastIdx="2" clrIdx="14"/>
  <p:cmAuthor id="840" name="未知用户490" initials="未" lastIdx="1" clrIdx="0"/>
  <p:cmAuthor id="84" name="孙运海" initials="孙" lastIdx="1" clrIdx="29"/>
  <p:cmAuthor id="841" name="未知用户477" initials="未" lastIdx="2" clrIdx="0"/>
  <p:cmAuthor id="85" name="浩 陈" initials="浩" lastIdx="1" clrIdx="14"/>
  <p:cmAuthor id="842" name="未知用户478" initials="未" lastIdx="1" clrIdx="0"/>
  <p:cmAuthor id="86" name="岳文甲" initials="岳" lastIdx="1" clrIdx="1"/>
  <p:cmAuthor id="843" name="10015046" initials="1" lastIdx="1" clrIdx="842"/>
  <p:cmAuthor id="87" name="91huhang" initials="9" lastIdx="1" clrIdx="0"/>
  <p:cmAuthor id="844" name="未知用户480" initials="未" lastIdx="1" clrIdx="0"/>
  <p:cmAuthor id="88" name="Franca, Ryan {MDAO~Basel}" initials="F" lastIdx="6" clrIdx="6"/>
  <p:cmAuthor id="845" name="未知用户481" initials="未" lastIdx="10" clrIdx="0"/>
  <p:cmAuthor id="89" name="45383746@qq.com" initials="4" lastIdx="1" clrIdx="1"/>
  <p:cmAuthor id="846" name="未知用户271" initials="未" lastIdx="1" clrIdx="0"/>
  <p:cmAuthor id="90" name="陈艳" initials="陈" lastIdx="1" clrIdx="44"/>
  <p:cmAuthor id="847" name="未知用户388" initials="未" lastIdx="1" clrIdx="0"/>
  <p:cmAuthor id="91" name="王 公然" initials="王" lastIdx="1" clrIdx="73"/>
  <p:cmAuthor id="848" name="未知用户484" initials="未" lastIdx="1" clrIdx="0"/>
  <p:cmAuthor id="92" name="邢辰凤" initials="邢" lastIdx="45" clrIdx="7"/>
  <p:cmAuthor id="849" name="未知用户224" initials="未" lastIdx="5" clrIdx="0"/>
  <p:cmAuthor id="93" name="administrator" initials="ad" lastIdx="3" clrIdx="23"/>
  <p:cmAuthor id="850" name="jesschin" initials="j" lastIdx="1" clrIdx="510"/>
  <p:cmAuthor id="94" name="Tianchi Yao" initials="TY" lastIdx="31" clrIdx="72"/>
  <p:cmAuthor id="95" name="mouse zz" initials="mz" lastIdx="1" clrIdx="54"/>
  <p:cmAuthor id="96" name="张静_Anua7Nne" initials="authorId_935319063" lastIdx="0" clrIdx="0"/>
  <p:cmAuthor id="97" name="flower" initials="f" lastIdx="1" clrIdx="334"/>
  <p:cmAuthor id="854" name="未知用户487" initials="未" lastIdx="0" clrIdx="0"/>
  <p:cmAuthor id="98" name="macos" initials="m" lastIdx="1" clrIdx="338"/>
  <p:cmAuthor id="855" name="部室管理员/软件开发中心/总行机关/ABC" initials="部" lastIdx="1" clrIdx="5"/>
  <p:cmAuthor id="99" name="wangchangkun@cmhi.cmcc" initials="wangchangkun@cmhi.cmcc" lastIdx="1" clrIdx="342"/>
  <p:cmAuthor id="856" name="未知用户259" initials="未" lastIdx="1" clrIdx="0"/>
  <p:cmAuthor id="100" name="夜尽迟渊_UrQfrmQZ" initials="authorId_501680251" lastIdx="0" clrIdx="0"/>
  <p:cmAuthor id="857" name="zilong.li" initials="z" lastIdx="4" clrIdx="0"/>
  <p:cmAuthor id="101" name="王丰_aE3uARfm" initials="authorId_383357774" lastIdx="0" clrIdx="0"/>
  <p:cmAuthor id="102" name="方少_UbQfrimU" initials="authorId_442114952" lastIdx="0" clrIdx="0"/>
  <p:cmAuthor id="103" name="叶盛_Q3A3IfEf" initials="authorId_506280334" lastIdx="0" clrIdx="0"/>
  <p:cmAuthor id="104" name="Harley._bEJrUJ7r" initials="authorId_432156705" lastIdx="0" clrIdx="0"/>
  <p:cmAuthor id="861" name="seki" initials="s" lastIdx="1" clrIdx="0"/>
  <p:cmAuthor id="105" name="罗平_VB7vJb2E" initials="authorId_305049361" lastIdx="0" clrIdx="0"/>
  <p:cmAuthor id="862" name="guoshasha@hq.cmcc" initials="guoshasha" lastIdx="1" clrIdx="861"/>
  <p:cmAuthor id="106" name="xixi_nUjqe22E" initials="authorId_359229261" lastIdx="0" clrIdx="0"/>
  <p:cmAuthor id="107" name="安安_zm6nYnYZ" initials="authorId_347340296" lastIdx="0" clrIdx="0"/>
  <p:cmAuthor id="864" name="未知用户270" initials="未" lastIdx="1" clrIdx="0"/>
  <p:cmAuthor id="108" name="高飞" initials="高" lastIdx="0" clrIdx="0"/>
  <p:cmAuthor id="865" name="zsc" initials="z" lastIdx="9" clrIdx="864"/>
  <p:cmAuthor id="109" name="周君_MfIffYra" initials="authorId_375419134" lastIdx="0" clrIdx="0"/>
  <p:cmAuthor id="866" name="USER631805" initials="U" lastIdx="1" clrIdx="865"/>
  <p:cmAuthor id="110" name="風輕 雲淡" initials="風輕" lastIdx="1" clrIdx="511"/>
  <p:cmAuthor id="867" name="zhangbai" initials="z" lastIdx="1" clrIdx="866"/>
  <p:cmAuthor id="111" name="张青山" initials="张青山" lastIdx="1" clrIdx="546"/>
  <p:cmAuthor id="112" name="进 揭" initials="进" lastIdx="1" clrIdx="87"/>
  <p:cmAuthor id="113" name="姚琳" initials="姚" lastIdx="1133934" clrIdx="0"/>
  <p:cmAuthor id="114" name="俊呈 賴" initials="俊" lastIdx="1" clrIdx="87"/>
  <p:cmAuthor id="115" name="Nero" initials="N" lastIdx="2" clrIdx="0"/>
  <p:cmAuthor id="872" name="yifan song" initials="y" lastIdx="1" clrIdx="85"/>
  <p:cmAuthor id="116" name="莊安君" initials="莊" lastIdx="1" clrIdx="65"/>
  <p:cmAuthor id="117" name="陳建璋" initials="陳" lastIdx="2" clrIdx="85"/>
  <p:cmAuthor id="874" name="hauwei" initials="h" lastIdx="1" clrIdx="873"/>
  <p:cmAuthor id="118" name="建璋" initials="建" lastIdx="1" clrIdx="86"/>
  <p:cmAuthor id="119" name="77482" initials="7" lastIdx="2" clrIdx="548"/>
  <p:cmAuthor id="120" name="許詩婕" initials="許" lastIdx="1" clrIdx="1"/>
  <p:cmAuthor id="121" name="IBM_USER" initials="I" lastIdx="4" clrIdx="1"/>
  <p:cmAuthor id="122" name="aa" initials="a" lastIdx="10" clrIdx="9"/>
  <p:cmAuthor id="123" name="吴军影" initials="吴" lastIdx="10" clrIdx="0"/>
  <p:cmAuthor id="124" name="朱小明" initials="朱" lastIdx="1" clrIdx="152"/>
  <p:cmAuthor id="881" name="王子玥" initials="王" lastIdx="1" clrIdx="880"/>
  <p:cmAuthor id="125" name="未知用户183" initials="未知用户183" lastIdx="1" clrIdx="49"/>
  <p:cmAuthor id="126" name="云峰 贾" initials="云" lastIdx="2" clrIdx="0"/>
  <p:cmAuthor id="883" name="未知用户265" initials="未" lastIdx="2" clrIdx="0"/>
  <p:cmAuthor id="127" name="wang" initials="wang" lastIdx="1" clrIdx="14"/>
  <p:cmAuthor id="884" name="未知用户267" initials="未" lastIdx="1" clrIdx="0"/>
  <p:cmAuthor id="128" name="施普希（菜菜）" initials="施" lastIdx="0" clrIdx="0"/>
  <p:cmAuthor id="885" name="liuxie" initials="l" lastIdx="1" clrIdx="588"/>
  <p:cmAuthor id="129" name="曹 朝辉" initials="曹" lastIdx="1" clrIdx="14"/>
  <p:cmAuthor id="886" name="张因然10112423" initials="1" lastIdx="1" clrIdx="885"/>
  <p:cmAuthor id="130" name="orchid" initials="o" lastIdx="1" clrIdx="337"/>
  <p:cmAuthor id="887" name="未知用户241" initials="未" lastIdx="0" clrIdx="1"/>
  <p:cmAuthor id="131" name="未知用户63" initials="未知用户63" lastIdx="1" clrIdx="0"/>
  <p:cmAuthor id="888" name="未知用户242" initials="未" lastIdx="3" clrIdx="0"/>
  <p:cmAuthor id="132" name="仝德志" initials="仝" lastIdx="1" clrIdx="0"/>
  <p:cmAuthor id="133" name="未知用户112" initials="未知用户112" lastIdx="4" clrIdx="0"/>
  <p:cmAuthor id="890" name="未知用户227" initials="未" lastIdx="1" clrIdx="0"/>
  <p:cmAuthor id="134" name="xukangning@hq.cmcc" initials="xukangning@hq.cmcc" lastIdx="1" clrIdx="346"/>
  <p:cmAuthor id="891" name="未知用户298" initials="未" lastIdx="1" clrIdx="0"/>
  <p:cmAuthor id="135" name="未知用户163" initials="未知用户163" lastIdx="1" clrIdx="0"/>
  <p:cmAuthor id="892" name="未知用户299" initials="未" lastIdx="1" clrIdx="0"/>
  <p:cmAuthor id="136" name="針對所選的門市進行小範圍實驗，捕捉驅動績效的關鍵影響因子" initials="針" lastIdx="1" clrIdx="0"/>
  <p:cmAuthor id="893" name="xq" initials="x" lastIdx="2" clrIdx="11"/>
  <p:cmAuthor id="137" name="未知用户165" initials="未知用户165" lastIdx="1" clrIdx="0"/>
  <p:cmAuthor id="894" name="未知用户302" initials="未" lastIdx="1" clrIdx="0"/>
  <p:cmAuthor id="138" name="未知用户166" initials="未知用户166" lastIdx="8" clrIdx="0"/>
  <p:cmAuthor id="139" name="未知用户167" initials="未知用户167" lastIdx="1" clrIdx="0"/>
  <p:cmAuthor id="140" name="未知用户168" initials="未知用户168" lastIdx="1" clrIdx="0"/>
  <p:cmAuthor id="141" name="未知用户169" initials="未知用户169" lastIdx="1" clrIdx="1"/>
  <p:cmAuthor id="142" name="未知用户174" initials="未知用户174" lastIdx="1" clrIdx="0"/>
  <p:cmAuthor id="899" name="jinpengcheng" initials="j" lastIdx="1" clrIdx="898"/>
  <p:cmAuthor id="143" name="未知用户175" initials="未知用户175" lastIdx="1" clrIdx="1"/>
  <p:cmAuthor id="900" name="minil" initials="m" lastIdx="4" clrIdx="589"/>
  <p:cmAuthor id="144" name="未知用户176" initials="未知用户176" lastIdx="1" clrIdx="0"/>
  <p:cmAuthor id="901" name="15106" initials="1" lastIdx="4" clrIdx="0"/>
  <p:cmAuthor id="145" name="范 斌" initials="范" lastIdx="1" clrIdx="36"/>
  <p:cmAuthor id="595510092" name="乐燕" initials="乐" lastIdx="1" clrIdx="647"/>
  <p:cmAuthor id="146" name="毕邺" initials="党委办公室" lastIdx="2" clrIdx="37"/>
  <p:cmAuthor id="903" name="赵 璐" initials="赵" lastIdx="4" clrIdx="0"/>
  <p:cmAuthor id="147" name="jiaru tiger" initials="jt" lastIdx="2" clrIdx="38"/>
  <p:cmAuthor id="904" name="Zhu, Hawk" initials="Z" lastIdx="1" clrIdx="0"/>
  <p:cmAuthor id="148" name="Evonlin" initials="E" lastIdx="2" clrIdx="2"/>
  <p:cmAuthor id="905" name="tanjp" initials="t" lastIdx="0" clrIdx="491"/>
  <p:cmAuthor id="149" name="WANGZF" initials="W" lastIdx="4" clrIdx="2"/>
  <p:cmAuthor id="906" name="YS" initials="Y" lastIdx="1" clrIdx="86"/>
  <p:cmAuthor id="150" name="梅芬 吳" initials="梅" lastIdx="1" clrIdx="85"/>
  <p:cmAuthor id="151" name="庆芳 许" initials="庆" lastIdx="1" clrIdx="0"/>
  <p:cmAuthor id="908" name="10285279" initials="1" lastIdx="1" clrIdx="907"/>
  <p:cmAuthor id="152" name="不明使用者12" initials="不" lastIdx="3" clrIdx="1"/>
  <p:cmAuthor id="909" name="GY&amp;CXX" initials="G" lastIdx="1" clrIdx="908"/>
  <p:cmAuthor id="153" name="ma jialin" initials="mj" lastIdx="1" clrIdx="41"/>
  <p:cmAuthor id="910" name="Jdi" initials="J" lastIdx="0" clrIdx="0"/>
  <p:cmAuthor id="154" name="�Ÿ�" initials="�" lastIdx="1" clrIdx="0"/>
  <p:cmAuthor id="911" name="未知用户337" initials="未" lastIdx="1" clrIdx="0"/>
  <p:cmAuthor id="155" name="张久仙" initials="zjx" lastIdx="9" clrIdx="531"/>
  <p:cmAuthor id="912" name="未知用户239" initials="未" lastIdx="3" clrIdx="0"/>
  <p:cmAuthor id="156" name="hmwang" initials="dsc" lastIdx="2" clrIdx="532"/>
  <p:cmAuthor id="913" name="chenmh" initials="c" lastIdx="1" clrIdx="85"/>
  <p:cmAuthor id="157" name="方婷婷" initials="方" lastIdx="1" clrIdx="549"/>
  <p:cmAuthor id="914" name="CVTEr" initials="C" lastIdx="1" clrIdx="0"/>
  <p:cmAuthor id="158" name="piccotina" initials="p" lastIdx="1" clrIdx="553"/>
  <p:cmAuthor id="915" name="June C" initials="J" lastIdx="1" clrIdx="4"/>
  <p:cmAuthor id="159" name="順天" initials="順" lastIdx="1" clrIdx="0"/>
  <p:cmAuthor id="916" name="00270" initials="0" lastIdx="1" clrIdx="0"/>
  <p:cmAuthor id="1124247354" name="Tea" initials="T" lastIdx="1" clrIdx="611"/>
  <p:cmAuthor id="160" name="nancy" initials="n" lastIdx="1" clrIdx="0"/>
  <p:cmAuthor id="161" name="曾蓓/贝贝" initials="曾" lastIdx="0" clrIdx="0"/>
  <p:cmAuthor id="162" name="敢 王" initials="敢" lastIdx="1" clrIdx="0"/>
  <p:cmAuthor id="919" name="shinevin liu" initials="s" lastIdx="1" clrIdx="3"/>
  <p:cmAuthor id="163" name="邓 勇" initials="邓" lastIdx="1" clrIdx="0"/>
  <p:cmAuthor id="920" name="Davidpeng" initials="D" lastIdx="1" clrIdx="10"/>
  <p:cmAuthor id="164" name="蓝礼健" initials="蓝" lastIdx="1" clrIdx="0"/>
  <p:cmAuthor id="921" name="dbc" initials="d" lastIdx="2" clrIdx="0"/>
  <p:cmAuthor id="165" name="晓  曲" initials="晓" lastIdx="1" clrIdx="0"/>
  <p:cmAuthor id="166" name="winner1 chan" initials="wc" lastIdx="1" clrIdx="334"/>
  <p:cmAuthor id="923" name="冯学沛" initials="冯" lastIdx="1" clrIdx="1"/>
  <p:cmAuthor id="167" name="cai yan" initials="cy" lastIdx="1" clrIdx="511"/>
  <p:cmAuthor id="924" name="杨 超" initials="杨" lastIdx="1" clrIdx="3"/>
  <p:cmAuthor id="168" name="陳珮琪" initials="陳珮琪" lastIdx="1" clrIdx="188"/>
  <p:cmAuthor id="925" name="董艺萱00344473" initials="董艺萱003444" lastIdx="11" clrIdx="924"/>
  <p:cmAuthor id="169" name="Tome" initials="T" lastIdx="1" clrIdx="85"/>
  <p:cmAuthor id="926" name="Rex" initials="R" lastIdx="0" clrIdx="0"/>
  <p:cmAuthor id="170" name="hengchang xu" initials="hx" lastIdx="1" clrIdx="338"/>
  <p:cmAuthor id="927" name="李芝兰" initials="李" lastIdx="1" clrIdx="926"/>
  <p:cmAuthor id="171" name="Echo" initials="ecjia" lastIdx="14" clrIdx="75"/>
  <p:cmAuthor id="928" name="王凯" initials="王" lastIdx="1" clrIdx="0"/>
  <p:cmAuthor id="172" name="贾云雁" initials="贾" lastIdx="2" clrIdx="330"/>
  <p:cmAuthor id="146566727" name="xzb1" initials="x" lastIdx="1" clrIdx="1"/>
  <p:cmAuthor id="173" name="nature_emInFJF7" initials="authorId_313163542" lastIdx="0" clrIdx="0"/>
  <p:cmAuthor id="174" name="杨思思_VNjyvY7j" initials="authorId_430925712" lastIdx="0" clrIdx="0"/>
  <p:cmAuthor id="175" name="唐可欣" initials="" lastIdx="1" clrIdx="0"/>
  <p:cmAuthor id="932" name="LUO CHENG" initials="L" lastIdx="1" clrIdx="0"/>
  <p:cmAuthor id="176" name="未知的使用者8" initials="" lastIdx="1" clrIdx="0"/>
  <p:cmAuthor id="177" name="不明使用者56" initials="" lastIdx="1" clrIdx="0"/>
  <p:cmAuthor id="934" name="shenyanning-001" initials="s" lastIdx="8" clrIdx="0"/>
  <p:cmAuthor id="178" name="P00035_jeremy" initials="" lastIdx="1" clrIdx="0"/>
  <p:cmAuthor id="179" name="Unknown User7" initials="" lastIdx="1" clrIdx="0"/>
  <p:cmAuthor id="180" name="muzi wei" initials="" lastIdx="1" clrIdx="0"/>
  <p:cmAuthor id="937" name="Evander Wan" initials="E" lastIdx="7" clrIdx="1"/>
  <p:cmAuthor id="181" name="未知的使用者41" initials="" lastIdx="1" clrIdx="0"/>
  <p:cmAuthor id="182" name="未知的使用者13" initials="" lastIdx="1" clrIdx="0"/>
  <p:cmAuthor id="183" name="djj" initials="" lastIdx="2" clrIdx="0"/>
  <p:cmAuthor id="184" name="未知用户117" initials="" lastIdx="1" clrIdx="2"/>
  <p:cmAuthor id="185" name="ztolei@163.com" initials="z" lastIdx="1" clrIdx="50"/>
  <p:cmAuthor id="186" name="未知用户13" initials="" lastIdx="1" clrIdx="0"/>
  <p:cmAuthor id="187" name="不明使用者21" initials="" lastIdx="1" clrIdx="0"/>
  <p:cmAuthor id="944" name="hh" initials="h" lastIdx="1" clrIdx="0"/>
  <p:cmAuthor id="188" name="YUMINGNJ" initials="" lastIdx="3" clrIdx="0"/>
  <p:cmAuthor id="189" name="未知的使用者52" initials="" lastIdx="1" clrIdx="1"/>
  <p:cmAuthor id="190" name="未知用户109" initials="" lastIdx="1" clrIdx="1"/>
  <p:cmAuthor id="377773470" name="tianatan" initials="t" lastIdx="1" clrIdx="13"/>
  <p:cmAuthor id="191" name="Unknown User117" initials="U" lastIdx="10" clrIdx="0"/>
  <p:cmAuthor id="948" name="Hope0187" initials="H" lastIdx="1" clrIdx="6"/>
  <p:cmAuthor id="192" name="thomas" initials="" lastIdx="1" clrIdx="49"/>
  <p:cmAuthor id="949" name="daiyi06" initials="d" lastIdx="0" clrIdx="2"/>
  <p:cmAuthor id="193" name="未知的使用者3" initials="" lastIdx="7" clrIdx="1"/>
  <p:cmAuthor id="194" name="未知用户14" initials="" lastIdx="1" clrIdx="0"/>
  <p:cmAuthor id="951" name="James Conard" initials="J" lastIdx="3" clrIdx="0"/>
  <p:cmAuthor id="195" name="Unknown User65" initials="U" lastIdx="1" clrIdx="0"/>
  <p:cmAuthor id="196" name="未知用户98" initials="" lastIdx="1" clrIdx="2"/>
  <p:cmAuthor id="197" name="Unknown User67" initials="U" lastIdx="1" clrIdx="0"/>
  <p:cmAuthor id="198" name="未知用户83" initials="" lastIdx="1" clrIdx="1"/>
  <p:cmAuthor id="199" name="未知用户61" initials="" lastIdx="8" clrIdx="0"/>
  <p:cmAuthor id="200" name="張秀娟" initials="" lastIdx="1" clrIdx="2"/>
  <p:cmAuthor id="957" name="Cpic" initials="C" lastIdx="0" clrIdx="0"/>
  <p:cmAuthor id="201" name="Jason Wang" initials="" lastIdx="1" clrIdx="0"/>
  <p:cmAuthor id="202" name="不明使用者18" initials="" lastIdx="0" clrIdx="1"/>
  <p:cmAuthor id="203" name="未知用户28" initials="未" lastIdx="5" clrIdx="1"/>
  <p:cmAuthor id="960" name="刘 念" initials="刘" lastIdx="2" clrIdx="35"/>
  <p:cmAuthor id="204" name="未知的使用者72" initials="" lastIdx="1" clrIdx="0"/>
  <p:cmAuthor id="961" name="Wangzhi gang" initials="W" lastIdx="1" clrIdx="0"/>
  <p:cmAuthor id="205" name="未知的使用者48" initials="" lastIdx="1" clrIdx="0"/>
  <p:cmAuthor id="206" name="未知的使用者104" initials="" lastIdx="1" clrIdx="0"/>
  <p:cmAuthor id="207" name="未知用户60" initials="" lastIdx="1" clrIdx="0"/>
  <p:cmAuthor id="208" name="未知的使用者39" initials="未" lastIdx="10" clrIdx="0"/>
  <p:cmAuthor id="209" name="Shawna Strickland" initials="" lastIdx="2" clrIdx="0"/>
  <p:cmAuthor id="966" name="李柯然" initials="李" lastIdx="1" clrIdx="0"/>
  <p:cmAuthor id="210" name="未知的使用者36" initials="" lastIdx="3" clrIdx="1"/>
  <p:cmAuthor id="967" name="LENOVO" initials="L" lastIdx="1" clrIdx="0"/>
  <p:cmAuthor id="211" name="未知的使用者76" initials="未" lastIdx="1" clrIdx="0"/>
  <p:cmAuthor id="212" name="Daniel Wuu" initials="" lastIdx="1" clrIdx="0"/>
  <p:cmAuthor id="969" name="王玉" initials="王" lastIdx="1" clrIdx="0"/>
  <p:cmAuthor id="213" name="未知用户56" initials="" lastIdx="1" clrIdx="0"/>
  <p:cmAuthor id="970" name="Ming Zuo" initials="M" lastIdx="1" clrIdx="0"/>
  <p:cmAuthor id="214" name="未知的使用者14" initials="" lastIdx="2" clrIdx="0"/>
  <p:cmAuthor id="247546784" name="/ 七安 /" initials="/" lastIdx="2" clrIdx="0"/>
  <p:cmAuthor id="215" name="未知的使用者78" initials="未" lastIdx="5" clrIdx="1"/>
  <p:cmAuthor id="216" name="未知的使用者80" initials="未" lastIdx="0" clrIdx="0"/>
  <p:cmAuthor id="441412215" name="tonghailan" initials="t" lastIdx="1126972" clrIdx="1"/>
  <p:cmAuthor id="217" name="Ashley Eberenz" initials="" lastIdx="7" clrIdx="1"/>
  <p:cmAuthor id="974" name="dreamsummit" initials="d" lastIdx="1" clrIdx="0"/>
  <p:cmAuthor id="218" name="不明使用者19" initials="" lastIdx="1" clrIdx="0"/>
  <p:cmAuthor id="975" name="张 博" initials="张" lastIdx="1" clrIdx="0"/>
  <p:cmAuthor id="219" name="qiantong" initials="" lastIdx="3" clrIdx="1"/>
  <p:cmAuthor id="976" name="LS" initials="L" lastIdx="1" clrIdx="0"/>
  <p:cmAuthor id="220" name="未知的使用者74" initials="" lastIdx="1" clrIdx="0"/>
  <p:cmAuthor id="977" name="McGlasson, Louise" initials="M" lastIdx="6" clrIdx="0"/>
  <p:cmAuthor id="221" name="未知的使用者23" initials="" lastIdx="1" clrIdx="0"/>
  <p:cmAuthor id="978" name="Morgan, Aaron" initials="M" lastIdx="3" clrIdx="1"/>
  <p:cmAuthor id="222" name="未知的使用者1" initials="" lastIdx="8" clrIdx="0"/>
  <p:cmAuthor id="979" name="weige" initials="w" lastIdx="2" clrIdx="0"/>
  <p:cmAuthor id="223" name="116304" initials="" lastIdx="1" clrIdx="1"/>
  <p:cmAuthor id="224" name="未知用户31" initials="未" lastIdx="1" clrIdx="1"/>
  <p:cmAuthor id="981" name="李 俊琦" initials="李" lastIdx="1" clrIdx="0"/>
  <p:cmAuthor id="225" name="R affer" initials="" lastIdx="1" clrIdx="0"/>
  <p:cmAuthor id="982" name="沈 鹤" initials="沈" lastIdx="1" clrIdx="5"/>
  <p:cmAuthor id="226" name="qihua-DCMS" initials="" lastIdx="0" clrIdx="0"/>
  <p:cmAuthor id="983" name="jilin" initials="j" lastIdx="20" clrIdx="0"/>
  <p:cmAuthor id="227" name="未知用户55" initials="" lastIdx="1" clrIdx="0"/>
  <p:cmAuthor id="984" name="王保青-pah" initials="王" lastIdx="0" clrIdx="0"/>
  <p:cmAuthor id="228" name="未知的使用者95" initials="" lastIdx="1" clrIdx="0"/>
  <p:cmAuthor id="229" name="未知的使用者168" initials="未" lastIdx="1" clrIdx="0"/>
  <p:cmAuthor id="986" name="Jason Li" initials="J" lastIdx="1" clrIdx="2"/>
  <p:cmAuthor id="230" name="未知的使用者32" initials="" lastIdx="1" clrIdx="0"/>
  <p:cmAuthor id="987" name="duxingge" initials="d" lastIdx="2" clrIdx="4"/>
  <p:cmAuthor id="231" name="未知的使用者49" initials="" lastIdx="1" clrIdx="0"/>
  <p:cmAuthor id="232" name="Unknown User26" initials="U" lastIdx="1" clrIdx="1"/>
  <p:cmAuthor id="989" name="yingchao xi" initials="y" lastIdx="7" clrIdx="0"/>
  <p:cmAuthor id="233" name="yuexuejun" initials="" lastIdx="3" clrIdx="0"/>
  <p:cmAuthor id="990" name="depeng diao" initials="d" lastIdx="0" clrIdx="0"/>
  <p:cmAuthor id="234" name="未知的使用者71" initials="" lastIdx="1" clrIdx="1"/>
  <p:cmAuthor id="991" name="amyzhang" initials="a" lastIdx="1" clrIdx="0"/>
  <p:cmAuthor id="235" name="未知的使用者105" initials="" lastIdx="1" clrIdx="0"/>
  <p:cmAuthor id="992" name="JerryW" initials="J" lastIdx="1" clrIdx="0"/>
  <p:cmAuthor id="236" name="Unknown User70" initials="" lastIdx="1" clrIdx="0"/>
  <p:cmAuthor id="993" name="shenyy" initials="s" lastIdx="1" clrIdx="7"/>
  <p:cmAuthor id="237" name="clinchen" initials="" lastIdx="0" clrIdx="1"/>
  <p:cmAuthor id="994" name="Jason Cheung" initials="J" lastIdx="0" clrIdx="0"/>
  <p:cmAuthor id="238" name="未知用户23" initials="" lastIdx="1" clrIdx="0"/>
  <p:cmAuthor id="995" name="刘笑" initials="刘" lastIdx="1" clrIdx="0"/>
  <p:cmAuthor id="239" name="hanjuncompany" initials="" lastIdx="1" clrIdx="0"/>
  <p:cmAuthor id="240" name="kathy chen" initials="" lastIdx="3" clrIdx="0"/>
  <p:cmAuthor id="997" name="Maggie" initials="M" lastIdx="1" clrIdx="0"/>
  <p:cmAuthor id="241" name="未知的使用者63" initials="" lastIdx="1" clrIdx="0"/>
  <p:cmAuthor id="242" name="未知的使用者64" initials="" lastIdx="3" clrIdx="1"/>
  <p:cmAuthor id="243" name="未知的使用者47" initials="" lastIdx="1" clrIdx="0"/>
  <p:cmAuthor id="244" name="未知的使用者60" initials="" lastIdx="8" clrIdx="0"/>
  <p:cmAuthor id="245" name="未知的使用者59" initials="" lastIdx="1" clrIdx="0"/>
  <p:cmAuthor id="246" name="未知的使用者54" initials="" lastIdx="1" clrIdx="0"/>
  <p:cmAuthor id="247" name="未知的使用者66" initials="" lastIdx="8" clrIdx="0"/>
  <p:cmAuthor id="248" name="未知的使用者65" initials="" lastIdx="1" clrIdx="0"/>
  <p:cmAuthor id="249" name="未知的使用者106" initials="" lastIdx="3" clrIdx="1"/>
  <p:cmAuthor id="250" name="未知的使用者107" initials="" lastIdx="1" clrIdx="1"/>
  <p:cmAuthor id="251" name="未知的使用者108" initials="" lastIdx="1" clrIdx="0"/>
  <p:cmAuthor id="252" name="未知的使用者86" initials="" lastIdx="1" clrIdx="0"/>
  <p:cmAuthor id="253" name="未知的使用者116" initials="" lastIdx="1" clrIdx="1"/>
  <p:cmAuthor id="254" name="未知的使用者44" initials="" lastIdx="1" clrIdx="0"/>
  <p:cmAuthor id="255" name="未知的使用者37" initials="" lastIdx="1" clrIdx="0"/>
  <p:cmAuthor id="256" name="未知的使用者126" initials="" lastIdx="1" clrIdx="0"/>
  <p:cmAuthor id="257" name="未知的使用者127" initials="" lastIdx="3" clrIdx="1"/>
  <p:cmAuthor id="258" name="未知的使用者128" initials="" lastIdx="1" clrIdx="1"/>
  <p:cmAuthor id="259" name="未知的使用者124" initials="" lastIdx="1" clrIdx="0"/>
  <p:cmAuthor id="260" name="未知的使用者125" initials="" lastIdx="1" clrIdx="0"/>
  <p:cmAuthor id="261" name="Sara Chen" initials="" lastIdx="1" clrIdx="0"/>
  <p:cmAuthor id="262" name="huang gerrard" initials="" lastIdx="1" clrIdx="0"/>
  <p:cmAuthor id="263" name="未知用户170" initials="" lastIdx="1" clrIdx="0"/>
  <p:cmAuthor id="264" name="未知用户171" initials="" lastIdx="5" clrIdx="1"/>
  <p:cmAuthor id="265" name="未知用户172" initials="" lastIdx="1" clrIdx="1"/>
  <p:cmAuthor id="266" name="未知用户173" initials="" lastIdx="1" clrIdx="0"/>
  <p:cmAuthor id="267" name="未知用户149" initials="" lastIdx="1" clrIdx="0"/>
  <p:cmAuthor id="268" name="未知用户150" initials="" lastIdx="1" clrIdx="0"/>
  <p:cmAuthor id="269" name="未知用户151" initials="" lastIdx="2" clrIdx="0"/>
  <p:cmAuthor id="270" name="未知用户152" initials="" lastIdx="8" clrIdx="0"/>
  <p:cmAuthor id="271" name="未知用户153" initials="" lastIdx="8" clrIdx="0"/>
  <p:cmAuthor id="272" name="未知用户154" initials="" lastIdx="1" clrIdx="0"/>
  <p:cmAuthor id="273" name="未知用户155" initials="" lastIdx="1" clrIdx="0"/>
  <p:cmAuthor id="274" name="未知用户41" initials="" lastIdx="8" clrIdx="0"/>
  <p:cmAuthor id="275" name="未知用户44" initials="" lastIdx="1" clrIdx="0"/>
  <p:cmAuthor id="276" name="未知用户45" initials="" lastIdx="1" clrIdx="0"/>
  <p:cmAuthor id="277" name="未知用户156" initials="" lastIdx="10" clrIdx="0"/>
  <p:cmAuthor id="278" name="未知用户64" initials="" lastIdx="1" clrIdx="0"/>
  <p:cmAuthor id="279" name="未知用户65" initials="" lastIdx="1" clrIdx="0"/>
  <p:cmAuthor id="280" name="未知用户68" initials="" lastIdx="1" clrIdx="0"/>
  <p:cmAuthor id="281" name="未知用户69" initials="" lastIdx="2" clrIdx="0"/>
  <p:cmAuthor id="282" name="未知用户70" initials="" lastIdx="1" clrIdx="1"/>
  <p:cmAuthor id="283" name="未知用户71" initials="" lastIdx="1" clrIdx="0"/>
  <p:cmAuthor id="284" name="未知用户72" initials="" lastIdx="1" clrIdx="0"/>
  <p:cmAuthor id="285" name="未知用户73" initials="" lastIdx="2" clrIdx="0"/>
  <p:cmAuthor id="286" name="未知用户49" initials="" lastIdx="1" clrIdx="0"/>
  <p:cmAuthor id="287" name="未知用户50" initials="" lastIdx="1" clrIdx="0"/>
  <p:cmAuthor id="288" name="未知用户52" initials="" lastIdx="1" clrIdx="0"/>
  <p:cmAuthor id="289" name="MA15" initials="" lastIdx="1" clrIdx="0"/>
  <p:cmAuthor id="290" name="未知用户53" initials="" lastIdx="10" clrIdx="0"/>
  <p:cmAuthor id="291" name="未知用户96" initials="" lastIdx="1" clrIdx="0"/>
  <p:cmAuthor id="292" name="未知用户48" initials="" lastIdx="1" clrIdx="0"/>
  <p:cmAuthor id="293" name="未知用户97" initials="" lastIdx="2" clrIdx="0"/>
  <p:cmAuthor id="294" name="未知用户40" initials="" lastIdx="5" clrIdx="1"/>
  <p:cmAuthor id="295" name="未知用户43" initials="" lastIdx="1" clrIdx="0"/>
  <p:cmAuthor id="296" name="未知用户100" initials="" lastIdx="1" clrIdx="0"/>
  <p:cmAuthor id="297" name="未知用户101" initials="" lastIdx="1" clrIdx="0"/>
  <p:cmAuthor id="298" name="未知用户26" initials="" lastIdx="1" clrIdx="0"/>
  <p:cmAuthor id="299" name="未知用户29" initials="" lastIdx="1" clrIdx="0"/>
  <p:cmAuthor id="300" name="未知用户32" initials="" lastIdx="1" clrIdx="0"/>
  <p:cmAuthor id="301" name="未知用户33" initials="" lastIdx="1" clrIdx="0"/>
  <p:cmAuthor id="302" name="未知用户34" initials="" lastIdx="2" clrIdx="0"/>
  <p:cmAuthor id="303" name="未知用户42" initials="" lastIdx="1" clrIdx="0"/>
  <p:cmAuthor id="304" name="未知的使用者109" initials="" lastIdx="5" clrIdx="1"/>
  <p:cmAuthor id="305" name="未知的使用者122" initials="" lastIdx="1" clrIdx="0"/>
  <p:cmAuthor id="306" name="未知的使用者123" initials="" lastIdx="8" clrIdx="0"/>
  <p:cmAuthor id="307" name="未知用户93" initials="" lastIdx="1" clrIdx="0"/>
  <p:cmAuthor id="308" name="未知用户90" initials="" lastIdx="5" clrIdx="1"/>
  <p:cmAuthor id="309" name="未知用户91" initials="" lastIdx="0" clrIdx="1"/>
  <p:cmAuthor id="310" name="未知用户92" initials="" lastIdx="1" clrIdx="0"/>
  <p:cmAuthor id="311" name="未知用户74" initials="" lastIdx="5" clrIdx="1"/>
  <p:cmAuthor id="312" name="未知用户75" initials="" lastIdx="8" clrIdx="0"/>
  <p:cmAuthor id="313" name="未知用户76" initials="" lastIdx="1" clrIdx="0"/>
  <p:cmAuthor id="314" name="未知用户77" initials="" lastIdx="8" clrIdx="0"/>
  <p:cmAuthor id="315" name="未知用户78" initials="" lastIdx="8" clrIdx="0"/>
  <p:cmAuthor id="316" name="未知用户79" initials="" lastIdx="1" clrIdx="0"/>
  <p:cmAuthor id="317" name="未知用户80" initials="" lastIdx="1" clrIdx="0"/>
  <p:cmAuthor id="318" name="Harry xu" initials="" lastIdx="1" clrIdx="0"/>
  <p:cmAuthor id="320" name="未知用户35" initials="未" lastIdx="1" clrIdx="0"/>
  <p:cmAuthor id="321" name="未知用户111" initials="未" lastIdx="1" clrIdx="1"/>
  <p:cmAuthor id="322" name="le" initials="l" lastIdx="2" clrIdx="321"/>
  <p:cmAuthor id="323" name="未知的使用者161" initials="未" lastIdx="1" clrIdx="0"/>
  <p:cmAuthor id="325" name="lingc" initials="l" lastIdx="1" clrIdx="324"/>
  <p:cmAuthor id="326" name="未知的使用者75" initials="未" lastIdx="1" clrIdx="0"/>
  <p:cmAuthor id="327" name="Cecilia" initials="C" lastIdx="1" clrIdx="326"/>
  <p:cmAuthor id="329" name="DKCLEI" initials="LEI" lastIdx="3" clrIdx="328"/>
  <p:cmAuthor id="331" name="liyite" initials="l" lastIdx="1" clrIdx="330"/>
  <p:cmAuthor id="332" name="lizhiwen" initials="l" lastIdx="1" clrIdx="331"/>
  <p:cmAuthor id="333" name="于书丹" initials="C" lastIdx="1" clrIdx="332"/>
  <p:cmAuthor id="334" name="USER580282" initials="U" lastIdx="1" clrIdx="333"/>
  <p:cmAuthor id="336" name="tonyliu" initials="t" lastIdx="4" clrIdx="335"/>
  <p:cmAuthor id="338" name="asdf" initials="a" lastIdx="1" clrIdx="337"/>
  <p:cmAuthor id="287643684" name="Aqf" initials="A" lastIdx="1" clrIdx="36"/>
  <p:cmAuthor id="287643685" name="songlinyan" initials="s" lastIdx="2" clrIdx="44"/>
  <p:cmAuthor id="340" name="GengXuan" initials="G" lastIdx="1" clrIdx="339"/>
  <p:cmAuthor id="691587971" name="lvz" initials="l" lastIdx="1" clrIdx="61"/>
  <p:cmAuthor id="341" name="111" initials="1" lastIdx="1" clrIdx="340"/>
  <p:cmAuthor id="691587972" name="CMCC" initials="C" lastIdx="2" clrIdx="56"/>
  <p:cmAuthor id="343" name="未知的使用者102" initials="未" lastIdx="5" clrIdx="1"/>
  <p:cmAuthor id="691587974" name="行 朱" initials="行朱" lastIdx="1" clrIdx="517"/>
  <p:cmAuthor id="344" name="未知的使用者61" initials="未" lastIdx="1" clrIdx="0"/>
  <p:cmAuthor id="691587975" name="zdl" initials="z" lastIdx="1" clrIdx="52"/>
  <p:cmAuthor id="691587977" name="俊 刘" initials="俊刘" lastIdx="1" clrIdx="368"/>
  <p:cmAuthor id="347" name="zhangxinyao" initials="z" lastIdx="1" clrIdx="346"/>
  <p:cmAuthor id="691587978" name="罗平_QfY3MnyU" initials="authorId_1512265542" lastIdx="0" clrIdx="0"/>
  <p:cmAuthor id="348" name="huang" initials="h" lastIdx="10" clrIdx="347"/>
  <p:cmAuthor id="691587979" name="虞新颖_36fmV3QV" initials="authorId_321496044" lastIdx="0" clrIdx="0"/>
  <p:cmAuthor id="349" name="未知的使用者183" initials="未" lastIdx="5" clrIdx="1"/>
  <p:cmAuthor id="691587980" name="鲁琪_ayIzYrYZ" initials="authorId_602698507" lastIdx="0" clrIdx="0"/>
  <p:cmAuthor id="350" name="未知用户162" initials="未知用户162" lastIdx="1" clrIdx="1"/>
  <p:cmAuthor id="691587981" name="黄百成_m6Jjq6bQ" initials="authorId_901868002" lastIdx="0" clrIdx="0"/>
  <p:cmAuthor id="353" name="James" initials="J" lastIdx="1" clrIdx="0"/>
  <p:cmAuthor id="354" name="未知的使用者114" initials="未" lastIdx="1" clrIdx="0"/>
  <p:cmAuthor id="355" name="未知用户164" initials="未知用户164" lastIdx="1" clrIdx="0"/>
  <p:cmAuthor id="356" name="未知的使用者184" initials="未" lastIdx="8" clrIdx="0"/>
  <p:cmAuthor id="357" name="未知的使用者185" initials="未" lastIdx="10" clrIdx="0"/>
  <p:cmAuthor id="358" name="未知的使用者186" initials="未" lastIdx="1" clrIdx="0"/>
  <p:cmAuthor id="359" name="未知的使用者175" initials="未" lastIdx="8" clrIdx="0"/>
  <p:cmAuthor id="360" name="未知的使用者176" initials="未" lastIdx="1" clrIdx="0"/>
  <p:cmAuthor id="361" name="未知的使用者187" initials="未" lastIdx="1" clrIdx="0"/>
  <p:cmAuthor id="362" name="未知的使用者178" initials="未" lastIdx="1" clrIdx="0"/>
  <p:cmAuthor id="363" name="未知的使用者179" initials="未" lastIdx="1" clrIdx="0"/>
  <p:cmAuthor id="364" name="未知的使用者180" initials="未" lastIdx="2" clrIdx="0"/>
  <p:cmAuthor id="365" name="未知的使用者181" initials="未" lastIdx="7" clrIdx="1"/>
  <p:cmAuthor id="366" name="未知的使用者170" initials="未" lastIdx="43" clrIdx="1"/>
  <p:cmAuthor id="367" name="未知的使用者190" initials="未" lastIdx="1" clrIdx="1"/>
  <p:cmAuthor id="368" name="未知的使用者191" initials="未" lastIdx="1" clrIdx="0"/>
  <p:cmAuthor id="369" name="未知的使用者141" initials="未" lastIdx="8" clrIdx="0"/>
  <p:cmAuthor id="370" name="未知的使用者142" initials="未" lastIdx="1" clrIdx="0"/>
  <p:cmAuthor id="371" name="未知的使用者143" initials="未" lastIdx="1" clrIdx="0"/>
  <p:cmAuthor id="372" name="未知的使用者144" initials="未" lastIdx="1" clrIdx="0"/>
  <p:cmAuthor id="373" name="未知的使用者145" initials="未" lastIdx="1" clrIdx="0"/>
  <p:cmAuthor id="375" name="未知的使用者147" initials="未" lastIdx="1" clrIdx="0"/>
  <p:cmAuthor id="377" name="未知的使用者149" initials="未" lastIdx="8" clrIdx="0"/>
  <p:cmAuthor id="381" name="未知用户202" initials="未" lastIdx="8" clrIdx="0"/>
  <p:cmAuthor id="382" name="未知的使用者220" initials="未" lastIdx="7" clrIdx="1"/>
  <p:cmAuthor id="383" name="未知用户133" initials="未" lastIdx="1" clrIdx="0"/>
  <p:cmAuthor id="384" name="未知用户134" initials="未" lastIdx="10" clrIdx="0"/>
  <p:cmAuthor id="385" name="未知用户135" initials="未" lastIdx="1" clrIdx="0"/>
  <p:cmAuthor id="386" name="未知用户205" initials="未" lastIdx="1" clrIdx="0"/>
  <p:cmAuthor id="387" name="未知的使用者157" initials="未" lastIdx="1" clrIdx="0"/>
  <p:cmAuthor id="388" name="未知的使用者204" initials="未" lastIdx="1" clrIdx="0"/>
  <p:cmAuthor id="389" name="Yoyo Wu" initials="Y" lastIdx="2" clrIdx="0"/>
  <p:cmAuthor id="390" name="zhangbin" initials="z" lastIdx="6" clrIdx="0"/>
  <p:cmAuthor id="391" name="Arno.Du(杜明星)" initials="A" lastIdx="0" clrIdx="0"/>
  <p:cmAuthor id="394" name="Unknown User27" initials="U" lastIdx="1" clrIdx="0"/>
  <p:cmAuthor id="395" name="Unknown User11" initials="U" lastIdx="0" clrIdx="1"/>
  <p:cmAuthor id="396" name="Unknown User112" initials="U" lastIdx="1" clrIdx="0"/>
  <p:cmAuthor id="397" name="Unknown User59" initials="U" lastIdx="1" clrIdx="0"/>
  <p:cmAuthor id="399" name="未知的使用者249" initials="未" lastIdx="43" clrIdx="1"/>
  <p:cmAuthor id="400" name="未知的使用者250" initials="未" lastIdx="1" clrIdx="0"/>
  <p:cmAuthor id="401" name="未知的使用者251" initials="未" lastIdx="1" clrIdx="0"/>
  <p:cmAuthor id="402" name="未知的使用者246" initials="未" lastIdx="1" clrIdx="1"/>
  <p:cmAuthor id="403" name="未知的使用者224" initials="未" lastIdx="1" clrIdx="0"/>
  <p:cmAuthor id="404" name="未知的使用者252" initials="未" lastIdx="1" clrIdx="0"/>
  <p:cmAuthor id="405" name="未知的使用者253" initials="未" lastIdx="1" clrIdx="0"/>
  <p:cmAuthor id="406" name="未知的使用者254" initials="未" lastIdx="1" clrIdx="0"/>
  <p:cmAuthor id="407" name="未知的使用者255" initials="未" lastIdx="1" clrIdx="0"/>
  <p:cmAuthor id="408" name="未知的使用者226" initials="未" lastIdx="8" clrIdx="0"/>
  <p:cmAuthor id="410" name="未知用户195" initials="未" lastIdx="1" clrIdx="0"/>
  <p:cmAuthor id="411" name="raymond luan" initials="r" lastIdx="0" clrIdx="0"/>
  <p:cmAuthor id="412" name="未知用户208" initials="未" lastIdx="1" clrIdx="0"/>
  <p:cmAuthor id="413" name="未知用户198" initials="未" lastIdx="1" clrIdx="0"/>
  <p:cmAuthor id="414" name="未知用户209" initials="未" lastIdx="1" clrIdx="0"/>
  <p:cmAuthor id="415" name="未知用户36" initials="未" lastIdx="1" clrIdx="0"/>
  <p:cmAuthor id="418" name="未知用户94" initials="未" lastIdx="0" clrIdx="1"/>
  <p:cmAuthor id="419" name="未知的使用者188" initials="未" lastIdx="1" clrIdx="0"/>
  <p:cmAuthor id="420" name="未知用户118" initials="未" lastIdx="1" clrIdx="0"/>
  <p:cmAuthor id="421" name="未知用户119" initials="未" lastIdx="5" clrIdx="1"/>
  <p:cmAuthor id="422" name="未知用户120" initials="未" lastIdx="8" clrIdx="0"/>
  <p:cmAuthor id="423" name="未知用户121" initials="未" lastIdx="1" clrIdx="0"/>
  <p:cmAuthor id="1089052417" name="Juliet猪立业" initials="J" lastIdx="1" clrIdx="874"/>
  <p:cmAuthor id="424" name="未知用户122" initials="未" lastIdx="1" clrIdx="0"/>
  <p:cmAuthor id="425" name="Kent" initials="K" lastIdx="2" clrIdx="0"/>
  <p:cmAuthor id="427" name="王嘉偉" initials="王" lastIdx="2" clrIdx="0"/>
  <p:cmAuthor id="428" name="未知的使用者210" initials="" lastIdx="0" clrIdx="0"/>
  <p:cmAuthor id="429" name="未知的使用者211" initials="" lastIdx="1" clrIdx="0"/>
  <p:cmAuthor id="430" name="未知的使用者134" initials="未" lastIdx="1" clrIdx="0"/>
  <p:cmAuthor id="431" name="未知的使用者136" initials="未" lastIdx="1" clrIdx="0"/>
  <p:cmAuthor id="432" name="未知的使用者139" initials="未" lastIdx="1" clrIdx="0"/>
  <p:cmAuthor id="433" name="未知的使用者140" initials="未" lastIdx="1" clrIdx="1"/>
  <p:cmAuthor id="434" name="未知的使用者197" initials="未" lastIdx="8" clrIdx="0"/>
  <p:cmAuthor id="435" name="王丽君" initials="王" lastIdx="4" clrIdx="0"/>
  <p:cmAuthor id="436" name="Xia Ting" initials="X" lastIdx="1" clrIdx="0"/>
  <p:cmAuthor id="437" name="未知的使用者153" initials="未" lastIdx="1" clrIdx="0"/>
  <p:cmAuthor id="438" name="未知的使用者154" initials="未" lastIdx="1" clrIdx="0"/>
  <p:cmAuthor id="439" name="未知用户10" initials="未" lastIdx="1" clrIdx="0"/>
  <p:cmAuthor id="440" name="未知用户11" initials="未" lastIdx="1" clrIdx="0"/>
  <p:cmAuthor id="441" name="未知的使用者151" initials="未" lastIdx="1" clrIdx="0"/>
  <p:cmAuthor id="442" name="未知的使用者89" initials="未" lastIdx="1" clrIdx="2"/>
  <p:cmAuthor id="443" name="未知的使用者88" initials="未" lastIdx="1" clrIdx="1"/>
  <p:cmAuthor id="444" name="未知用户89" initials="未" lastIdx="11" clrIdx="0"/>
  <p:cmAuthor id="446" name="jerrychou" initials="j" lastIdx="1" clrIdx="4"/>
  <p:cmAuthor id="448" name="不明使用者1" initials="不" lastIdx="0" clrIdx="0"/>
  <p:cmAuthor id="449" name="不明使用者2" initials="不" lastIdx="2" clrIdx="0"/>
  <p:cmAuthor id="450" name="不明使用者3" initials="不" lastIdx="1" clrIdx="0"/>
  <p:cmAuthor id="451" name="不明使用者4" initials="不" lastIdx="1" clrIdx="0"/>
  <p:cmAuthor id="452" name="不明使用者6" initials="不" lastIdx="1" clrIdx="0"/>
  <p:cmAuthor id="453" name="不明使用者5" initials="不" lastIdx="11" clrIdx="0"/>
  <p:cmAuthor id="454" name="不明使用者7" initials="不" lastIdx="7" clrIdx="1"/>
  <p:cmAuthor id="455" name="不明使用者8" initials="不" lastIdx="43" clrIdx="1"/>
  <p:cmAuthor id="456" name="不明使用者9" initials="不" lastIdx="1" clrIdx="0"/>
  <p:cmAuthor id="457" name="不明使用者10" initials="不" lastIdx="0" clrIdx="0"/>
  <p:cmAuthor id="458" name="不明使用者11" initials="不" lastIdx="1" clrIdx="0"/>
  <p:cmAuthor id="459" name="未知的使用者227" initials="未" lastIdx="2" clrIdx="0"/>
  <p:cmAuthor id="460" name="未知的使用者270" initials="未" lastIdx="1" clrIdx="0"/>
  <p:cmAuthor id="461" name="未知的使用者228" initials="未" lastIdx="8" clrIdx="0"/>
  <p:cmAuthor id="462" name="未知的使用者229" initials="未" lastIdx="8" clrIdx="0"/>
  <p:cmAuthor id="463" name="未知的使用者230" initials="未" lastIdx="1" clrIdx="0"/>
  <p:cmAuthor id="464" name="未知的使用者231" initials="未" lastIdx="1" clrIdx="0"/>
  <p:cmAuthor id="465" name="未知的使用者256" initials="未" lastIdx="1" clrIdx="0"/>
  <p:cmAuthor id="466" name="未知的使用者233" initials="未" lastIdx="1" clrIdx="0"/>
  <p:cmAuthor id="467" name="未知的使用者234" initials="未" lastIdx="10" clrIdx="0"/>
  <p:cmAuthor id="468" name="未知的使用者235" initials="未" lastIdx="1" clrIdx="0"/>
  <p:cmAuthor id="469" name="未知的使用者236" initials="未" lastIdx="1" clrIdx="0"/>
  <p:cmAuthor id="470" name="未知的使用者257" initials="未" lastIdx="1" clrIdx="0"/>
  <p:cmAuthor id="471" name="未知的使用者237" initials="未" lastIdx="1" clrIdx="0"/>
  <p:cmAuthor id="472" name="未知的使用者238" initials="未" lastIdx="2" clrIdx="0"/>
  <p:cmAuthor id="473" name="未知的使用者239" initials="未" lastIdx="1" clrIdx="1"/>
  <p:cmAuthor id="474" name="未知的使用者240" initials="未" lastIdx="1" clrIdx="0"/>
  <p:cmAuthor id="475" name="未知的使用者241" initials="未" lastIdx="1" clrIdx="0"/>
  <p:cmAuthor id="476" name="未知的使用者242" initials="未" lastIdx="2" clrIdx="0"/>
  <p:cmAuthor id="477" name="未知的使用者243" initials="未" lastIdx="1" clrIdx="0"/>
  <p:cmAuthor id="478" name="未知的使用者258" initials="未" lastIdx="8" clrIdx="0"/>
  <p:cmAuthor id="479" name="未知的使用者259" initials="未" lastIdx="1" clrIdx="0"/>
  <p:cmAuthor id="480" name="未知的使用者260" initials="未" lastIdx="1" clrIdx="0"/>
  <p:cmAuthor id="481" name="未知的使用者261" initials="未" lastIdx="11" clrIdx="0"/>
  <p:cmAuthor id="482" name="未知的使用者262" initials="未" lastIdx="7" clrIdx="1"/>
  <p:cmAuthor id="483" name="未知的使用者263" initials="未" lastIdx="1" clrIdx="2"/>
  <p:cmAuthor id="484" name="未知的使用者264" initials="未" lastIdx="1" clrIdx="0"/>
  <p:cmAuthor id="485" name="未知的使用者265" initials="未" lastIdx="1" clrIdx="0"/>
  <p:cmAuthor id="2000" name="程云静_Y3Azuy2A" initials="authorId_1008746-10054638" lastIdx="0" clrIdx="0"/>
  <p:cmAuthor id="486" name="未知的使用者266" initials="未" lastIdx="1" clrIdx="1"/>
  <p:cmAuthor id="2001" name="王伟栋_ymIjy2uI" initials="authorId_1008746-10055544" lastIdx="0" clrIdx="0"/>
  <p:cmAuthor id="487" name="未知的使用者267" initials="未" lastIdx="1" clrIdx="0"/>
  <p:cmAuthor id="488" name="未知的使用者268" initials="未" lastIdx="2" clrIdx="0"/>
  <p:cmAuthor id="2003" name="梁鹏" initials="u" lastIdx="1" clrIdx="35"/>
  <p:cmAuthor id="489" name="未知的使用者269" initials="未" lastIdx="7" clrIdx="1"/>
  <p:cmAuthor id="490" name="lillian" initials="l" lastIdx="1" clrIdx="0"/>
  <p:cmAuthor id="491" name="未知用户197" initials="未" lastIdx="1" clrIdx="0"/>
  <p:cmAuthor id="492" name="未知的使用者217" initials="未" lastIdx="1" clrIdx="1"/>
  <p:cmAuthor id="493" name="未知的使用者218" initials="未" lastIdx="1" clrIdx="0"/>
  <p:cmAuthor id="494" name="未知的使用者219" initials="未" lastIdx="2" clrIdx="0"/>
  <p:cmAuthor id="495" name="未知的使用者214" initials="未" lastIdx="1" clrIdx="2"/>
  <p:cmAuthor id="496" name="未知的使用者152" initials="未" lastIdx="8" clrIdx="0"/>
  <p:cmAuthor id="497" name="未知用户142" initials="未" lastIdx="0" clrIdx="1"/>
  <p:cmAuthor id="498" name="12462" initials="1" lastIdx="1" clrIdx="497"/>
  <p:cmAuthor id="499" name="未知的使用者156" initials="未" lastIdx="1" clrIdx="0"/>
  <p:cmAuthor id="501" name="Alex" initials="A" lastIdx="1" clrIdx="500"/>
  <p:cmAuthor id="502" name="未知用户246" initials="未" lastIdx="1" clrIdx="0"/>
  <p:cmAuthor id="503" name="未知的使用者129" initials="未" lastIdx="1" clrIdx="0"/>
  <p:cmAuthor id="504" name="未知的使用者130" initials="未" lastIdx="8" clrIdx="0"/>
  <p:cmAuthor id="505" name="未知的使用者131" initials="未" lastIdx="2" clrIdx="0"/>
  <p:cmAuthor id="506" name="未知的使用者132" initials="未" lastIdx="8" clrIdx="0"/>
  <p:cmAuthor id="507" name="未知的使用者164" initials="未" lastIdx="8" clrIdx="0"/>
  <p:cmAuthor id="508" name="未知的使用者172" initials="未" lastIdx="1" clrIdx="0"/>
  <p:cmAuthor id="509" name="未知的使用者174" initials="未" lastIdx="1" clrIdx="0"/>
  <p:cmAuthor id="510" name="未知用户261" initials="未" lastIdx="1" clrIdx="0"/>
  <p:cmAuthor id="511" name="未知的使用者247" initials="未" lastIdx="6" clrIdx="0"/>
  <p:cmAuthor id="512" name="86138" initials="8" lastIdx="1" clrIdx="511"/>
  <p:cmAuthor id="513" name="王 金谦" initials="王" lastIdx="2" clrIdx="21"/>
  <p:cmAuthor id="514" name="41586" initials="4" lastIdx="1" clrIdx="513"/>
  <p:cmAuthor id="515" name="WKL" initials="W" lastIdx="2" clrIdx="514"/>
  <p:cmAuthor id="516" name="未知的使用者206" initials="未" lastIdx="1" clrIdx="0"/>
  <p:cmAuthor id="517" name="alexw" initials="a" lastIdx="1" clrIdx="516"/>
  <p:cmAuthor id="518" name="96128" initials="9" lastIdx="1" clrIdx="517"/>
  <p:cmAuthor id="584790589" name="wmcmdi" initials="w" lastIdx="1" clrIdx="873"/>
  <p:cmAuthor id="519" name="未知的使用者148" initials="" lastIdx="8" clrIdx="0"/>
  <p:cmAuthor id="520" name="Well Li" initials="W" lastIdx="1" clrIdx="0"/>
  <p:cmAuthor id="521" name="未知用户268" initials="未" lastIdx="1" clrIdx="0"/>
  <p:cmAuthor id="522" name="未知用户269" initials="未" lastIdx="2" clrIdx="0"/>
  <p:cmAuthor id="523" name="王森" initials="王" lastIdx="1" clrIdx="522"/>
  <p:cmAuthor id="524" name="未知用户250" initials="未" lastIdx="0" clrIdx="0"/>
  <p:cmAuthor id="525" name="未知用户272" initials="未" lastIdx="10" clrIdx="0"/>
  <p:cmAuthor id="526" name="USER614260" initials="U" lastIdx="2" clrIdx="525"/>
  <p:cmAuthor id="8535703" name="李强" initials="A" lastIdx="1" clrIdx="52"/>
  <p:cmAuthor id="528" name="cs" initials="x" lastIdx="3" clrIdx="527"/>
  <p:cmAuthor id="1463371612" name="WPS_1672491172" initials="W" lastIdx="1" clrIdx="86"/>
  <p:cmAuthor id="529" name="lilan" initials="l" lastIdx="1" clrIdx="0"/>
  <p:cmAuthor id="1463371613" name="Microsoft Office User" initials="MOU" lastIdx="1" clrIdx="738822928"/>
  <p:cmAuthor id="530" name="11794" initials="1" lastIdx="1" clrIdx="529"/>
  <p:cmAuthor id="531" name="myl" initials="m" lastIdx="4" clrIdx="530"/>
  <p:cmAuthor id="534" name="未知的使用者171" initials="未" lastIdx="3" clrIdx="1"/>
  <p:cmAuthor id="964289845" name="Hey！Judy" initials="H" lastIdx="2" clrIdx="563"/>
  <p:cmAuthor id="535" name="huawei" initials="h" lastIdx="1" clrIdx="534"/>
  <p:cmAuthor id="536" name="slm" initials="X" lastIdx="1" clrIdx="535"/>
  <p:cmAuthor id="537" name="未知的使用者158" initials="未" lastIdx="1" clrIdx="0"/>
  <p:cmAuthor id="538" name="未知的使用者216" initials="未" lastIdx="1" clrIdx="0"/>
  <p:cmAuthor id="258699233" name="永月墨夜" initials="永" lastIdx="1" clrIdx="790"/>
  <p:cmAuthor id="539" name="fuhao" initials="f" lastIdx="1" clrIdx="538"/>
  <p:cmAuthor id="540" name="未知用户199" initials="未" lastIdx="0" clrIdx="1"/>
  <p:cmAuthor id="541" name="未知的使用者166" initials="未" lastIdx="8" clrIdx="0"/>
  <p:cmAuthor id="542" name="未知的使用者137" initials="未" lastIdx="1" clrIdx="0"/>
  <p:cmAuthor id="543" name="heweia@digiwin.com" initials="h" lastIdx="1" clrIdx="86"/>
  <p:cmAuthor id="544" name="MM" initials="M" lastIdx="2" clrIdx="87"/>
  <p:cmAuthor id="545" name="dell" initials="d" lastIdx="1" clrIdx="544"/>
  <p:cmAuthor id="546" name="未知用户220" initials="未" lastIdx="1" clrIdx="0"/>
  <p:cmAuthor id="547" name="super" initials="s" lastIdx="1" clrIdx="546"/>
  <p:cmAuthor id="5207951" name="孙傲" initials="孙" lastIdx="2" clrIdx="873"/>
  <p:cmAuthor id="549" name="zhuzy" initials="z" lastIdx="1" clrIdx="548"/>
  <p:cmAuthor id="552" name="未知用户313" initials="未" lastIdx="2" clrIdx="0"/>
  <p:cmAuthor id="553" name="刘晖" initials="刘" lastIdx="1" clrIdx="0"/>
  <p:cmAuthor id="554" name="未知用户190" initials="未" lastIdx="1" clrIdx="1"/>
  <p:cmAuthor id="555" name="HAUWEI" initials="H" lastIdx="1" clrIdx="554"/>
  <p:cmAuthor id="556" name="未知用户143" initials="未" lastIdx="1" clrIdx="0"/>
  <p:cmAuthor id="557" name="未知用户157" initials="未" lastIdx="8" clrIdx="0"/>
  <p:cmAuthor id="558" name="未知用户158" initials="未" lastIdx="2" clrIdx="0"/>
  <p:cmAuthor id="559" name="未知用户159" initials="未" lastIdx="1" clrIdx="0"/>
  <p:cmAuthor id="560" name="未知用户160" initials="未" lastIdx="2" clrIdx="0"/>
  <p:cmAuthor id="561" name="sxp" initials="s" lastIdx="1" clrIdx="2"/>
  <p:cmAuthor id="563" name="yenai" initials="y" lastIdx="1" clrIdx="562"/>
  <p:cmAuthor id="564" name="未知用户319" initials="未" lastIdx="1" clrIdx="0"/>
  <p:cmAuthor id="565" name="未知用户296" initials="未" lastIdx="1" clrIdx="0"/>
  <p:cmAuthor id="566" name="未知用户87" initials="未" lastIdx="1" clrIdx="0"/>
  <p:cmAuthor id="567" name="未知用户88" initials="未" lastIdx="1" clrIdx="0"/>
  <p:cmAuthor id="568" name="FanJQ" initials="F" lastIdx="1" clrIdx="1"/>
  <p:cmAuthor id="569" name="未知用户211" initials="未" lastIdx="8" clrIdx="0"/>
  <p:cmAuthor id="570" name="未知用户110" initials="未" lastIdx="1" clrIdx="0"/>
  <p:cmAuthor id="571" name="未知用户293" initials="未" lastIdx="1" clrIdx="0"/>
  <p:cmAuthor id="572" name="未知用户201" initials="未" lastIdx="8" clrIdx="0"/>
  <p:cmAuthor id="573" name="未知用户161" initials="未" lastIdx="1" clrIdx="0"/>
  <p:cmAuthor id="574" name="未知用户278" initials="未" lastIdx="1" clrIdx="0"/>
  <p:cmAuthor id="575" name="未知用户279" initials="未" lastIdx="1" clrIdx="0"/>
  <p:cmAuthor id="576" name="未知用户280" initials="未" lastIdx="4" clrIdx="2"/>
  <p:cmAuthor id="577" name="未知用户281" initials="未" lastIdx="1" clrIdx="0"/>
  <p:cmAuthor id="578" name="未知用户282" initials="未" lastIdx="3" clrIdx="1"/>
  <p:cmAuthor id="402120492" name="Carith" initials="C" lastIdx="8" clrIdx="520"/>
  <p:cmAuthor id="579" name="未知用户283" initials="未" lastIdx="1" clrIdx="1"/>
  <p:cmAuthor id="580" name="未知用户284" initials="未" lastIdx="1" clrIdx="0"/>
  <p:cmAuthor id="581" name="guanhh" initials="g" lastIdx="3" clrIdx="0"/>
  <p:cmAuthor id="582" name="未知用户180" initials="未" lastIdx="1" clrIdx="1"/>
  <p:cmAuthor id="583" name="未知用户192" initials="未" lastIdx="1" clrIdx="0"/>
  <p:cmAuthor id="584" name="未知用户203" initials="未" lastIdx="1" clrIdx="1"/>
  <p:cmAuthor id="585" name="未知用户290" initials="未" lastIdx="2" clrIdx="0"/>
  <p:cmAuthor id="586" name="未知用户291" initials="未" lastIdx="8" clrIdx="0"/>
  <p:cmAuthor id="587" name="未知用户292" initials="未" lastIdx="1" clrIdx="0"/>
  <p:cmAuthor id="588" name="未知用户184" initials="未" lastIdx="1" clrIdx="1"/>
  <p:cmAuthor id="589" name="未知用户295" initials="未" lastIdx="1" clrIdx="0"/>
  <p:cmAuthor id="590" name="未知用户297" initials="未" lastIdx="1" clrIdx="0"/>
  <p:cmAuthor id="210492767" name="李 嘉" initials="李" lastIdx="1" clrIdx="26"/>
  <p:cmAuthor id="591" name="未知用户181" initials="未" lastIdx="2" clrIdx="0"/>
  <p:cmAuthor id="210492768" name="gus9@chinaunicom.cn" initials="g" lastIdx="4" clrIdx="27"/>
  <p:cmAuthor id="592" name="ye gusong" initials="y" lastIdx="1" clrIdx="0"/>
  <p:cmAuthor id="210492769" name="fuyuhan" initials="f" lastIdx="1" clrIdx="18"/>
  <p:cmAuthor id="593" name="wei muzi" initials="w" lastIdx="1" clrIdx="4"/>
  <p:cmAuthor id="594" name="孙" initials="孙" lastIdx="1" clrIdx="50"/>
  <p:cmAuthor id="595" name="未知用户187" initials="未" lastIdx="10" clrIdx="0"/>
  <p:cmAuthor id="597" name="catherine" initials="c" lastIdx="1" clrIdx="1"/>
  <p:cmAuthor id="598" name="未知用户257" initials="未" lastIdx="1" clrIdx="0"/>
  <p:cmAuthor id="599" name="未知用户258" initials="未" lastIdx="8" clrIdx="0"/>
  <p:cmAuthor id="600" name="未知用户287" initials="未" lastIdx="0" clrIdx="1"/>
  <p:cmAuthor id="601" name="未知用户288" initials="未" lastIdx="1" clrIdx="0"/>
  <p:cmAuthor id="602" name="未知用户289" initials="未" lastIdx="1" clrIdx="0"/>
  <p:cmAuthor id="604" name="未知用户310" initials="未" lastIdx="1" clrIdx="0"/>
  <p:cmAuthor id="605" name="yudi lin" initials="y" lastIdx="0" clrIdx="0"/>
  <p:cmAuthor id="607" name="liuzga" initials="l" lastIdx="1" clrIdx="3"/>
  <p:cmAuthor id="608" name="49554261@qq.com" initials="4" lastIdx="2" clrIdx="2"/>
  <p:cmAuthor id="609" name="未知用户230" initials="未" lastIdx="1" clrIdx="0"/>
  <p:cmAuthor id="610" name="11839" initials="1" lastIdx="1" clrIdx="609"/>
  <p:cmAuthor id="611" name="未知用户216" initials="未" lastIdx="1" clrIdx="0"/>
  <p:cmAuthor id="612" name="未知用户266" initials="未" lastIdx="1" clrIdx="1"/>
  <p:cmAuthor id="613" name="未知用户243" initials="未" lastIdx="1" clrIdx="0"/>
  <p:cmAuthor id="614" name="未知用户196" initials="未" lastIdx="1" clrIdx="0"/>
  <p:cmAuthor id="616" name="未知用户219" initials="未" lastIdx="6" clrIdx="0"/>
  <p:cmAuthor id="617" name="未知用户222" initials="未" lastIdx="1" clrIdx="0"/>
  <p:cmAuthor id="618" name="未知用户200" initials="未" lastIdx="8" clrIdx="0"/>
  <p:cmAuthor id="619" name="未知用户213" initials="未" lastIdx="1" clrIdx="0"/>
  <p:cmAuthor id="620" name="未知用户214" initials="未" lastIdx="2" clrIdx="0"/>
  <p:cmAuthor id="621" name="未知用户215" initials="未" lastIdx="1" clrIdx="0"/>
  <p:cmAuthor id="622" name="未知用户231" initials="未" lastIdx="1" clrIdx="0"/>
  <p:cmAuthor id="623" name="未知用户233" initials="未" lastIdx="11" clrIdx="0"/>
  <p:cmAuthor id="624" name="未知用户234" initials="未" lastIdx="7" clrIdx="1"/>
  <p:cmAuthor id="625" name="未知用户235" initials="未" lastIdx="1" clrIdx="2"/>
  <p:cmAuthor id="626" name="未知用户236" initials="未" lastIdx="1" clrIdx="0"/>
  <p:cmAuthor id="627" name="未知用户237" initials="未" lastIdx="1" clrIdx="0"/>
  <p:cmAuthor id="628" name="未知用户240" initials="未" lastIdx="2" clrIdx="0"/>
  <p:cmAuthor id="629" name="未知用户221" initials="未" lastIdx="44" clrIdx="1"/>
  <p:cmAuthor id="630" name="v15194" initials="v" lastIdx="5" clrIdx="87"/>
  <p:cmAuthor id="631" name="岳晓丽" initials="岳" lastIdx="1" clrIdx="630"/>
  <p:cmAuthor id="632" name="林志强" initials="林" lastIdx="1" clrIdx="631"/>
  <p:cmAuthor id="633" name="Carol Kelly" initials="C" lastIdx="1" clrIdx="0"/>
  <p:cmAuthor id="634" name="未知的使用者155" initials="未" lastIdx="1" clrIdx="0"/>
  <p:cmAuthor id="635" name="未知的使用者200" initials="未" lastIdx="1" clrIdx="0"/>
  <p:cmAuthor id="636" name="Unknown User58" initials="U" lastIdx="1" clrIdx="0"/>
  <p:cmAuthor id="637" name="Unknown User55" initials="U" lastIdx="1" clrIdx="1"/>
  <p:cmAuthor id="638" name="未知用户343" initials="未" lastIdx="1" clrIdx="0"/>
  <p:cmAuthor id="639" name="Huipeng Cao" initials="H" lastIdx="1" clrIdx="0"/>
  <p:cmAuthor id="640" name="李 雷雨" initials="李" lastIdx="1" clrIdx="0"/>
  <p:cmAuthor id="641" name="91257" initials="9" lastIdx="0" clrIdx="1"/>
  <p:cmAuthor id="642" name="vicky" initials="v" lastIdx="2" clrIdx="1"/>
  <p:cmAuthor id="643" name="未知用户358" initials="未" lastIdx="1" clrIdx="0"/>
  <p:cmAuthor id="644" name="未知用户359" initials="未" lastIdx="1" clrIdx="0"/>
  <p:cmAuthor id="645" name="zhangxiaoyan" initials="z" lastIdx="1" clrIdx="644"/>
  <p:cmAuthor id="646" name="李阳" initials="liyang37@ha.cmcc" lastIdx="1" clrIdx="645"/>
  <p:cmAuthor id="708433798" name="jialuo" initials="j" lastIdx="0" clrIdx="0"/>
  <p:cmAuthor id="647" name="未知用户364" initials="未" lastIdx="2" clrIdx="0"/>
  <p:cmAuthor id="708433799" name="Xutao(X)" initials="X" lastIdx="1" clrIdx="529"/>
  <p:cmAuthor id="648" name="Heyhx" initials="H" lastIdx="1" clrIdx="647"/>
  <p:cmAuthor id="708433800" name="陈思曦_Z3Ivji6B" initials="authorId_AK20221026:AK20221029HCSFPP10055444" lastIdx="0" clrIdx="0"/>
  <p:cmAuthor id="708433801" name="翟栋_VBFrBjyM" initials="authorId_AK20221026:AK20221029HCSFPP10055482" lastIdx="0" clrIdx="0"/>
  <p:cmAuthor id="651" name="未知用户307" initials="未" lastIdx="7" clrIdx="0"/>
  <p:cmAuthor id="652" name="王启良" initials="王" lastIdx="1" clrIdx="651"/>
  <p:cmAuthor id="654" name="34572" initials="3" lastIdx="1" clrIdx="653"/>
  <p:cmAuthor id="655" name="未知用户329" initials="未" lastIdx="9" clrIdx="0"/>
  <p:cmAuthor id="656" name="吴鹏" initials="吴" lastIdx="1" clrIdx="655"/>
  <p:cmAuthor id="657" name="Carol Wu" initials="C" lastIdx="1" clrIdx="0"/>
  <p:cmAuthor id="658" name="Think" initials="T" lastIdx="6" clrIdx="3"/>
  <p:cmAuthor id="659" name="未知用户303" initials="未" lastIdx="5" clrIdx="1"/>
  <p:cmAuthor id="660" name="未知用户304" initials="未" lastIdx="1" clrIdx="0"/>
  <p:cmAuthor id="661" name="win7" initials="w" lastIdx="6" clrIdx="0"/>
  <p:cmAuthor id="664" name="陈城" initials="陈" lastIdx="0" clrIdx="2"/>
  <p:cmAuthor id="665" name="Sharon" initials="S" lastIdx="1" clrIdx="2"/>
  <p:cmAuthor id="666" name="yangxy" initials="y" lastIdx="1" clrIdx="88"/>
  <p:cmAuthor id="667" name="未知用户311" initials="未" lastIdx="2" clrIdx="0"/>
  <p:cmAuthor id="668" name="未知用户312" initials="未" lastIdx="1" clrIdx="0"/>
  <p:cmAuthor id="669" name="shenbina" initials="s" lastIdx="1" clrIdx="0"/>
  <p:cmAuthor id="670" name="未知用户314" initials="未" lastIdx="1" clrIdx="1"/>
  <p:cmAuthor id="672" name="未知用户245" initials="未" lastIdx="10" clrIdx="0"/>
  <p:cmAuthor id="673" name="Kathy" initials="K" lastIdx="0" clrIdx="0"/>
  <p:cmAuthor id="674" name="孟连磊" initials="孟" lastIdx="1" clrIdx="0"/>
  <p:cmAuthor id="675" name="未知用户387" initials="未" lastIdx="1" clrIdx="0"/>
  <p:cmAuthor id="394525609" name="wangxiaoxuan@ha.cmcc" initials="w" lastIdx="1" clrIdx="34"/>
  <p:cmAuthor id="676" name="未知的使用者177" initials="未" lastIdx="8" clrIdx="0"/>
  <p:cmAuthor id="394525610" name="dengwanting" initials="d" lastIdx="1" clrIdx="50"/>
  <p:cmAuthor id="677" name="未知用户354" initials="未" lastIdx="1" clrIdx="0"/>
  <p:cmAuthor id="394525611" name="ShanQiu LH" initials="SL" lastIdx="1" clrIdx="51"/>
  <p:cmAuthor id="678" name="未知的使用者221" initials="未" lastIdx="1" clrIdx="0"/>
  <p:cmAuthor id="394525612" name="goulei" initials="g" lastIdx="2" clrIdx="41"/>
  <p:cmAuthor id="679" name="未知的使用者222" initials="未" lastIdx="5" clrIdx="1"/>
  <p:cmAuthor id="682" name="未知用户332" initials="未" lastIdx="1" clrIdx="0"/>
  <p:cmAuthor id="683" name="未知用户217" initials="未" lastIdx="1" clrIdx="0"/>
  <p:cmAuthor id="685" name="俊晔 邱" initials="俊" lastIdx="1" clrIdx="87"/>
  <p:cmAuthor id="686" name="annie.gts@outlook.com" initials="a" lastIdx="2" clrIdx="0"/>
  <p:cmAuthor id="687" name="杨 升格" initials="杨" lastIdx="2" clrIdx="0"/>
  <p:cmAuthor id="688" name="Unknown User80" initials="U" lastIdx="1" clrIdx="0"/>
  <p:cmAuthor id="689" name="cy" initials="c" lastIdx="1" clrIdx="76"/>
  <p:cmAuthor id="691" name="未知用户407" initials="未" lastIdx="1" clrIdx="0"/>
  <p:cmAuthor id="692" name="未知用户398" initials="未" lastIdx="1" clrIdx="0"/>
  <p:cmAuthor id="693" name="lxm" initials="l" lastIdx="1" clrIdx="413"/>
  <p:cmAuthor id="47245821" name="郏鹏" initials="M" lastIdx="1" clrIdx="17"/>
  <p:cmAuthor id="694" name="未知用户400" initials="未" lastIdx="2" clrIdx="0"/>
  <p:cmAuthor id="47245823" name="刘海娜|liuhaina" initials="W用" lastIdx="1" clrIdx="36"/>
  <p:cmAuthor id="696" name="yesg" initials="y" lastIdx="1" clrIdx="0"/>
  <p:cmAuthor id="47245824" name="goforever814" initials="g" lastIdx="1" clrIdx="34"/>
  <p:cmAuthor id="697" name="未知用户421" initials="未" lastIdx="1" clrIdx="0"/>
  <p:cmAuthor id="699" name="未知用户277" initials="未" lastIdx="1" clrIdx="1"/>
  <p:cmAuthor id="700" name="soling" initials="s" lastIdx="1" clrIdx="2"/>
  <p:cmAuthor id="701" name="李 骁" initials="李" lastIdx="1" clrIdx="0"/>
  <p:cmAuthor id="703" name="未知的使用者96" initials="未" lastIdx="2" clrIdx="0"/>
  <p:cmAuthor id="704" name="未知的使用者97" initials="未" lastIdx="8" clrIdx="0"/>
  <p:cmAuthor id="705" name="未知用户301" initials="未" lastIdx="1" clrIdx="0"/>
  <p:cmAuthor id="706" name="未知用户306" initials="未" lastIdx="8" clrIdx="0"/>
  <p:cmAuthor id="707" name="未知用户308" initials="未" lastIdx="1" clrIdx="0"/>
  <p:cmAuthor id="708" name="未知用户309" initials="未" lastIdx="8" clrIdx="0"/>
  <p:cmAuthor id="709" name="未知用户249" initials="未" lastIdx="1" clrIdx="0"/>
  <p:cmAuthor id="710" name="Stacy Chiang" initials="S" lastIdx="2" clrIdx="0"/>
  <p:cmAuthor id="711" name="未知用户315" initials="未" lastIdx="0" clrIdx="0"/>
  <p:cmAuthor id="712" name="未知用户316" initials="未" lastIdx="1" clrIdx="0"/>
  <p:cmAuthor id="713" name="未知用户317" initials="未" lastIdx="10" clrIdx="0"/>
  <p:cmAuthor id="714" name="未知用户318" initials="未" lastIdx="0" clrIdx="1"/>
  <p:cmAuthor id="716" name="chen hui" initials="c" lastIdx="1" clrIdx="87"/>
  <p:cmAuthor id="717" name="未知用户244" initials="未" lastIdx="1" clrIdx="0"/>
  <p:cmAuthor id="718" name="未知用户322" initials="未" lastIdx="10" clrIdx="0"/>
  <p:cmAuthor id="719" name="未知用户323" initials="未" lastIdx="1" clrIdx="0"/>
  <p:cmAuthor id="720" name="未知用户324" initials="未" lastIdx="3" clrIdx="1"/>
  <p:cmAuthor id="29922660" name="杨强" initials="杨" lastIdx="0" clrIdx="0"/>
  <p:cmAuthor id="721" name="wangxinhui" initials="w" lastIdx="1" clrIdx="0"/>
  <p:cmAuthor id="29922661" name="檀晟 陈" initials="檀晟" lastIdx="1" clrIdx="10"/>
  <p:cmAuthor id="722" name="未知用户276" initials="未" lastIdx="8" clrIdx="0"/>
  <p:cmAuthor id="723" name="未知用户363" initials="未" lastIdx="6" clrIdx="0"/>
  <p:cmAuthor id="724" name="未知用户459" initials="未" lastIdx="1" clrIdx="84"/>
  <p:cmAuthor id="725" name="未知用户470" initials="未" lastIdx="1" clrIdx="0"/>
  <p:cmAuthor id="726" name="未知用户325" initials="未" lastIdx="1" clrIdx="1"/>
  <p:cmAuthor id="727" name="未知用户326" initials="未" lastIdx="1" clrIdx="0"/>
  <p:cmAuthor id="728" name="未知用户365" initials="未" lastIdx="1" clrIdx="0"/>
  <p:cmAuthor id="49837067" name="刘浩" initials="刘" lastIdx="180431" clrIdx="0"/>
  <p:cmAuthor id="729" name="未知用户460" initials="未" lastIdx="1" clrIdx="0"/>
  <p:cmAuthor id="49837068" name="Vivian Liu" initials="VL" lastIdx="1" clrIdx="1"/>
  <p:cmAuthor id="730" name="未知用户366" initials="未" lastIdx="3" clrIdx="1"/>
  <p:cmAuthor id="731" name="未知用户461" initials="未" lastIdx="10" clrIdx="0"/>
  <p:cmAuthor id="49837069" name="李 富岩" initials="李" lastIdx="3" clrIdx="10"/>
  <p:cmAuthor id="732" name="未知用户367" initials="未" lastIdx="10" clrIdx="0"/>
  <p:cmAuthor id="49837070" name="伟哥" initials="伟哥" lastIdx="1" clrIdx="138"/>
  <p:cmAuthor id="733" name="未知用户462" initials="未" lastIdx="1" clrIdx="1"/>
  <p:cmAuthor id="49837071" name="YY" initials="Y" lastIdx="1" clrIdx="176"/>
  <p:cmAuthor id="734" name="未知用户463" initials="未" lastIdx="1" clrIdx="0"/>
  <p:cmAuthor id="49837072" name="朗 月" initials="朗" lastIdx="3" clrIdx="208"/>
  <p:cmAuthor id="735" name="未知用户368" initials="未" lastIdx="1" clrIdx="0"/>
  <p:cmAuthor id="49837073" name="sk" initials="s" lastIdx="1" clrIdx="735"/>
  <p:cmAuthor id="736" name="未知用户464" initials="未" lastIdx="1" clrIdx="0"/>
  <p:cmAuthor id="737" name="未知用户369" initials="未" lastIdx="1" clrIdx="0"/>
  <p:cmAuthor id="738" name="未知用户465" initials="未" lastIdx="1" clrIdx="78"/>
  <p:cmAuthor id="739" name="未知用户466" initials="未" lastIdx="1" clrIdx="0"/>
  <p:cmAuthor id="740" name="未知用户467" initials="未" lastIdx="3" clrIdx="1"/>
  <p:cmAuthor id="741" name="未知用户468" initials="未" lastIdx="1" clrIdx="0"/>
  <p:cmAuthor id="742" name="未知用户426" initials="未" lastIdx="1" clrIdx="0"/>
  <p:cmAuthor id="743" name="未知用户371" initials="未" lastIdx="1" clrIdx="1"/>
  <p:cmAuthor id="744" name="未知用户372" initials="未" lastIdx="1" clrIdx="0"/>
  <p:cmAuthor id="745" name="未知用户373" initials="未" lastIdx="8" clrIdx="0"/>
  <p:cmAuthor id="746" name="未知用户374" initials="未" lastIdx="2" clrIdx="0"/>
  <p:cmAuthor id="747" name="未知用户469" initials="未" lastIdx="1" clrIdx="0"/>
  <p:cmAuthor id="748" name="未知用户427" initials="未" lastIdx="8" clrIdx="0"/>
  <p:cmAuthor id="749" name="未知用户375" initials="未" lastIdx="8" clrIdx="0"/>
  <p:cmAuthor id="750" name="未知用户376" initials="未" lastIdx="1" clrIdx="0"/>
  <p:cmAuthor id="751" name="未知用户377" initials="未" lastIdx="1" clrIdx="0"/>
  <p:cmAuthor id="485314965" name="段瑞祥" initials="段" lastIdx="1" clrIdx="537"/>
  <p:cmAuthor id="752" name="未知用户428" initials="未" lastIdx="8" clrIdx="0"/>
  <p:cmAuthor id="753" name="未知用户378" initials="未" lastIdx="1" clrIdx="0"/>
  <p:cmAuthor id="754" name="未知用户379" initials="未" lastIdx="1" clrIdx="0"/>
  <p:cmAuthor id="755" name="未知用户339" initials="未" lastIdx="1" clrIdx="0"/>
  <p:cmAuthor id="756" name="未知用户380" initials="未"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F5"/>
    <a:srgbClr val="4D6BFE"/>
    <a:srgbClr val="0188D3"/>
    <a:srgbClr val="0092EB"/>
    <a:srgbClr val="DCE6F2"/>
    <a:srgbClr val="3B87D5"/>
    <a:srgbClr val="0085D0"/>
    <a:srgbClr val="009FEA"/>
    <a:srgbClr val="0189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680676D-B299-4B11-855B-54A8F33B7694}" styleName="表样式 1 17">
    <a:wholeTbl>
      <a:tcTxStyle>
        <a:fontRef idx="none">
          <a:srgbClr val="000000"/>
        </a:fontRef>
      </a:tcTxStyle>
      <a:tcStyle>
        <a:tcBdr>
          <a:left>
            <a:ln w="12700" cmpd="sng">
              <a:solidFill>
                <a:srgbClr val="FFFFFF"/>
              </a:solidFill>
              <a:prstDash val="solid"/>
            </a:ln>
          </a:left>
          <a:right>
            <a:ln w="12700" cmpd="sng">
              <a:solidFill>
                <a:srgbClr val="FFFFFF"/>
              </a:solidFill>
              <a:prstDash val="solid"/>
            </a:ln>
          </a:right>
          <a:top>
            <a:ln w="12700" cmpd="sng">
              <a:solidFill>
                <a:srgbClr val="FFFFFF"/>
              </a:solidFill>
              <a:prstDash val="solid"/>
            </a:ln>
          </a:top>
          <a:bottom>
            <a:ln w="12700" cmpd="sng">
              <a:solidFill>
                <a:srgbClr val="FFFFFF"/>
              </a:solidFill>
              <a:prstDash val="solid"/>
            </a:ln>
          </a:bottom>
          <a:insideH>
            <a:ln w="12700" cmpd="sng">
              <a:solidFill>
                <a:srgbClr val="FFFFFF"/>
              </a:solidFill>
              <a:prstDash val="solid"/>
            </a:ln>
          </a:insideH>
          <a:insideV>
            <a:ln w="12700" cmpd="sng">
              <a:solidFill>
                <a:srgbClr val="FFFFFF"/>
              </a:solidFill>
              <a:prstDash val="solid"/>
            </a:ln>
          </a:insideV>
        </a:tcBdr>
        <a:fill>
          <a:solidFill>
            <a:schemeClr val="accent1">
              <a:lumMod val="10000"/>
              <a:lumOff val="90000"/>
            </a:schemeClr>
          </a:solidFill>
        </a:fill>
      </a:tcStyle>
    </a:wholeTbl>
    <a:band1H>
      <a:tcStyle>
        <a:tcBdr/>
        <a:fill>
          <a:solidFill>
            <a:schemeClr val="accent1">
              <a:lumMod val="40000"/>
              <a:lumOff val="60000"/>
            </a:schemeClr>
          </a:solidFill>
        </a:fill>
      </a:tcStyle>
    </a:band1H>
    <a:band1V>
      <a:tcStyle>
        <a:tcBdr/>
        <a:fill>
          <a:solidFill>
            <a:srgbClr val="B6C7EA"/>
          </a:solidFill>
        </a:fill>
      </a:tcStyle>
    </a:band1V>
    <a:lastCol>
      <a:tcTxStyle b="on">
        <a:fontRef idx="none">
          <a:srgbClr val="08090C"/>
        </a:fontRef>
      </a:tcTxStyle>
      <a:tcStyle>
        <a:tcBdr>
          <a:left>
            <a:ln w="12700" cmpd="sng">
              <a:solidFill>
                <a:srgbClr val="FFFFFF"/>
              </a:solidFill>
              <a:prstDash val="solid"/>
            </a:ln>
          </a:left>
          <a:right>
            <a:ln w="12700" cmpd="sng">
              <a:solidFill>
                <a:srgbClr val="FFFFFF"/>
              </a:solidFill>
              <a:prstDash val="solid"/>
            </a:ln>
          </a:right>
          <a:top>
            <a:ln w="12700" cmpd="sng">
              <a:solidFill>
                <a:srgbClr val="FFFFFF"/>
              </a:solidFill>
              <a:prstDash val="solid"/>
            </a:ln>
          </a:top>
          <a:bottom>
            <a:ln w="12700" cmpd="sng">
              <a:solidFill>
                <a:srgbClr val="FFFFFF"/>
              </a:solidFill>
              <a:prstDash val="solid"/>
            </a:ln>
          </a:bottom>
          <a:insideH>
            <a:ln w="12700" cmpd="sng">
              <a:solidFill>
                <a:srgbClr val="FFFFFF"/>
              </a:solidFill>
              <a:prstDash val="solid"/>
            </a:ln>
          </a:insideH>
          <a:insideV>
            <a:ln>
              <a:noFill/>
            </a:ln>
          </a:insideV>
        </a:tcBdr>
        <a:fill>
          <a:solidFill>
            <a:schemeClr val="accent1">
              <a:lumMod val="40000"/>
              <a:lumOff val="60000"/>
            </a:schemeClr>
          </a:solidFill>
        </a:fill>
      </a:tcStyle>
    </a:lastCol>
    <a:firstCol>
      <a:tcTxStyle b="on">
        <a:fontRef idx="none">
          <a:srgbClr val="08090C"/>
        </a:fontRef>
      </a:tcTxStyle>
      <a:tcStyle>
        <a:tcBdr>
          <a:left>
            <a:ln w="12700" cmpd="sng">
              <a:solidFill>
                <a:srgbClr val="FFFFFF"/>
              </a:solidFill>
              <a:prstDash val="solid"/>
            </a:ln>
          </a:left>
          <a:right>
            <a:ln w="12700" cmpd="sng">
              <a:solidFill>
                <a:srgbClr val="FFFFFF"/>
              </a:solidFill>
              <a:prstDash val="solid"/>
            </a:ln>
          </a:right>
          <a:top>
            <a:ln w="12700" cmpd="sng">
              <a:solidFill>
                <a:srgbClr val="FFFFFF"/>
              </a:solidFill>
              <a:prstDash val="solid"/>
            </a:ln>
          </a:top>
          <a:bottom>
            <a:ln w="12700" cmpd="sng">
              <a:solidFill>
                <a:srgbClr val="FFFFFF"/>
              </a:solidFill>
              <a:prstDash val="solid"/>
            </a:ln>
          </a:bottom>
          <a:insideH>
            <a:ln w="12700" cmpd="sng">
              <a:solidFill>
                <a:srgbClr val="FFFFFF"/>
              </a:solidFill>
              <a:prstDash val="solid"/>
            </a:ln>
          </a:insideH>
          <a:insideV>
            <a:ln>
              <a:noFill/>
            </a:ln>
          </a:insideV>
        </a:tcBdr>
        <a:fill>
          <a:solidFill>
            <a:schemeClr val="accent1">
              <a:lumMod val="40000"/>
              <a:lumOff val="60000"/>
            </a:schemeClr>
          </a:solidFill>
        </a:fill>
      </a:tcStyle>
    </a:firstCol>
    <a:lastRow>
      <a:tcTxStyle b="on">
        <a:fontRef idx="none">
          <a:srgbClr val="FFFFFF"/>
        </a:fontRef>
      </a:tcTxStyle>
      <a:tcStyle>
        <a:tcBdr>
          <a:left>
            <a:ln w="12700" cmpd="sng">
              <a:solidFill>
                <a:srgbClr val="FFFFFF"/>
              </a:solidFill>
              <a:prstDash val="solid"/>
            </a:ln>
          </a:left>
          <a:right>
            <a:ln w="12700" cmpd="sng">
              <a:solidFill>
                <a:srgbClr val="FFFFFF"/>
              </a:solidFill>
              <a:prstDash val="solid"/>
            </a:ln>
          </a:right>
          <a:top>
            <a:ln w="12700" cmpd="sng">
              <a:solidFill>
                <a:srgbClr val="FFFFFF"/>
              </a:solidFill>
              <a:prstDash val="solid"/>
            </a:ln>
          </a:top>
          <a:bottom>
            <a:ln w="12700" cmpd="sng">
              <a:solidFill>
                <a:srgbClr val="FFFFFF"/>
              </a:solidFill>
              <a:prstDash val="solid"/>
            </a:ln>
          </a:bottom>
          <a:insideH>
            <a:ln>
              <a:noFill/>
            </a:ln>
          </a:insideH>
          <a:insideV>
            <a:ln>
              <a:noFill/>
            </a:ln>
          </a:insideV>
        </a:tcBdr>
        <a:fill>
          <a:solidFill>
            <a:schemeClr val="accent1"/>
          </a:solidFill>
        </a:fill>
      </a:tcStyle>
    </a:lastRow>
    <a:firstRow>
      <a:tcTxStyle b="on">
        <a:fontRef idx="none">
          <a:srgbClr val="FFFFFF"/>
        </a:fontRef>
      </a:tcTxStyle>
      <a:tcStyle>
        <a:tcBdr>
          <a:left>
            <a:ln w="12700" cmpd="sng">
              <a:solidFill>
                <a:srgbClr val="FFFFFF"/>
              </a:solidFill>
              <a:prstDash val="solid"/>
            </a:ln>
          </a:left>
          <a:right>
            <a:ln w="12700" cmpd="sng">
              <a:solidFill>
                <a:srgbClr val="FFFFFF"/>
              </a:solidFill>
              <a:prstDash val="solid"/>
            </a:ln>
          </a:right>
          <a:top>
            <a:ln w="12700" cmpd="sng">
              <a:solidFill>
                <a:srgbClr val="FFFFFF"/>
              </a:solidFill>
              <a:prstDash val="solid"/>
            </a:ln>
          </a:top>
          <a:bottom>
            <a:ln w="12700" cmpd="sng">
              <a:solidFill>
                <a:srgbClr val="FFFFFF"/>
              </a:solidFill>
              <a:prstDash val="solid"/>
            </a:ln>
          </a:bottom>
          <a:insideH>
            <a:ln>
              <a:noFill/>
            </a:ln>
          </a:insideH>
          <a:insideV>
            <a:ln w="12700" cmpd="sng">
              <a:solidFill>
                <a:srgbClr val="FFFFFF"/>
              </a:solidFill>
              <a:prstDash val="solid"/>
            </a:ln>
          </a:insideV>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27E7743-39CA-4E87-A19B-AE24449E94FE}" styleName="{e542d831-374a-44cb-814a-449f3ee2df6f}">
    <a:wholeTbl>
      <a:tcTxStyle>
        <a:fontRef idx="none">
          <a:prstClr val="black"/>
        </a:fontRef>
      </a:tcTxStyle>
      <a:tcStyle>
        <a:tcBdr>
          <a:bottom>
            <a:ln w="38100" cmpd="sng">
              <a:solidFill>
                <a:srgbClr val="B9E0F6"/>
              </a:solidFill>
            </a:ln>
          </a:bottom>
        </a:tcBdr>
        <a:fill>
          <a:solidFill>
            <a:srgbClr val="FFFFFF"/>
          </a:solidFill>
        </a:fill>
      </a:tcStyle>
    </a:wholeTbl>
    <a:band1H>
      <a:tcTxStyle>
        <a:fontRef idx="none">
          <a:prstClr val="black"/>
        </a:fontRef>
      </a:tcTxStyle>
      <a:tcStyle>
        <a:tcBdr/>
        <a:fill>
          <a:solidFill>
            <a:srgbClr val="FFFFFF"/>
          </a:solidFill>
        </a:fill>
      </a:tcStyle>
    </a:band1H>
    <a:band2H>
      <a:tcTxStyle>
        <a:fontRef idx="none">
          <a:prstClr val="black"/>
        </a:fontRef>
      </a:tcTxStyle>
      <a:tcStyle>
        <a:tcBdr/>
        <a:fill>
          <a:solidFill>
            <a:srgbClr val="F6F6F6"/>
          </a:solidFill>
        </a:fill>
      </a:tcStyle>
    </a:band2H>
    <a:firstRow>
      <a:tcTxStyle>
        <a:fontRef idx="none">
          <a:prstClr val="black"/>
        </a:fontRef>
      </a:tcTxStyle>
      <a:tcStyle>
        <a:tcBdr>
          <a:insideV>
            <a:ln w="12700" cmpd="sng">
              <a:solidFill>
                <a:srgbClr val="FFFFFF"/>
              </a:solidFill>
            </a:ln>
          </a:insideV>
        </a:tcBdr>
        <a:fill>
          <a:solidFill>
            <a:srgbClr val="B9E0F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2"/>
    <p:restoredTop sz="93076"/>
  </p:normalViewPr>
  <p:slideViewPr>
    <p:cSldViewPr snapToObjects="1" showGuides="1">
      <p:cViewPr varScale="1">
        <p:scale>
          <a:sx n="143" d="100"/>
          <a:sy n="143" d="100"/>
        </p:scale>
        <p:origin x="882" y="114"/>
      </p:cViewPr>
      <p:guideLst>
        <p:guide orient="horz" pos="1829"/>
        <p:guide pos="2856"/>
      </p:guideLst>
    </p:cSldViewPr>
  </p:slideViewPr>
  <p:notesTextViewPr>
    <p:cViewPr>
      <p:scale>
        <a:sx n="100" d="100"/>
        <a:sy n="100" d="100"/>
      </p:scale>
      <p:origin x="0" y="0"/>
    </p:cViewPr>
  </p:notesTextViewPr>
  <p:sorterViewPr>
    <p:cViewPr>
      <p:scale>
        <a:sx n="80" d="100"/>
        <a:sy n="80" d="100"/>
      </p:scale>
      <p:origin x="0" y="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3" Type="http://schemas.openxmlformats.org/officeDocument/2006/relationships/commentAuthors" Target="commentAuthors.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3.xml"/><Relationship Id="rId79" Type="http://schemas.openxmlformats.org/officeDocument/2006/relationships/handoutMaster" Target="handoutMasters/handoutMaster1.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notesMaster" Target="notesMasters/notesMaster1.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219303231614432"/>
          <c:y val="0.0584367235277878"/>
          <c:w val="0.959794407537354"/>
          <c:h val="0.883126552944424"/>
        </c:manualLayout>
      </c:layout>
      <c:scatterChart>
        <c:scatterStyle val="lineMarker"/>
        <c:varyColors val="0"/>
        <c:ser>
          <c:idx val="0"/>
          <c:order val="0"/>
          <c:tx>
            <c:strRef>
              <c:f>Sheet1!$B$1</c:f>
              <c:strCache>
                <c:ptCount val="1"/>
                <c:pt idx="0">
                  <c:v>Y 值</c:v>
                </c:pt>
              </c:strCache>
            </c:strRef>
          </c:tx>
          <c:spPr>
            <a:ln w="19050" cap="rnd">
              <a:noFill/>
              <a:round/>
            </a:ln>
            <a:effectLst>
              <a:outerShdw blurRad="63500" sx="102000" sy="102000" algn="ctr" rotWithShape="0">
                <a:schemeClr val="accent1">
                  <a:lumMod val="50000"/>
                  <a:alpha val="40000"/>
                </a:schemeClr>
              </a:outerShdw>
            </a:effectLst>
          </c:spPr>
          <c:marker>
            <c:symbol val="circle"/>
            <c:size val="10"/>
            <c:spPr>
              <a:pattFill prst="lgCheck">
                <a:fgClr>
                  <a:schemeClr val="accent1"/>
                </a:fgClr>
                <a:bgClr>
                  <a:schemeClr val="bg1"/>
                </a:bgClr>
              </a:pattFill>
              <a:ln w="15875">
                <a:solidFill>
                  <a:schemeClr val="accent1"/>
                </a:solidFill>
              </a:ln>
              <a:effectLst>
                <a:outerShdw blurRad="63500" sx="102000" sy="102000" algn="ctr" rotWithShape="0">
                  <a:schemeClr val="accent1">
                    <a:lumMod val="50000"/>
                    <a:alpha val="40000"/>
                  </a:schemeClr>
                </a:outerShdw>
              </a:effectLst>
            </c:spPr>
          </c:marker>
          <c:dLbls>
            <c:delete val="1"/>
          </c:dLbls>
          <c:xVal>
            <c:numRef>
              <c:f>Sheet1!$A$2:$A$6</c:f>
              <c:numCache>
                <c:formatCode>General</c:formatCode>
                <c:ptCount val="5"/>
              </c:numCache>
            </c:numRef>
          </c:xVal>
          <c:yVal>
            <c:numRef>
              <c:f>Sheet1!$B$2:$B$6</c:f>
              <c:numCache>
                <c:formatCode>General</c:formatCode>
                <c:ptCount val="5"/>
              </c:numCache>
            </c:numRef>
          </c:yVal>
          <c:smooth val="0"/>
        </c:ser>
        <c:dLbls>
          <c:showLegendKey val="0"/>
          <c:showVal val="1"/>
          <c:showCatName val="0"/>
          <c:showSerName val="0"/>
          <c:showPercent val="0"/>
          <c:showBubbleSize val="0"/>
        </c:dLbls>
        <c:axId val="182627896"/>
        <c:axId val="181385704"/>
      </c:scatterChart>
      <c:valAx>
        <c:axId val="182627896"/>
        <c:scaling>
          <c:orientation val="minMax"/>
          <c:max val="4"/>
        </c:scaling>
        <c:delete val="0"/>
        <c:axPos val="b"/>
        <c:majorGridlines>
          <c:spPr>
            <a:ln w="9525" cap="flat" cmpd="sng" algn="ctr">
              <a:solidFill>
                <a:schemeClr val="bg1">
                  <a:lumMod val="85000"/>
                  <a:alpha val="40000"/>
                </a:schemeClr>
              </a:solidFill>
              <a:round/>
            </a:ln>
            <a:effectLst/>
          </c:spPr>
        </c:majorGridlines>
        <c:numFmt formatCode="General" sourceLinked="1"/>
        <c:majorTickMark val="none"/>
        <c:minorTickMark val="none"/>
        <c:tickLblPos val="none"/>
        <c:spPr>
          <a:noFill/>
          <a:ln w="9525" cap="flat" cmpd="sng" algn="ctr">
            <a:solidFill>
              <a:schemeClr val="bg1">
                <a:lumMod val="85000"/>
              </a:schemeClr>
            </a:solidFill>
            <a:round/>
          </a:ln>
          <a:effectLst/>
        </c:spPr>
        <c:txPr>
          <a:bodyPr rot="-60000000" spcFirstLastPara="0" vertOverflow="ellipsis" vert="horz" wrap="square" anchor="ctr" anchorCtr="1" forceAA="0"/>
          <a:lstStyle/>
          <a:p>
            <a:pPr>
              <a:defRPr lang="zh-CN" sz="14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81385704"/>
        <c:crosses val="autoZero"/>
        <c:crossBetween val="midCat"/>
        <c:majorUnit val="1"/>
        <c:minorUnit val="1"/>
      </c:valAx>
      <c:valAx>
        <c:axId val="181385704"/>
        <c:scaling>
          <c:orientation val="minMax"/>
        </c:scaling>
        <c:delete val="0"/>
        <c:axPos val="l"/>
        <c:majorGridlines>
          <c:spPr>
            <a:ln w="9525" cap="flat" cmpd="sng" algn="ctr">
              <a:solidFill>
                <a:schemeClr val="bg1">
                  <a:lumMod val="85000"/>
                  <a:alpha val="40000"/>
                </a:schemeClr>
              </a:solidFill>
              <a:round/>
            </a:ln>
            <a:effectLst/>
          </c:spPr>
        </c:majorGridlines>
        <c:numFmt formatCode="General" sourceLinked="1"/>
        <c:majorTickMark val="none"/>
        <c:minorTickMark val="none"/>
        <c:tickLblPos val="none"/>
        <c:spPr>
          <a:noFill/>
          <a:ln w="9525" cap="flat" cmpd="sng" algn="ctr">
            <a:solidFill>
              <a:schemeClr val="bg1">
                <a:lumMod val="85000"/>
              </a:schemeClr>
            </a:solidFill>
            <a:round/>
          </a:ln>
          <a:effectLst/>
        </c:spPr>
        <c:txPr>
          <a:bodyPr rot="-60000000" spcFirstLastPara="0" vertOverflow="ellipsis" vert="horz" wrap="square" anchor="ctr" anchorCtr="1" forceAA="0"/>
          <a:lstStyle/>
          <a:p>
            <a:pPr>
              <a:defRPr lang="zh-CN" sz="14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182627896"/>
        <c:crosses val="autoZero"/>
        <c:crossBetween val="midCat"/>
      </c:valAx>
      <c:spPr>
        <a:noFill/>
        <a:ln>
          <a:noFill/>
        </a:ln>
        <a:effectLst/>
      </c:spPr>
    </c:plotArea>
    <c:plotVisOnly val="1"/>
    <c:dispBlanksAs val="gap"/>
    <c:showDLblsOverMax val="0"/>
    <c:extLst>
      <c:ext uri="{0b15fc19-7d7d-44ad-8c2d-2c3a37ce22c3}">
        <chartProps xmlns="https://web.wps.cn/et/2018/main" chartId="{32bca2f3-d177-41b5-98dd-682b8639c2b9}"/>
      </c:ext>
    </c:extLst>
  </c:chart>
  <c:spPr>
    <a:solidFill>
      <a:schemeClr val="bg1"/>
    </a:solidFill>
    <a:ln w="9525" cap="flat" cmpd="sng" algn="ctr">
      <a:noFill/>
      <a:round/>
    </a:ln>
    <a:effectLst>
      <a:outerShdw blurRad="63500" dist="37357" dir="2700000" sx="0" sy="0" rotWithShape="0">
        <a:scrgbClr r="0" g="0" b="0"/>
      </a:outerShdw>
    </a:effectLst>
  </c:spPr>
  <c:txPr>
    <a:bodyPr/>
    <a:lstStyle/>
    <a:p>
      <a:pPr>
        <a:defRPr lang="zh-CN"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1" qsCatId="simple" csTypeId="urn:microsoft.com/office/officeart/2005/8/colors/colorful5#1" csCatId="accent1" phldr="0"/>
      <dgm:spPr/>
      <dgm:t>
        <a:bodyPr/>
        <a:lstStyle/>
        <a:p>
          <a:endParaRPr lang="zh-CN" altLang="en-US"/>
        </a:p>
      </dgm:t>
    </dgm:pt>
    <dgm:pt modelId="{90DDC401-903F-495B-A387-FFA8A45891F6}">
      <dgm:prSet phldrT="[文本]" phldr="0" custT="1"/>
      <dgm:spPr/>
      <dgm:t>
        <a:bodyPr vert="horz" wrap="square"/>
        <a:lstStyle/>
        <a:p>
          <a:pPr>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私有化部署需求旺盛</a:t>
          </a:r>
        </a:p>
      </dgm:t>
    </dgm:pt>
    <dgm:pt modelId="{C8BB0B8A-C63A-4F83-B8DD-3A7CE259E4EE}" cxnId="{9F843E26-EDA7-42EA-8D81-EBD7981CC206}" type="parTrans">
      <dgm:prSet/>
      <dgm:spPr/>
      <dgm:t>
        <a:bodyPr/>
        <a:lstStyle/>
        <a:p>
          <a:endParaRPr lang="zh-CN" altLang="en-US"/>
        </a:p>
      </dgm:t>
    </dgm:pt>
    <dgm:pt modelId="{35E5E878-0907-4014-9CFA-56AEFE6C22E5}" cxnId="{9F843E26-EDA7-42EA-8D81-EBD7981CC206}" type="sibTrans">
      <dgm:prSet/>
      <dgm:spPr/>
      <dgm:t>
        <a:bodyPr/>
        <a:lstStyle/>
        <a:p>
          <a:endParaRPr lang="zh-CN" altLang="en-US"/>
        </a:p>
      </dgm:t>
    </dgm:pt>
    <dgm:pt modelId="{E08CEB0C-E37F-4DCA-A8EA-4B2CD3AD7754}">
      <dgm:prSet phldrT="[文本]" phldr="0" custT="1"/>
      <dgm:spPr/>
      <dgm:t>
        <a:bodyPr vert="horz" wrap="square"/>
        <a:lstStyle/>
        <a:p>
          <a:pPr>
            <a:lnSpc>
              <a:spcPct val="100000"/>
            </a:lnSpc>
            <a:spcBef>
              <a:spcPct val="0"/>
            </a:spcBef>
            <a:spcAft>
              <a:spcPct val="15000"/>
            </a:spcAft>
          </a:pPr>
          <a:r>
            <a:rPr lang="zh-CN" altLang="en-US" sz="980">
              <a:latin typeface="微软雅黑" panose="020B0503020204020204" pitchFamily="34" charset="-122"/>
              <a:ea typeface="微软雅黑" panose="020B0503020204020204" pitchFamily="34" charset="-122"/>
              <a:cs typeface="微软雅黑" panose="020B0503020204020204" pitchFamily="34" charset="-122"/>
            </a:rPr>
            <a:t>近</a:t>
          </a:r>
          <a:r>
            <a:rPr lang="en-US" altLang="zh-CN" sz="980">
              <a:latin typeface="微软雅黑" panose="020B0503020204020204" pitchFamily="34" charset="-122"/>
              <a:ea typeface="微软雅黑" panose="020B0503020204020204" pitchFamily="34" charset="-122"/>
              <a:cs typeface="微软雅黑" panose="020B0503020204020204" pitchFamily="34" charset="-122"/>
            </a:rPr>
            <a:t>60%</a:t>
          </a:r>
          <a:r>
            <a:rPr lang="zh-CN" altLang="en-US" sz="980">
              <a:latin typeface="微软雅黑" panose="020B0503020204020204" pitchFamily="34" charset="-122"/>
              <a:ea typeface="微软雅黑" panose="020B0503020204020204" pitchFamily="34" charset="-122"/>
              <a:cs typeface="微软雅黑" panose="020B0503020204020204" pitchFamily="34" charset="-122"/>
            </a:rPr>
            <a:t>企业选择在本地数据中心或私有云和边缘位置部署</a:t>
          </a:r>
          <a:r>
            <a:rPr lang="en-US" altLang="zh-CN" sz="98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980">
              <a:latin typeface="微软雅黑" panose="020B0503020204020204" pitchFamily="34" charset="-122"/>
              <a:ea typeface="微软雅黑" panose="020B0503020204020204" pitchFamily="34" charset="-122"/>
              <a:cs typeface="微软雅黑" panose="020B0503020204020204" pitchFamily="34" charset="-122"/>
            </a:rPr>
            <a:t>推理模型（思瀚产业研究院数据）</a:t>
          </a:r>
        </a:p>
      </dgm:t>
    </dgm:pt>
    <dgm:pt modelId="{FB4BCC77-44E9-4065-8A2F-90CD32DE34E3}" cxnId="{8010B421-B6AA-4CD4-85AC-E0FE967FE24F}" type="parTrans">
      <dgm:prSet/>
      <dgm:spPr/>
      <dgm:t>
        <a:bodyPr/>
        <a:lstStyle/>
        <a:p>
          <a:endParaRPr lang="zh-CN" altLang="en-US"/>
        </a:p>
      </dgm:t>
    </dgm:pt>
    <dgm:pt modelId="{41FED480-3E2E-47A2-B997-02D527BC8082}" cxnId="{8010B421-B6AA-4CD4-85AC-E0FE967FE24F}" type="sibTrans">
      <dgm:prSet/>
      <dgm:spPr/>
      <dgm:t>
        <a:bodyPr/>
        <a:lstStyle/>
        <a:p>
          <a:endParaRPr lang="zh-CN" altLang="en-US"/>
        </a:p>
      </dgm:t>
    </dgm:pt>
    <dgm:pt modelId="{2671736D-E45F-4C43-80E2-614B3B938482}">
      <dgm:prSet phldr="0" custT="1"/>
      <dgm:spPr/>
      <dgm:t>
        <a:bodyPr vert="horz" wrap="square"/>
        <a:lstStyle/>
        <a:p>
          <a:pPr>
            <a:lnSpc>
              <a:spcPct val="100000"/>
            </a:lnSpc>
            <a:spcBef>
              <a:spcPct val="0"/>
            </a:spcBef>
            <a:spcAft>
              <a:spcPct val="15000"/>
            </a:spcAft>
          </a:pPr>
          <a:r>
            <a:rPr lang="en-US" altLang="zh-CN" sz="980">
              <a:latin typeface="微软雅黑" panose="020B0503020204020204" pitchFamily="34" charset="-122"/>
              <a:ea typeface="微软雅黑" panose="020B0503020204020204" pitchFamily="34" charset="-122"/>
              <a:cs typeface="微软雅黑" panose="020B0503020204020204" pitchFamily="34" charset="-122"/>
            </a:rPr>
            <a:t>2025-2027</a:t>
          </a:r>
          <a:r>
            <a:rPr lang="zh-CN" altLang="en-US" sz="980">
              <a:latin typeface="微软雅黑" panose="020B0503020204020204" pitchFamily="34" charset="-122"/>
              <a:ea typeface="微软雅黑" panose="020B0503020204020204" pitchFamily="34" charset="-122"/>
              <a:cs typeface="微软雅黑" panose="020B0503020204020204" pitchFamily="34" charset="-122"/>
            </a:rPr>
            <a:t>年智算一体机的市场需求将达</a:t>
          </a:r>
          <a:r>
            <a:rPr lang="en-US" altLang="zh-CN" sz="980">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980">
              <a:latin typeface="微软雅黑" panose="020B0503020204020204" pitchFamily="34" charset="-122"/>
              <a:ea typeface="微软雅黑" panose="020B0503020204020204" pitchFamily="34" charset="-122"/>
              <a:cs typeface="微软雅黑" panose="020B0503020204020204" pitchFamily="34" charset="-122"/>
            </a:rPr>
            <a:t>万</a:t>
          </a:r>
          <a:r>
            <a:rPr lang="en-US" altLang="zh-CN" sz="980">
              <a:latin typeface="微软雅黑" panose="020B0503020204020204" pitchFamily="34" charset="-122"/>
              <a:ea typeface="微软雅黑" panose="020B0503020204020204" pitchFamily="34" charset="-122"/>
              <a:cs typeface="微软雅黑" panose="020B0503020204020204" pitchFamily="34" charset="-122"/>
            </a:rPr>
            <a:t>-72</a:t>
          </a:r>
          <a:r>
            <a:rPr lang="zh-CN" altLang="en-US" sz="980">
              <a:latin typeface="微软雅黑" panose="020B0503020204020204" pitchFamily="34" charset="-122"/>
              <a:ea typeface="微软雅黑" panose="020B0503020204020204" pitchFamily="34" charset="-122"/>
              <a:cs typeface="微软雅黑" panose="020B0503020204020204" pitchFamily="34" charset="-122"/>
            </a:rPr>
            <a:t>万台，市场规模突破</a:t>
          </a:r>
          <a:r>
            <a:rPr lang="en-US" altLang="zh-CN" sz="980">
              <a:latin typeface="微软雅黑" panose="020B0503020204020204" pitchFamily="34" charset="-122"/>
              <a:ea typeface="微软雅黑" panose="020B0503020204020204" pitchFamily="34" charset="-122"/>
              <a:cs typeface="微软雅黑" panose="020B0503020204020204" pitchFamily="34" charset="-122"/>
            </a:rPr>
            <a:t>5200</a:t>
          </a:r>
          <a:r>
            <a:rPr lang="zh-CN" altLang="en-US" sz="980">
              <a:latin typeface="微软雅黑" panose="020B0503020204020204" pitchFamily="34" charset="-122"/>
              <a:ea typeface="微软雅黑" panose="020B0503020204020204" pitchFamily="34" charset="-122"/>
              <a:cs typeface="微软雅黑" panose="020B0503020204020204" pitchFamily="34" charset="-122"/>
            </a:rPr>
            <a:t>亿元（</a:t>
          </a:r>
          <a:r>
            <a:rPr lang="zh-CN" altLang="en-US" sz="980">
              <a:latin typeface="微软雅黑" panose="020B0503020204020204" pitchFamily="34" charset="-122"/>
              <a:ea typeface="微软雅黑" panose="020B0503020204020204" pitchFamily="34" charset="-122"/>
              <a:cs typeface="微软雅黑" panose="020B0503020204020204" pitchFamily="34" charset="-122"/>
              <a:sym typeface="+mn-ea"/>
            </a:rPr>
            <a:t>浙商证券测算）</a:t>
          </a:r>
          <a:endParaRPr lang="zh-CN" altLang="en-US" sz="980">
            <a:latin typeface="微软雅黑" panose="020B0503020204020204" pitchFamily="34" charset="-122"/>
            <a:ea typeface="微软雅黑" panose="020B0503020204020204" pitchFamily="34" charset="-122"/>
            <a:cs typeface="微软雅黑" panose="020B0503020204020204" pitchFamily="34" charset="-122"/>
          </a:endParaRPr>
        </a:p>
      </dgm:t>
    </dgm:pt>
    <dgm:pt modelId="{AB83BB7E-F819-4977-991B-2C3DA58197CB}" cxnId="{422D9016-72C0-42DD-A753-C24937103303}" type="parTrans">
      <dgm:prSet/>
      <dgm:spPr/>
    </dgm:pt>
    <dgm:pt modelId="{CC9D201C-7951-4E2B-A740-4FA095398B4F}" cxnId="{422D9016-72C0-42DD-A753-C24937103303}" type="sibTrans">
      <dgm:prSet/>
      <dgm:spPr/>
    </dgm:pt>
    <dgm:pt modelId="{A6685E83-BEEC-49B3-B40A-539E2C0D7A1A}">
      <dgm:prSet phldrT="[文本]" phldr="0" custT="1"/>
      <dgm:spPr/>
      <dgm:t>
        <a:bodyPr vert="horz" wrap="square"/>
        <a:lstStyle/>
        <a:p>
          <a:pPr>
            <a:lnSpc>
              <a:spcPct val="100000"/>
            </a:lnSpc>
            <a:spcBef>
              <a:spcPct val="0"/>
            </a:spcBef>
            <a:spcAft>
              <a:spcPct val="35000"/>
            </a:spcAft>
          </a:pPr>
          <a:r>
            <a:rPr lang="zh-CN" altLang="en-US" sz="1400" b="1">
              <a:latin typeface="微软雅黑" panose="020B0503020204020204" pitchFamily="34" charset="-122"/>
              <a:ea typeface="微软雅黑" panose="020B0503020204020204" pitchFamily="34" charset="-122"/>
            </a:rPr>
            <a:t>政策导向明显</a:t>
          </a:r>
        </a:p>
      </dgm:t>
    </dgm:pt>
    <dgm:pt modelId="{FECC43A3-D59E-4EE1-9557-8FBB90D5B362}" cxnId="{3F0D8434-222A-4B99-BB3D-5BEC35CE8264}" type="parTrans">
      <dgm:prSet/>
      <dgm:spPr/>
      <dgm:t>
        <a:bodyPr/>
        <a:lstStyle/>
        <a:p>
          <a:endParaRPr lang="zh-CN" altLang="en-US"/>
        </a:p>
      </dgm:t>
    </dgm:pt>
    <dgm:pt modelId="{68BB6C9A-B7F0-43A0-955B-FC8C4D4009BF}" cxnId="{3F0D8434-222A-4B99-BB3D-5BEC35CE8264}" type="sibTrans">
      <dgm:prSet/>
      <dgm:spPr/>
      <dgm:t>
        <a:bodyPr/>
        <a:lstStyle/>
        <a:p>
          <a:endParaRPr lang="zh-CN" altLang="en-US"/>
        </a:p>
      </dgm:t>
    </dgm:pt>
    <dgm:pt modelId="{CBA50553-63FA-4B5A-9888-EDDBA06CA593}">
      <dgm:prSet phldrT="[文本]" phldr="0" custT="1"/>
      <dgm:spPr/>
      <dgm:t>
        <a:bodyPr vert="horz" wrap="square"/>
        <a:lstStyle/>
        <a:p>
          <a:pPr>
            <a:lnSpc>
              <a:spcPct val="100000"/>
            </a:lnSpc>
            <a:spcBef>
              <a:spcPct val="0"/>
            </a:spcBef>
            <a:spcAft>
              <a:spcPct val="15000"/>
            </a:spcAft>
          </a:pPr>
          <a:r>
            <a:rPr lang="zh-CN" altLang="en-US" sz="980">
              <a:latin typeface="微软雅黑" panose="020B0503020204020204" pitchFamily="34" charset="-122"/>
              <a:ea typeface="微软雅黑" panose="020B0503020204020204" pitchFamily="34" charset="-122"/>
            </a:rPr>
            <a:t>各地区、各部门对本地区、本部门工作中收集和产生的数据及数据安全负责（《中华人民共和国数据安全法》）</a:t>
          </a:r>
        </a:p>
      </dgm:t>
    </dgm:pt>
    <dgm:pt modelId="{73E2772F-165D-4B56-ACC2-969CBF53B0A8}" cxnId="{8C0BC129-D90A-4076-9F10-D733CEC4398E}" type="parTrans">
      <dgm:prSet/>
      <dgm:spPr/>
      <dgm:t>
        <a:bodyPr/>
        <a:lstStyle/>
        <a:p>
          <a:endParaRPr lang="zh-CN" altLang="en-US"/>
        </a:p>
      </dgm:t>
    </dgm:pt>
    <dgm:pt modelId="{7BFD1607-7356-4D3D-A829-75D002A3A4B0}" cxnId="{8C0BC129-D90A-4076-9F10-D733CEC4398E}" type="sibTrans">
      <dgm:prSet/>
      <dgm:spPr/>
      <dgm:t>
        <a:bodyPr/>
        <a:lstStyle/>
        <a:p>
          <a:endParaRPr lang="zh-CN" altLang="en-US"/>
        </a:p>
      </dgm:t>
    </dgm:pt>
    <dgm:pt modelId="{13E71424-9CC5-4BB3-B85E-2EE739B6D3D9}">
      <dgm:prSet phldr="0" custT="1"/>
      <dgm:spPr/>
      <dgm:t>
        <a:bodyPr vert="horz" wrap="square"/>
        <a:lstStyle/>
        <a:p>
          <a:pPr>
            <a:lnSpc>
              <a:spcPct val="100000"/>
            </a:lnSpc>
            <a:spcBef>
              <a:spcPct val="0"/>
            </a:spcBef>
            <a:spcAft>
              <a:spcPct val="15000"/>
            </a:spcAft>
          </a:pPr>
          <a:r>
            <a:rPr lang="zh-CN" altLang="en-US" sz="980">
              <a:latin typeface="微软雅黑" panose="020B0503020204020204" pitchFamily="34" charset="-122"/>
              <a:ea typeface="微软雅黑" panose="020B0503020204020204" pitchFamily="34" charset="-122"/>
            </a:rPr>
            <a:t>信创要求：</a:t>
          </a:r>
          <a:r>
            <a:rPr lang="en-US" altLang="zh-CN" sz="980">
              <a:latin typeface="微软雅黑" panose="020B0503020204020204" pitchFamily="34" charset="-122"/>
              <a:ea typeface="微软雅黑" panose="020B0503020204020204" pitchFamily="34" charset="-122"/>
            </a:rPr>
            <a:t>2027 </a:t>
          </a:r>
          <a:r>
            <a:rPr lang="zh-CN" altLang="en-US" sz="980">
              <a:latin typeface="微软雅黑" panose="020B0503020204020204" pitchFamily="34" charset="-122"/>
              <a:ea typeface="微软雅黑" panose="020B0503020204020204" pitchFamily="34" charset="-122"/>
            </a:rPr>
            <a:t>年前完成</a:t>
          </a:r>
          <a:r>
            <a:rPr lang="en-US" altLang="zh-CN" sz="980">
              <a:latin typeface="微软雅黑" panose="020B0503020204020204" pitchFamily="34" charset="-122"/>
              <a:ea typeface="微软雅黑" panose="020B0503020204020204" pitchFamily="34" charset="-122"/>
            </a:rPr>
            <a:t> 2+8+N </a:t>
          </a:r>
          <a:r>
            <a:rPr lang="zh-CN" altLang="en-US" sz="980">
              <a:latin typeface="微软雅黑" panose="020B0503020204020204" pitchFamily="34" charset="-122"/>
              <a:ea typeface="微软雅黑" panose="020B0503020204020204" pitchFamily="34" charset="-122"/>
            </a:rPr>
            <a:t>的党政与八大重点行业</a:t>
          </a:r>
          <a:r>
            <a:rPr lang="en-US" altLang="zh-CN" sz="980">
              <a:latin typeface="微软雅黑" panose="020B0503020204020204" pitchFamily="34" charset="-122"/>
              <a:ea typeface="微软雅黑" panose="020B0503020204020204" pitchFamily="34" charset="-122"/>
            </a:rPr>
            <a:t> 100%</a:t>
          </a:r>
          <a:r>
            <a:rPr lang="zh-CN" altLang="en-US" sz="980">
              <a:latin typeface="微软雅黑" panose="020B0503020204020204" pitchFamily="34" charset="-122"/>
              <a:ea typeface="微软雅黑" panose="020B0503020204020204" pitchFamily="34" charset="-122"/>
            </a:rPr>
            <a:t>国产替代</a:t>
          </a:r>
          <a:r>
            <a:rPr lang="en-US" altLang="zh-CN" sz="980">
              <a:latin typeface="微软雅黑" panose="020B0503020204020204" pitchFamily="34" charset="-122"/>
              <a:ea typeface="微软雅黑" panose="020B0503020204020204" pitchFamily="34" charset="-122"/>
            </a:rPr>
            <a:t>(2022 </a:t>
          </a:r>
          <a:r>
            <a:rPr lang="zh-CN" altLang="en-US" sz="980">
              <a:latin typeface="微软雅黑" panose="020B0503020204020204" pitchFamily="34" charset="-122"/>
              <a:ea typeface="微软雅黑" panose="020B0503020204020204" pitchFamily="34" charset="-122"/>
            </a:rPr>
            <a:t>年</a:t>
          </a:r>
          <a:r>
            <a:rPr lang="en-US" altLang="zh-CN" sz="980">
              <a:latin typeface="微软雅黑" panose="020B0503020204020204" pitchFamily="34" charset="-122"/>
              <a:ea typeface="微软雅黑" panose="020B0503020204020204" pitchFamily="34" charset="-122"/>
            </a:rPr>
            <a:t> 9 </a:t>
          </a:r>
          <a:r>
            <a:rPr lang="zh-CN" altLang="en-US" sz="980">
              <a:latin typeface="微软雅黑" panose="020B0503020204020204" pitchFamily="34" charset="-122"/>
              <a:ea typeface="微软雅黑" panose="020B0503020204020204" pitchFamily="34" charset="-122"/>
            </a:rPr>
            <a:t>月</a:t>
          </a:r>
          <a:r>
            <a:rPr lang="en-US" altLang="zh-CN" sz="980">
              <a:latin typeface="微软雅黑" panose="020B0503020204020204" pitchFamily="34" charset="-122"/>
              <a:ea typeface="微软雅黑" panose="020B0503020204020204" pitchFamily="34" charset="-122"/>
            </a:rPr>
            <a:t> 28 </a:t>
          </a:r>
          <a:r>
            <a:rPr lang="zh-CN" altLang="en-US" sz="980">
              <a:latin typeface="微软雅黑" panose="020B0503020204020204" pitchFamily="34" charset="-122"/>
              <a:ea typeface="微软雅黑" panose="020B0503020204020204" pitchFamily="34" charset="-122"/>
            </a:rPr>
            <a:t>日国资委</a:t>
          </a:r>
          <a:r>
            <a:rPr lang="en-US" altLang="zh-CN" sz="980">
              <a:latin typeface="微软雅黑" panose="020B0503020204020204" pitchFamily="34" charset="-122"/>
              <a:ea typeface="微软雅黑" panose="020B0503020204020204" pitchFamily="34" charset="-122"/>
            </a:rPr>
            <a:t> 79 </a:t>
          </a:r>
          <a:r>
            <a:rPr lang="zh-CN" altLang="en-US" sz="980">
              <a:latin typeface="微软雅黑" panose="020B0503020204020204" pitchFamily="34" charset="-122"/>
              <a:ea typeface="微软雅黑" panose="020B0503020204020204" pitchFamily="34" charset="-122"/>
            </a:rPr>
            <a:t>号文件</a:t>
          </a:r>
          <a:r>
            <a:rPr lang="en-US" altLang="zh-CN" sz="980">
              <a:latin typeface="微软雅黑" panose="020B0503020204020204" pitchFamily="34" charset="-122"/>
              <a:ea typeface="微软雅黑" panose="020B0503020204020204" pitchFamily="34" charset="-122"/>
            </a:rPr>
            <a:t>)</a:t>
          </a:r>
        </a:p>
      </dgm:t>
    </dgm:pt>
    <dgm:pt modelId="{DA06CE3A-815C-4EB4-8453-7064C1968193}" cxnId="{C3213AC2-2179-4D35-8F2D-04BA7821602F}" type="parTrans">
      <dgm:prSet/>
      <dgm:spPr/>
    </dgm:pt>
    <dgm:pt modelId="{8F597D9B-908A-4F3B-8C64-4564A5D8D272}" cxnId="{C3213AC2-2179-4D35-8F2D-04BA7821602F}" type="sibTrans">
      <dgm:prSet/>
      <dgm:spPr/>
    </dgm:pt>
    <dgm:pt modelId="{C8DDDFA1-AF37-4444-AAEB-D51CEE212719}">
      <dgm:prSet phldrT="[文本]" phldr="0" custT="1"/>
      <dgm:spPr/>
      <dgm:t>
        <a:bodyPr vert="horz" wrap="square"/>
        <a:lstStyle/>
        <a:p>
          <a:pPr>
            <a:lnSpc>
              <a:spcPct val="100000"/>
            </a:lnSpc>
            <a:spcBef>
              <a:spcPct val="0"/>
            </a:spcBef>
            <a:spcAft>
              <a:spcPct val="35000"/>
            </a:spcAft>
          </a:pPr>
          <a:r>
            <a:rPr lang="zh-CN" altLang="en-US" sz="1400" b="1">
              <a:latin typeface="微软雅黑" panose="020B0503020204020204" pitchFamily="34" charset="-122"/>
              <a:ea typeface="微软雅黑" panose="020B0503020204020204" pitchFamily="34" charset="-122"/>
            </a:rPr>
            <a:t>技术发展迅猛</a:t>
          </a:r>
        </a:p>
      </dgm:t>
    </dgm:pt>
    <dgm:pt modelId="{26EA520A-5891-4EBA-B2AD-1840663D8C07}" cxnId="{9FA95980-A3A5-4DE4-83F4-0370FD9F2C6E}" type="parTrans">
      <dgm:prSet/>
      <dgm:spPr/>
      <dgm:t>
        <a:bodyPr/>
        <a:lstStyle/>
        <a:p>
          <a:endParaRPr lang="zh-CN" altLang="en-US"/>
        </a:p>
      </dgm:t>
    </dgm:pt>
    <dgm:pt modelId="{CE2287C8-6424-4771-88FD-4DADE15C5A04}" cxnId="{9FA95980-A3A5-4DE4-83F4-0370FD9F2C6E}" type="sibTrans">
      <dgm:prSet/>
      <dgm:spPr/>
      <dgm:t>
        <a:bodyPr/>
        <a:lstStyle/>
        <a:p>
          <a:endParaRPr lang="zh-CN" altLang="en-US"/>
        </a:p>
      </dgm:t>
    </dgm:pt>
    <dgm:pt modelId="{5AA02751-379E-46DB-884A-F23ACBC498EE}">
      <dgm:prSet phldrT="[文本]" phldr="0" custT="1"/>
      <dgm:spPr/>
      <dgm:t>
        <a:bodyPr vert="horz" wrap="square"/>
        <a:lstStyle/>
        <a:p>
          <a:pPr>
            <a:lnSpc>
              <a:spcPct val="100000"/>
            </a:lnSpc>
            <a:spcBef>
              <a:spcPct val="0"/>
            </a:spcBef>
            <a:spcAft>
              <a:spcPct val="15000"/>
            </a:spcAft>
          </a:pPr>
          <a:r>
            <a:rPr lang="en-US" altLang="zh-CN" sz="980">
              <a:latin typeface="微软雅黑" panose="020B0503020204020204" pitchFamily="34" charset="-122"/>
              <a:ea typeface="微软雅黑" panose="020B0503020204020204" pitchFamily="34" charset="-122"/>
            </a:rPr>
            <a:t>DeepSeek </a:t>
          </a:r>
          <a:r>
            <a:rPr lang="zh-CN" altLang="en-US" sz="980">
              <a:latin typeface="微软雅黑" panose="020B0503020204020204" pitchFamily="34" charset="-122"/>
              <a:ea typeface="微软雅黑" panose="020B0503020204020204" pitchFamily="34" charset="-122"/>
            </a:rPr>
            <a:t>开源，给予了低门槛部署世界级大模型的机遇</a:t>
          </a:r>
        </a:p>
      </dgm:t>
    </dgm:pt>
    <dgm:pt modelId="{D0D77647-95BE-4607-B2F0-006D9CAB8F0E}" cxnId="{C527EB4B-0F99-4F73-BF56-4D4369B16DCB}" type="parTrans">
      <dgm:prSet/>
      <dgm:spPr/>
      <dgm:t>
        <a:bodyPr/>
        <a:lstStyle/>
        <a:p>
          <a:endParaRPr lang="zh-CN" altLang="en-US"/>
        </a:p>
      </dgm:t>
    </dgm:pt>
    <dgm:pt modelId="{3DBF6B9F-A188-4D67-ABE8-0633561FA9E5}" cxnId="{C527EB4B-0F99-4F73-BF56-4D4369B16DCB}" type="sibTrans">
      <dgm:prSet/>
      <dgm:spPr/>
      <dgm:t>
        <a:bodyPr/>
        <a:lstStyle/>
        <a:p>
          <a:endParaRPr lang="zh-CN" altLang="en-US"/>
        </a:p>
      </dgm:t>
    </dgm:pt>
    <dgm:pt modelId="{1C4CE694-B557-49DC-AD8A-824F46DA96C7}">
      <dgm:prSet phldr="0" custT="1"/>
      <dgm:spPr/>
      <dgm:t>
        <a:bodyPr vert="horz" wrap="square"/>
        <a:lstStyle/>
        <a:p>
          <a:pPr>
            <a:lnSpc>
              <a:spcPct val="100000"/>
            </a:lnSpc>
            <a:spcBef>
              <a:spcPct val="0"/>
            </a:spcBef>
            <a:spcAft>
              <a:spcPct val="15000"/>
            </a:spcAft>
          </a:pPr>
          <a:r>
            <a:rPr lang="en-US" altLang="zh-CN" sz="980">
              <a:latin typeface="微软雅黑" panose="020B0503020204020204" pitchFamily="34" charset="-122"/>
              <a:ea typeface="微软雅黑" panose="020B0503020204020204" pitchFamily="34" charset="-122"/>
            </a:rPr>
            <a:t>DeepSeek</a:t>
          </a:r>
          <a:r>
            <a:rPr lang="zh-CN" altLang="en-US" sz="980">
              <a:latin typeface="微软雅黑" panose="020B0503020204020204" pitchFamily="34" charset="-122"/>
              <a:ea typeface="微软雅黑" panose="020B0503020204020204" pitchFamily="34" charset="-122"/>
              <a:sym typeface="+mn-ea"/>
            </a:rPr>
            <a:t>训练算力要求低，</a:t>
          </a:r>
          <a:r>
            <a:rPr lang="zh-CN" altLang="en-US" sz="980">
              <a:latin typeface="微软雅黑" panose="020B0503020204020204" pitchFamily="34" charset="-122"/>
              <a:ea typeface="微软雅黑" panose="020B0503020204020204" pitchFamily="34" charset="-122"/>
            </a:rPr>
            <a:t>使得更多企业可以在有限预算下训练专属</a:t>
          </a:r>
          <a:r>
            <a:rPr lang="en-US" altLang="zh-CN" sz="980">
              <a:latin typeface="微软雅黑" panose="020B0503020204020204" pitchFamily="34" charset="-122"/>
              <a:ea typeface="微软雅黑" panose="020B0503020204020204" pitchFamily="34" charset="-122"/>
            </a:rPr>
            <a:t>AI </a:t>
          </a:r>
          <a:r>
            <a:rPr lang="zh-CN" altLang="en-US" sz="980">
              <a:latin typeface="微软雅黑" panose="020B0503020204020204" pitchFamily="34" charset="-122"/>
              <a:ea typeface="微软雅黑" panose="020B0503020204020204" pitchFamily="34" charset="-122"/>
            </a:rPr>
            <a:t>大模型</a:t>
          </a:r>
        </a:p>
      </dgm:t>
    </dgm:pt>
    <dgm:pt modelId="{BB051A03-7DD3-49D7-899F-3B816191285C}" cxnId="{ED6FFF49-669E-43AB-AE35-948C25E9F5D6}" type="parTrans">
      <dgm:prSet/>
      <dgm:spPr/>
    </dgm:pt>
    <dgm:pt modelId="{5FDB01DE-4FE3-442B-9810-1EAE3D516268}" cxnId="{ED6FFF49-669E-43AB-AE35-948C25E9F5D6}" type="sibTrans">
      <dgm:prSet/>
      <dgm:spPr/>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zh-CN" altLang="en-US"/>
        </a:p>
      </dgm:t>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3">
        <dgm:presLayoutVars>
          <dgm:chMax val="1"/>
          <dgm:bulletEnabled val="1"/>
        </dgm:presLayoutVars>
      </dgm:prSet>
      <dgm:spPr/>
      <dgm:t>
        <a:bodyPr/>
        <a:lstStyle/>
        <a:p>
          <a:endParaRPr lang="zh-CN" altLang="en-US"/>
        </a:p>
      </dgm:t>
    </dgm:pt>
    <dgm:pt modelId="{DD9406C3-FC80-4468-A55B-122D744D43F0}" type="pres">
      <dgm:prSet presAssocID="{90DDC401-903F-495B-A387-FFA8A45891F6}" presName="descendantText" presStyleLbl="alignAccFollowNode1" presStyleIdx="0" presStyleCnt="3">
        <dgm:presLayoutVars>
          <dgm:bulletEnabled val="1"/>
        </dgm:presLayoutVars>
      </dgm:prSet>
      <dgm:spPr/>
      <dgm:t>
        <a:bodyPr/>
        <a:lstStyle/>
        <a:p>
          <a:endParaRPr lang="zh-CN" altLang="en-US"/>
        </a:p>
      </dgm:t>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3">
        <dgm:presLayoutVars>
          <dgm:chMax val="1"/>
          <dgm:bulletEnabled val="1"/>
        </dgm:presLayoutVars>
      </dgm:prSet>
      <dgm:spPr/>
      <dgm:t>
        <a:bodyPr/>
        <a:lstStyle/>
        <a:p>
          <a:endParaRPr lang="zh-CN" altLang="en-US"/>
        </a:p>
      </dgm:t>
    </dgm:pt>
    <dgm:pt modelId="{6EB2A58E-CA03-4F76-94B6-D8FE50231963}" type="pres">
      <dgm:prSet presAssocID="{A6685E83-BEEC-49B3-B40A-539E2C0D7A1A}" presName="descendantText" presStyleLbl="alignAccFollowNode1" presStyleIdx="1" presStyleCnt="3">
        <dgm:presLayoutVars>
          <dgm:bulletEnabled val="1"/>
        </dgm:presLayoutVars>
      </dgm:prSet>
      <dgm:spPr/>
      <dgm:t>
        <a:bodyPr/>
        <a:lstStyle/>
        <a:p>
          <a:endParaRPr lang="zh-CN" altLang="en-US"/>
        </a:p>
      </dgm:t>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3">
        <dgm:presLayoutVars>
          <dgm:chMax val="1"/>
          <dgm:bulletEnabled val="1"/>
        </dgm:presLayoutVars>
      </dgm:prSet>
      <dgm:spPr/>
      <dgm:t>
        <a:bodyPr/>
        <a:lstStyle/>
        <a:p>
          <a:endParaRPr lang="zh-CN" altLang="en-US"/>
        </a:p>
      </dgm:t>
    </dgm:pt>
    <dgm:pt modelId="{64028F0D-BE57-4642-92F7-303D4E45C524}" type="pres">
      <dgm:prSet presAssocID="{C8DDDFA1-AF37-4444-AAEB-D51CEE212719}" presName="descendantText" presStyleLbl="alignAccFollowNode1" presStyleIdx="2" presStyleCnt="3">
        <dgm:presLayoutVars>
          <dgm:bulletEnabled val="1"/>
        </dgm:presLayoutVars>
      </dgm:prSet>
      <dgm:spPr/>
      <dgm:t>
        <a:bodyPr/>
        <a:lstStyle/>
        <a:p>
          <a:endParaRPr lang="zh-CN" altLang="en-US"/>
        </a:p>
      </dgm:t>
    </dgm:pt>
  </dgm:ptLst>
  <dgm:cxnLst>
    <dgm:cxn modelId="{6BD6460C-0F77-4103-8E38-E46BA43EABDE}" type="presOf" srcId="{C8DDDFA1-AF37-4444-AAEB-D51CEE212719}" destId="{B093CE78-670B-40EB-95CF-315E334D550F}" srcOrd="0" destOrd="0" presId="urn:microsoft.com/office/officeart/2005/8/layout/vList5"/>
    <dgm:cxn modelId="{8010B421-B6AA-4CD4-85AC-E0FE967FE24F}" srcId="{90DDC401-903F-495B-A387-FFA8A45891F6}" destId="{E08CEB0C-E37F-4DCA-A8EA-4B2CD3AD7754}" srcOrd="0" destOrd="0" parTransId="{FB4BCC77-44E9-4065-8A2F-90CD32DE34E3}" sibTransId="{41FED480-3E2E-47A2-B997-02D527BC8082}"/>
    <dgm:cxn modelId="{ED6FFF49-669E-43AB-AE35-948C25E9F5D6}" srcId="{C8DDDFA1-AF37-4444-AAEB-D51CEE212719}" destId="{1C4CE694-B557-49DC-AD8A-824F46DA96C7}" srcOrd="1" destOrd="0" parTransId="{BB051A03-7DD3-49D7-899F-3B816191285C}" sibTransId="{5FDB01DE-4FE3-442B-9810-1EAE3D516268}"/>
    <dgm:cxn modelId="{98B72507-9DE9-41AD-9091-3BBBF699D2BD}" type="presOf" srcId="{90DDC401-903F-495B-A387-FFA8A45891F6}" destId="{96BE2B31-D87C-43E1-BE64-4C27B13F4AA4}" srcOrd="0" destOrd="0" presId="urn:microsoft.com/office/officeart/2005/8/layout/vList5"/>
    <dgm:cxn modelId="{04E09809-891E-428D-B66B-136356AA8643}" type="presOf" srcId="{2E15931E-1654-4B73-89B2-8E333D9C42E0}" destId="{D5935282-3C7C-4F88-A1AE-C27DB8591514}" srcOrd="0" destOrd="0" presId="urn:microsoft.com/office/officeart/2005/8/layout/vList5"/>
    <dgm:cxn modelId="{CB9DC74E-99D7-4108-8C15-14BA7E5FD320}" type="presOf" srcId="{13E71424-9CC5-4BB3-B85E-2EE739B6D3D9}" destId="{6EB2A58E-CA03-4F76-94B6-D8FE50231963}" srcOrd="0" destOrd="1" presId="urn:microsoft.com/office/officeart/2005/8/layout/vList5"/>
    <dgm:cxn modelId="{E1904DED-B9A1-4071-BCAE-220123E08C34}" type="presOf" srcId="{CBA50553-63FA-4B5A-9888-EDDBA06CA593}" destId="{6EB2A58E-CA03-4F76-94B6-D8FE50231963}" srcOrd="0" destOrd="0" presId="urn:microsoft.com/office/officeart/2005/8/layout/vList5"/>
    <dgm:cxn modelId="{3F0D8434-222A-4B99-BB3D-5BEC35CE8264}" srcId="{2E15931E-1654-4B73-89B2-8E333D9C42E0}" destId="{A6685E83-BEEC-49B3-B40A-539E2C0D7A1A}" srcOrd="1" destOrd="0" parTransId="{FECC43A3-D59E-4EE1-9557-8FBB90D5B362}" sibTransId="{68BB6C9A-B7F0-43A0-955B-FC8C4D4009BF}"/>
    <dgm:cxn modelId="{C3213AC2-2179-4D35-8F2D-04BA7821602F}" srcId="{A6685E83-BEEC-49B3-B40A-539E2C0D7A1A}" destId="{13E71424-9CC5-4BB3-B85E-2EE739B6D3D9}" srcOrd="1" destOrd="0" parTransId="{DA06CE3A-815C-4EB4-8453-7064C1968193}" sibTransId="{8F597D9B-908A-4F3B-8C64-4564A5D8D272}"/>
    <dgm:cxn modelId="{9F843E26-EDA7-42EA-8D81-EBD7981CC206}" srcId="{2E15931E-1654-4B73-89B2-8E333D9C42E0}" destId="{90DDC401-903F-495B-A387-FFA8A45891F6}" srcOrd="0" destOrd="0" parTransId="{C8BB0B8A-C63A-4F83-B8DD-3A7CE259E4EE}" sibTransId="{35E5E878-0907-4014-9CFA-56AEFE6C22E5}"/>
    <dgm:cxn modelId="{9046F3E3-6503-4B51-A34A-5E21EAD33900}" type="presOf" srcId="{E08CEB0C-E37F-4DCA-A8EA-4B2CD3AD7754}" destId="{DD9406C3-FC80-4468-A55B-122D744D43F0}" srcOrd="0" destOrd="0" presId="urn:microsoft.com/office/officeart/2005/8/layout/vList5"/>
    <dgm:cxn modelId="{794A787D-B469-4698-97BF-7A16A7CE6512}" type="presOf" srcId="{2671736D-E45F-4C43-80E2-614B3B938482}" destId="{DD9406C3-FC80-4468-A55B-122D744D43F0}" srcOrd="0" destOrd="1" presId="urn:microsoft.com/office/officeart/2005/8/layout/vList5"/>
    <dgm:cxn modelId="{422D9016-72C0-42DD-A753-C24937103303}" srcId="{90DDC401-903F-495B-A387-FFA8A45891F6}" destId="{2671736D-E45F-4C43-80E2-614B3B938482}" srcOrd="1" destOrd="0" parTransId="{AB83BB7E-F819-4977-991B-2C3DA58197CB}" sibTransId="{CC9D201C-7951-4E2B-A740-4FA095398B4F}"/>
    <dgm:cxn modelId="{BB95FDBF-54AA-47B0-B868-D50F29E2E0BA}" type="presOf" srcId="{A6685E83-BEEC-49B3-B40A-539E2C0D7A1A}" destId="{EBD335B5-8308-49CB-9630-99D852747B1F}" srcOrd="0" destOrd="0" presId="urn:microsoft.com/office/officeart/2005/8/layout/vList5"/>
    <dgm:cxn modelId="{850450D0-1928-4039-80F9-1CEAEBB760E3}" type="presOf" srcId="{1C4CE694-B557-49DC-AD8A-824F46DA96C7}" destId="{64028F0D-BE57-4642-92F7-303D4E45C524}" srcOrd="0" destOrd="1" presId="urn:microsoft.com/office/officeart/2005/8/layout/vList5"/>
    <dgm:cxn modelId="{3D506FD0-CF63-403C-B91F-F583D2755B61}" type="presOf" srcId="{5AA02751-379E-46DB-884A-F23ACBC498EE}" destId="{64028F0D-BE57-4642-92F7-303D4E45C524}" srcOrd="0" destOrd="0" presId="urn:microsoft.com/office/officeart/2005/8/layout/vList5"/>
    <dgm:cxn modelId="{C527EB4B-0F99-4F73-BF56-4D4369B16DCB}" srcId="{C8DDDFA1-AF37-4444-AAEB-D51CEE212719}" destId="{5AA02751-379E-46DB-884A-F23ACBC498EE}" srcOrd="0" destOrd="0" parTransId="{D0D77647-95BE-4607-B2F0-006D9CAB8F0E}" sibTransId="{3DBF6B9F-A188-4D67-ABE8-0633561FA9E5}"/>
    <dgm:cxn modelId="{8C0BC129-D90A-4076-9F10-D733CEC4398E}" srcId="{A6685E83-BEEC-49B3-B40A-539E2C0D7A1A}" destId="{CBA50553-63FA-4B5A-9888-EDDBA06CA593}" srcOrd="0" destOrd="0" parTransId="{73E2772F-165D-4B56-ACC2-969CBF53B0A8}" sibTransId="{7BFD1607-7356-4D3D-A829-75D002A3A4B0}"/>
    <dgm:cxn modelId="{9FA95980-A3A5-4DE4-83F4-0370FD9F2C6E}" srcId="{2E15931E-1654-4B73-89B2-8E333D9C42E0}" destId="{C8DDDFA1-AF37-4444-AAEB-D51CEE212719}" srcOrd="2" destOrd="0" parTransId="{26EA520A-5891-4EBA-B2AD-1840663D8C07}" sibTransId="{CE2287C8-6424-4771-88FD-4DADE15C5A04}"/>
    <dgm:cxn modelId="{21A23D45-79DF-47FF-9D87-8A88AF8BBFA1}" type="presParOf" srcId="{D5935282-3C7C-4F88-A1AE-C27DB8591514}" destId="{E61486FD-113E-4C87-8ADF-B1A8E2A84801}" srcOrd="0" destOrd="0" presId="urn:microsoft.com/office/officeart/2005/8/layout/vList5"/>
    <dgm:cxn modelId="{2630AFE5-56D7-4F97-8F08-78491CA72800}" type="presParOf" srcId="{E61486FD-113E-4C87-8ADF-B1A8E2A84801}" destId="{96BE2B31-D87C-43E1-BE64-4C27B13F4AA4}" srcOrd="0" destOrd="0" presId="urn:microsoft.com/office/officeart/2005/8/layout/vList5"/>
    <dgm:cxn modelId="{73DCAFA1-46CC-4AA3-9D15-5FB312B2C5A3}" type="presParOf" srcId="{E61486FD-113E-4C87-8ADF-B1A8E2A84801}" destId="{DD9406C3-FC80-4468-A55B-122D744D43F0}" srcOrd="1" destOrd="0" presId="urn:microsoft.com/office/officeart/2005/8/layout/vList5"/>
    <dgm:cxn modelId="{44E7C887-12A5-4225-A976-58F2BD1C06E4}" type="presParOf" srcId="{D5935282-3C7C-4F88-A1AE-C27DB8591514}" destId="{F1941F29-E51C-4282-956D-50CFAFAEB9B8}" srcOrd="1" destOrd="0" presId="urn:microsoft.com/office/officeart/2005/8/layout/vList5"/>
    <dgm:cxn modelId="{4F16576C-DD41-4046-AC6A-FBBB9D6AE4B0}" type="presParOf" srcId="{D5935282-3C7C-4F88-A1AE-C27DB8591514}" destId="{B589D1EC-5156-4FB2-BB1C-8E1290A868B9}" srcOrd="2" destOrd="0" presId="urn:microsoft.com/office/officeart/2005/8/layout/vList5"/>
    <dgm:cxn modelId="{844445B9-FCAE-4952-83EE-0BE7EBD6A509}" type="presParOf" srcId="{B589D1EC-5156-4FB2-BB1C-8E1290A868B9}" destId="{EBD335B5-8308-49CB-9630-99D852747B1F}" srcOrd="0" destOrd="0" presId="urn:microsoft.com/office/officeart/2005/8/layout/vList5"/>
    <dgm:cxn modelId="{F8D15BB0-217E-432A-93A2-DF8134FF9EB5}" type="presParOf" srcId="{B589D1EC-5156-4FB2-BB1C-8E1290A868B9}" destId="{6EB2A58E-CA03-4F76-94B6-D8FE50231963}" srcOrd="1" destOrd="0" presId="urn:microsoft.com/office/officeart/2005/8/layout/vList5"/>
    <dgm:cxn modelId="{E03FF77B-D3C2-4D95-8964-6DDEC3C023F7}" type="presParOf" srcId="{D5935282-3C7C-4F88-A1AE-C27DB8591514}" destId="{A76EE5BB-CBA4-4DD9-BFB7-3F3F246C9BF0}" srcOrd="3" destOrd="0" presId="urn:microsoft.com/office/officeart/2005/8/layout/vList5"/>
    <dgm:cxn modelId="{2174EC53-E074-4A24-9689-05F8C0E21DDC}" type="presParOf" srcId="{D5935282-3C7C-4F88-A1AE-C27DB8591514}" destId="{2BB2A428-FB05-47E5-AC5F-C6A7936A9AC0}" srcOrd="4" destOrd="0" presId="urn:microsoft.com/office/officeart/2005/8/layout/vList5"/>
    <dgm:cxn modelId="{07667311-207D-4FD4-8989-5CA0025F8DEA}" type="presParOf" srcId="{2BB2A428-FB05-47E5-AC5F-C6A7936A9AC0}" destId="{B093CE78-670B-40EB-95CF-315E334D550F}" srcOrd="0" destOrd="0" presId="urn:microsoft.com/office/officeart/2005/8/layout/vList5"/>
    <dgm:cxn modelId="{EDB3B5BA-3230-45A3-BC43-FDAF59776ED7}" type="presParOf" srcId="{2BB2A428-FB05-47E5-AC5F-C6A7936A9AC0}" destId="{64028F0D-BE57-4642-92F7-303D4E45C52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685723" cy="3455194"/>
        <a:chOff x="0" y="0"/>
        <a:chExt cx="7685723" cy="3455194"/>
      </a:xfrm>
    </dsp:grpSpPr>
    <dsp:sp modelId="{DD9406C3-FC80-4468-A55B-122D744D43F0}">
      <dsp:nvSpPr>
        <dsp:cNvPr id="4" name="同侧圆角矩形 3"/>
        <dsp:cNvSpPr/>
      </dsp:nvSpPr>
      <dsp:spPr bwMode="white">
        <a:xfrm rot="5400000">
          <a:off x="4780460" y="-1902142"/>
          <a:ext cx="891663" cy="4918863"/>
        </a:xfrm>
        <a:prstGeom prst="round2SameRect">
          <a:avLst/>
        </a:prstGeom>
      </dsp:spPr>
      <dsp:style>
        <a:lnRef idx="2">
          <a:schemeClr val="accent5">
            <a:tint val="40000"/>
            <a:alpha val="90000"/>
            <a:hueOff val="0"/>
            <a:satOff val="0"/>
            <a:lumOff val="0"/>
            <a:alpha val="90196"/>
          </a:schemeClr>
        </a:lnRef>
        <a:fillRef idx="1">
          <a:schemeClr val="accent5">
            <a:tint val="40000"/>
            <a:alpha val="90000"/>
            <a:hueOff val="0"/>
            <a:satOff val="0"/>
            <a:lumOff val="0"/>
            <a:alpha val="90196"/>
          </a:schemeClr>
        </a:fillRef>
        <a:effectRef idx="0">
          <a:scrgbClr r="0" g="0" b="0"/>
        </a:effectRef>
        <a:fontRef idx="minor"/>
      </dsp:style>
      <dsp:txBody>
        <a:bodyPr rot="-5400000" vert="horz" wrap="square" lIns="34290" tIns="17145" rIns="34290" bIns="1714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57150" lvl="1" indent="-57150">
            <a:lnSpc>
              <a:spcPct val="100000"/>
            </a:lnSpc>
            <a:spcBef>
              <a:spcPct val="0"/>
            </a:spcBef>
            <a:spcAft>
              <a:spcPct val="15000"/>
            </a:spcAft>
            <a:buChar char="•"/>
          </a:pPr>
          <a:r>
            <a:rPr lang="zh-CN" altLang="en-US"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近</a:t>
          </a:r>
          <a:r>
            <a:rPr lang="en-US" altLang="zh-CN"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60%</a:t>
          </a:r>
          <a:r>
            <a:rPr lang="zh-CN" altLang="en-US"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企业选择在本地数据中心或私有云和边缘位置部署</a:t>
          </a:r>
          <a:r>
            <a:rPr lang="en-US" altLang="zh-CN"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推理模型（思瀚产业研究院数据）</a:t>
          </a:r>
          <a:endParaRPr lang="zh-CN" altLang="en-US"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57150" lvl="1" indent="-57150">
            <a:lnSpc>
              <a:spcPct val="100000"/>
            </a:lnSpc>
            <a:spcBef>
              <a:spcPct val="0"/>
            </a:spcBef>
            <a:spcAft>
              <a:spcPct val="15000"/>
            </a:spcAft>
            <a:buChar char="•"/>
          </a:pPr>
          <a:r>
            <a:rPr lang="en-US" altLang="zh-CN"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2025-2027</a:t>
          </a:r>
          <a:r>
            <a:rPr lang="zh-CN" altLang="en-US"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年智算一体机的市场需求将达</a:t>
          </a:r>
          <a:r>
            <a:rPr lang="en-US" altLang="zh-CN"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万</a:t>
          </a:r>
          <a:r>
            <a:rPr lang="en-US" altLang="zh-CN"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-72</a:t>
          </a:r>
          <a:r>
            <a:rPr lang="zh-CN" altLang="en-US"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万台，市场规模突破</a:t>
          </a:r>
          <a:r>
            <a:rPr lang="en-US" altLang="zh-CN"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5200</a:t>
          </a:r>
          <a:r>
            <a:rPr lang="zh-CN" altLang="en-US"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亿元（</a:t>
          </a:r>
          <a:r>
            <a:rPr lang="zh-CN" altLang="en-US"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浙商证券测算）</a:t>
          </a:r>
          <a:endParaRPr lang="zh-CN" altLang="en-US" sz="98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rot="5400000">
        <a:off x="4780460" y="-1902142"/>
        <a:ext cx="891663" cy="4918863"/>
      </dsp:txXfrm>
    </dsp:sp>
    <dsp:sp modelId="{96BE2B31-D87C-43E1-BE64-4C27B13F4AA4}">
      <dsp:nvSpPr>
        <dsp:cNvPr id="3" name="圆角矩形 2"/>
        <dsp:cNvSpPr/>
      </dsp:nvSpPr>
      <dsp:spPr bwMode="white">
        <a:xfrm>
          <a:off x="0" y="0"/>
          <a:ext cx="2766860" cy="1114579"/>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vert="horz" wrap="square" lIns="60960" tIns="30480" rIns="6096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a:latin typeface="微软雅黑" panose="020B0503020204020204" pitchFamily="34" charset="-122"/>
              <a:ea typeface="微软雅黑" panose="020B0503020204020204" pitchFamily="34" charset="-122"/>
            </a:rPr>
            <a:t>私有化部署需求旺盛</a:t>
          </a:r>
        </a:p>
      </dsp:txBody>
      <dsp:txXfrm>
        <a:off x="0" y="0"/>
        <a:ext cx="2766860" cy="1114579"/>
      </dsp:txXfrm>
    </dsp:sp>
    <dsp:sp modelId="{6EB2A58E-CA03-4F76-94B6-D8FE50231963}">
      <dsp:nvSpPr>
        <dsp:cNvPr id="6" name="同侧圆角矩形 5"/>
        <dsp:cNvSpPr/>
      </dsp:nvSpPr>
      <dsp:spPr bwMode="white">
        <a:xfrm rot="5400000">
          <a:off x="4780460" y="-731834"/>
          <a:ext cx="891663" cy="4918863"/>
        </a:xfrm>
        <a:prstGeom prst="round2SameRect">
          <a:avLst/>
        </a:prstGeom>
      </dsp:spPr>
      <dsp:style>
        <a:lnRef idx="2">
          <a:schemeClr val="accent5">
            <a:tint val="40000"/>
            <a:alpha val="90000"/>
            <a:hueOff val="-5340000"/>
            <a:satOff val="25098"/>
            <a:lumOff val="1765"/>
            <a:alpha val="90196"/>
          </a:schemeClr>
        </a:lnRef>
        <a:fillRef idx="1">
          <a:schemeClr val="accent5">
            <a:tint val="40000"/>
            <a:alpha val="90000"/>
            <a:hueOff val="-5340000"/>
            <a:satOff val="25098"/>
            <a:lumOff val="1765"/>
            <a:alpha val="90196"/>
          </a:schemeClr>
        </a:fillRef>
        <a:effectRef idx="0">
          <a:scrgbClr r="0" g="0" b="0"/>
        </a:effectRef>
        <a:fontRef idx="minor"/>
      </dsp:style>
      <dsp:txBody>
        <a:bodyPr rot="-5400000" vert="horz" wrap="square" lIns="34290" tIns="17145" rIns="34290" bIns="1714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57150" lvl="1" indent="-57150">
            <a:lnSpc>
              <a:spcPct val="100000"/>
            </a:lnSpc>
            <a:spcBef>
              <a:spcPct val="0"/>
            </a:spcBef>
            <a:spcAft>
              <a:spcPct val="15000"/>
            </a:spcAft>
            <a:buChar char="•"/>
          </a:pPr>
          <a:r>
            <a:rPr lang="zh-CN" altLang="en-US" sz="980">
              <a:solidFill>
                <a:schemeClr val="dk1"/>
              </a:solidFill>
              <a:latin typeface="微软雅黑" panose="020B0503020204020204" pitchFamily="34" charset="-122"/>
              <a:ea typeface="微软雅黑" panose="020B0503020204020204" pitchFamily="34" charset="-122"/>
            </a:rPr>
            <a:t>各地区、各部门对本地区、本部门工作中收集和产生的数据及数据安全负责（《中华人民共和国数据安全法》）</a:t>
          </a:r>
          <a:endParaRPr lang="zh-CN" altLang="en-US" sz="980">
            <a:solidFill>
              <a:schemeClr val="dk1"/>
            </a:solidFill>
            <a:latin typeface="微软雅黑" panose="020B0503020204020204" pitchFamily="34" charset="-122"/>
            <a:ea typeface="微软雅黑" panose="020B0503020204020204" pitchFamily="34" charset="-122"/>
          </a:endParaRPr>
        </a:p>
        <a:p>
          <a:pPr marL="57150" lvl="1" indent="-57150">
            <a:lnSpc>
              <a:spcPct val="100000"/>
            </a:lnSpc>
            <a:spcBef>
              <a:spcPct val="0"/>
            </a:spcBef>
            <a:spcAft>
              <a:spcPct val="15000"/>
            </a:spcAft>
            <a:buChar char="•"/>
          </a:pPr>
          <a:r>
            <a:rPr lang="zh-CN" altLang="en-US" sz="980">
              <a:solidFill>
                <a:schemeClr val="dk1"/>
              </a:solidFill>
              <a:latin typeface="微软雅黑" panose="020B0503020204020204" pitchFamily="34" charset="-122"/>
              <a:ea typeface="微软雅黑" panose="020B0503020204020204" pitchFamily="34" charset="-122"/>
            </a:rPr>
            <a:t>信创要求：</a:t>
          </a:r>
          <a:r>
            <a:rPr lang="en-US" altLang="zh-CN" sz="980">
              <a:solidFill>
                <a:schemeClr val="dk1"/>
              </a:solidFill>
              <a:latin typeface="微软雅黑" panose="020B0503020204020204" pitchFamily="34" charset="-122"/>
              <a:ea typeface="微软雅黑" panose="020B0503020204020204" pitchFamily="34" charset="-122"/>
            </a:rPr>
            <a:t>2027 </a:t>
          </a:r>
          <a:r>
            <a:rPr lang="zh-CN" altLang="en-US" sz="980">
              <a:solidFill>
                <a:schemeClr val="dk1"/>
              </a:solidFill>
              <a:latin typeface="微软雅黑" panose="020B0503020204020204" pitchFamily="34" charset="-122"/>
              <a:ea typeface="微软雅黑" panose="020B0503020204020204" pitchFamily="34" charset="-122"/>
            </a:rPr>
            <a:t>年前完成</a:t>
          </a:r>
          <a:r>
            <a:rPr lang="en-US" altLang="zh-CN" sz="980">
              <a:solidFill>
                <a:schemeClr val="dk1"/>
              </a:solidFill>
              <a:latin typeface="微软雅黑" panose="020B0503020204020204" pitchFamily="34" charset="-122"/>
              <a:ea typeface="微软雅黑" panose="020B0503020204020204" pitchFamily="34" charset="-122"/>
            </a:rPr>
            <a:t> 2+8+N </a:t>
          </a:r>
          <a:r>
            <a:rPr lang="zh-CN" altLang="en-US" sz="980">
              <a:solidFill>
                <a:schemeClr val="dk1"/>
              </a:solidFill>
              <a:latin typeface="微软雅黑" panose="020B0503020204020204" pitchFamily="34" charset="-122"/>
              <a:ea typeface="微软雅黑" panose="020B0503020204020204" pitchFamily="34" charset="-122"/>
            </a:rPr>
            <a:t>的党政与八大重点行业</a:t>
          </a:r>
          <a:r>
            <a:rPr lang="en-US" altLang="zh-CN" sz="980">
              <a:solidFill>
                <a:schemeClr val="dk1"/>
              </a:solidFill>
              <a:latin typeface="微软雅黑" panose="020B0503020204020204" pitchFamily="34" charset="-122"/>
              <a:ea typeface="微软雅黑" panose="020B0503020204020204" pitchFamily="34" charset="-122"/>
            </a:rPr>
            <a:t> 100%</a:t>
          </a:r>
          <a:r>
            <a:rPr lang="zh-CN" altLang="en-US" sz="980">
              <a:solidFill>
                <a:schemeClr val="dk1"/>
              </a:solidFill>
              <a:latin typeface="微软雅黑" panose="020B0503020204020204" pitchFamily="34" charset="-122"/>
              <a:ea typeface="微软雅黑" panose="020B0503020204020204" pitchFamily="34" charset="-122"/>
            </a:rPr>
            <a:t>国产替代</a:t>
          </a:r>
          <a:r>
            <a:rPr lang="en-US" altLang="zh-CN" sz="980">
              <a:solidFill>
                <a:schemeClr val="dk1"/>
              </a:solidFill>
              <a:latin typeface="微软雅黑" panose="020B0503020204020204" pitchFamily="34" charset="-122"/>
              <a:ea typeface="微软雅黑" panose="020B0503020204020204" pitchFamily="34" charset="-122"/>
            </a:rPr>
            <a:t>(2022 </a:t>
          </a:r>
          <a:r>
            <a:rPr lang="zh-CN" altLang="en-US" sz="980">
              <a:solidFill>
                <a:schemeClr val="dk1"/>
              </a:solidFill>
              <a:latin typeface="微软雅黑" panose="020B0503020204020204" pitchFamily="34" charset="-122"/>
              <a:ea typeface="微软雅黑" panose="020B0503020204020204" pitchFamily="34" charset="-122"/>
            </a:rPr>
            <a:t>年</a:t>
          </a:r>
          <a:r>
            <a:rPr lang="en-US" altLang="zh-CN" sz="980">
              <a:solidFill>
                <a:schemeClr val="dk1"/>
              </a:solidFill>
              <a:latin typeface="微软雅黑" panose="020B0503020204020204" pitchFamily="34" charset="-122"/>
              <a:ea typeface="微软雅黑" panose="020B0503020204020204" pitchFamily="34" charset="-122"/>
            </a:rPr>
            <a:t> 9 </a:t>
          </a:r>
          <a:r>
            <a:rPr lang="zh-CN" altLang="en-US" sz="980">
              <a:solidFill>
                <a:schemeClr val="dk1"/>
              </a:solidFill>
              <a:latin typeface="微软雅黑" panose="020B0503020204020204" pitchFamily="34" charset="-122"/>
              <a:ea typeface="微软雅黑" panose="020B0503020204020204" pitchFamily="34" charset="-122"/>
            </a:rPr>
            <a:t>月</a:t>
          </a:r>
          <a:r>
            <a:rPr lang="en-US" altLang="zh-CN" sz="980">
              <a:solidFill>
                <a:schemeClr val="dk1"/>
              </a:solidFill>
              <a:latin typeface="微软雅黑" panose="020B0503020204020204" pitchFamily="34" charset="-122"/>
              <a:ea typeface="微软雅黑" panose="020B0503020204020204" pitchFamily="34" charset="-122"/>
            </a:rPr>
            <a:t> 28 </a:t>
          </a:r>
          <a:r>
            <a:rPr lang="zh-CN" altLang="en-US" sz="980">
              <a:solidFill>
                <a:schemeClr val="dk1"/>
              </a:solidFill>
              <a:latin typeface="微软雅黑" panose="020B0503020204020204" pitchFamily="34" charset="-122"/>
              <a:ea typeface="微软雅黑" panose="020B0503020204020204" pitchFamily="34" charset="-122"/>
            </a:rPr>
            <a:t>日国资委</a:t>
          </a:r>
          <a:r>
            <a:rPr lang="en-US" altLang="zh-CN" sz="980">
              <a:solidFill>
                <a:schemeClr val="dk1"/>
              </a:solidFill>
              <a:latin typeface="微软雅黑" panose="020B0503020204020204" pitchFamily="34" charset="-122"/>
              <a:ea typeface="微软雅黑" panose="020B0503020204020204" pitchFamily="34" charset="-122"/>
            </a:rPr>
            <a:t> 79 </a:t>
          </a:r>
          <a:r>
            <a:rPr lang="zh-CN" altLang="en-US" sz="980">
              <a:solidFill>
                <a:schemeClr val="dk1"/>
              </a:solidFill>
              <a:latin typeface="微软雅黑" panose="020B0503020204020204" pitchFamily="34" charset="-122"/>
              <a:ea typeface="微软雅黑" panose="020B0503020204020204" pitchFamily="34" charset="-122"/>
            </a:rPr>
            <a:t>号文件</a:t>
          </a:r>
          <a:r>
            <a:rPr lang="en-US" altLang="zh-CN" sz="980">
              <a:solidFill>
                <a:schemeClr val="dk1"/>
              </a:solidFill>
              <a:latin typeface="微软雅黑" panose="020B0503020204020204" pitchFamily="34" charset="-122"/>
              <a:ea typeface="微软雅黑" panose="020B0503020204020204" pitchFamily="34" charset="-122"/>
            </a:rPr>
            <a:t>)</a:t>
          </a:r>
          <a:endParaRPr>
            <a:solidFill>
              <a:schemeClr val="dk1"/>
            </a:solidFill>
          </a:endParaRPr>
        </a:p>
      </dsp:txBody>
      <dsp:txXfrm rot="5400000">
        <a:off x="4780460" y="-731834"/>
        <a:ext cx="891663" cy="4918863"/>
      </dsp:txXfrm>
    </dsp:sp>
    <dsp:sp modelId="{EBD335B5-8308-49CB-9630-99D852747B1F}">
      <dsp:nvSpPr>
        <dsp:cNvPr id="5" name="圆角矩形 4"/>
        <dsp:cNvSpPr/>
      </dsp:nvSpPr>
      <dsp:spPr bwMode="white">
        <a:xfrm>
          <a:off x="0" y="1170308"/>
          <a:ext cx="2766860" cy="1114579"/>
        </a:xfrm>
        <a:prstGeom prst="roundRect">
          <a:avLst/>
        </a:prstGeom>
      </dsp:spPr>
      <dsp:style>
        <a:lnRef idx="2">
          <a:schemeClr val="lt1"/>
        </a:lnRef>
        <a:fillRef idx="1">
          <a:schemeClr val="accent5">
            <a:hueOff val="-4950000"/>
            <a:satOff val="20000"/>
            <a:lumOff val="4314"/>
            <a:alpha val="100000"/>
          </a:schemeClr>
        </a:fillRef>
        <a:effectRef idx="0">
          <a:scrgbClr r="0" g="0" b="0"/>
        </a:effectRef>
        <a:fontRef idx="minor">
          <a:schemeClr val="lt1"/>
        </a:fontRef>
      </dsp:style>
      <dsp:txBody>
        <a:bodyPr vert="horz" wrap="square" lIns="53340" tIns="26670" rIns="5334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b="1">
              <a:latin typeface="微软雅黑" panose="020B0503020204020204" pitchFamily="34" charset="-122"/>
              <a:ea typeface="微软雅黑" panose="020B0503020204020204" pitchFamily="34" charset="-122"/>
            </a:rPr>
            <a:t>政策导向明显</a:t>
          </a:r>
        </a:p>
      </dsp:txBody>
      <dsp:txXfrm>
        <a:off x="0" y="1170308"/>
        <a:ext cx="2766860" cy="1114579"/>
      </dsp:txXfrm>
    </dsp:sp>
    <dsp:sp modelId="{64028F0D-BE57-4642-92F7-303D4E45C524}">
      <dsp:nvSpPr>
        <dsp:cNvPr id="8" name="同侧圆角矩形 7"/>
        <dsp:cNvSpPr/>
      </dsp:nvSpPr>
      <dsp:spPr bwMode="white">
        <a:xfrm rot="5400000">
          <a:off x="4780460" y="438473"/>
          <a:ext cx="891663" cy="4918863"/>
        </a:xfrm>
        <a:prstGeom prst="round2SameRect">
          <a:avLst/>
        </a:prstGeom>
      </dsp:spPr>
      <dsp:style>
        <a:lnRef idx="2">
          <a:schemeClr val="accent5">
            <a:tint val="40000"/>
            <a:alpha val="90000"/>
            <a:hueOff val="-10680000"/>
            <a:satOff val="50196"/>
            <a:lumOff val="3529"/>
            <a:alpha val="90196"/>
          </a:schemeClr>
        </a:lnRef>
        <a:fillRef idx="1">
          <a:schemeClr val="accent5">
            <a:tint val="40000"/>
            <a:alpha val="90000"/>
            <a:hueOff val="-10680000"/>
            <a:satOff val="50196"/>
            <a:lumOff val="3529"/>
            <a:alpha val="90196"/>
          </a:schemeClr>
        </a:fillRef>
        <a:effectRef idx="0">
          <a:scrgbClr r="0" g="0" b="0"/>
        </a:effectRef>
        <a:fontRef idx="minor"/>
      </dsp:style>
      <dsp:txBody>
        <a:bodyPr rot="-5400000" vert="horz" wrap="square" lIns="34290" tIns="17145" rIns="34290" bIns="17145"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57150" lvl="1" indent="-57150">
            <a:lnSpc>
              <a:spcPct val="100000"/>
            </a:lnSpc>
            <a:spcBef>
              <a:spcPct val="0"/>
            </a:spcBef>
            <a:spcAft>
              <a:spcPct val="15000"/>
            </a:spcAft>
            <a:buChar char="•"/>
          </a:pPr>
          <a:r>
            <a:rPr lang="en-US" altLang="zh-CN" sz="980">
              <a:solidFill>
                <a:schemeClr val="dk1"/>
              </a:solidFill>
              <a:latin typeface="微软雅黑" panose="020B0503020204020204" pitchFamily="34" charset="-122"/>
              <a:ea typeface="微软雅黑" panose="020B0503020204020204" pitchFamily="34" charset="-122"/>
            </a:rPr>
            <a:t>DeepSeek </a:t>
          </a:r>
          <a:r>
            <a:rPr lang="zh-CN" altLang="en-US" sz="980">
              <a:solidFill>
                <a:schemeClr val="dk1"/>
              </a:solidFill>
              <a:latin typeface="微软雅黑" panose="020B0503020204020204" pitchFamily="34" charset="-122"/>
              <a:ea typeface="微软雅黑" panose="020B0503020204020204" pitchFamily="34" charset="-122"/>
            </a:rPr>
            <a:t>开源，给予了低门槛部署世界级大模型的机遇</a:t>
          </a:r>
          <a:endParaRPr lang="zh-CN" altLang="en-US" sz="980">
            <a:solidFill>
              <a:schemeClr val="dk1"/>
            </a:solidFill>
            <a:latin typeface="微软雅黑" panose="020B0503020204020204" pitchFamily="34" charset="-122"/>
            <a:ea typeface="微软雅黑" panose="020B0503020204020204" pitchFamily="34" charset="-122"/>
          </a:endParaRPr>
        </a:p>
        <a:p>
          <a:pPr marL="57150" lvl="1" indent="-57150">
            <a:lnSpc>
              <a:spcPct val="100000"/>
            </a:lnSpc>
            <a:spcBef>
              <a:spcPct val="0"/>
            </a:spcBef>
            <a:spcAft>
              <a:spcPct val="15000"/>
            </a:spcAft>
            <a:buChar char="•"/>
          </a:pPr>
          <a:r>
            <a:rPr lang="en-US" altLang="zh-CN" sz="980">
              <a:solidFill>
                <a:schemeClr val="dk1"/>
              </a:solidFill>
              <a:latin typeface="微软雅黑" panose="020B0503020204020204" pitchFamily="34" charset="-122"/>
              <a:ea typeface="微软雅黑" panose="020B0503020204020204" pitchFamily="34" charset="-122"/>
            </a:rPr>
            <a:t>DeepSeek</a:t>
          </a:r>
          <a:r>
            <a:rPr lang="zh-CN" altLang="en-US" sz="980">
              <a:solidFill>
                <a:schemeClr val="dk1"/>
              </a:solidFill>
              <a:latin typeface="微软雅黑" panose="020B0503020204020204" pitchFamily="34" charset="-122"/>
              <a:ea typeface="微软雅黑" panose="020B0503020204020204" pitchFamily="34" charset="-122"/>
              <a:sym typeface="+mn-ea"/>
            </a:rPr>
            <a:t>训练算力要求低，</a:t>
          </a:r>
          <a:r>
            <a:rPr lang="zh-CN" altLang="en-US" sz="980">
              <a:solidFill>
                <a:schemeClr val="dk1"/>
              </a:solidFill>
              <a:latin typeface="微软雅黑" panose="020B0503020204020204" pitchFamily="34" charset="-122"/>
              <a:ea typeface="微软雅黑" panose="020B0503020204020204" pitchFamily="34" charset="-122"/>
            </a:rPr>
            <a:t>使得更多企业可以在有限预算下训练专属</a:t>
          </a:r>
          <a:r>
            <a:rPr lang="en-US" altLang="zh-CN" sz="980">
              <a:solidFill>
                <a:schemeClr val="dk1"/>
              </a:solidFill>
              <a:latin typeface="微软雅黑" panose="020B0503020204020204" pitchFamily="34" charset="-122"/>
              <a:ea typeface="微软雅黑" panose="020B0503020204020204" pitchFamily="34" charset="-122"/>
            </a:rPr>
            <a:t>AI </a:t>
          </a:r>
          <a:r>
            <a:rPr lang="zh-CN" altLang="en-US" sz="980">
              <a:solidFill>
                <a:schemeClr val="dk1"/>
              </a:solidFill>
              <a:latin typeface="微软雅黑" panose="020B0503020204020204" pitchFamily="34" charset="-122"/>
              <a:ea typeface="微软雅黑" panose="020B0503020204020204" pitchFamily="34" charset="-122"/>
            </a:rPr>
            <a:t>大模型</a:t>
          </a:r>
          <a:endParaRPr>
            <a:solidFill>
              <a:schemeClr val="dk1"/>
            </a:solidFill>
          </a:endParaRPr>
        </a:p>
      </dsp:txBody>
      <dsp:txXfrm rot="5400000">
        <a:off x="4780460" y="438473"/>
        <a:ext cx="891663" cy="4918863"/>
      </dsp:txXfrm>
    </dsp:sp>
    <dsp:sp modelId="{B093CE78-670B-40EB-95CF-315E334D550F}">
      <dsp:nvSpPr>
        <dsp:cNvPr id="7" name="圆角矩形 6"/>
        <dsp:cNvSpPr/>
      </dsp:nvSpPr>
      <dsp:spPr bwMode="white">
        <a:xfrm>
          <a:off x="0" y="2340615"/>
          <a:ext cx="2766860" cy="1114579"/>
        </a:xfrm>
        <a:prstGeom prst="roundRect">
          <a:avLst/>
        </a:prstGeom>
      </dsp:spPr>
      <dsp:style>
        <a:lnRef idx="2">
          <a:schemeClr val="lt1"/>
        </a:lnRef>
        <a:fillRef idx="1">
          <a:schemeClr val="accent5">
            <a:hueOff val="-9900000"/>
            <a:satOff val="40000"/>
            <a:lumOff val="8627"/>
            <a:alpha val="100000"/>
          </a:schemeClr>
        </a:fillRef>
        <a:effectRef idx="0">
          <a:scrgbClr r="0" g="0" b="0"/>
        </a:effectRef>
        <a:fontRef idx="minor">
          <a:schemeClr val="lt1"/>
        </a:fontRef>
      </dsp:style>
      <dsp:txBody>
        <a:bodyPr vert="horz" wrap="square" lIns="53340" tIns="26670" rIns="53340" bIns="2667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b="1">
              <a:latin typeface="微软雅黑" panose="020B0503020204020204" pitchFamily="34" charset="-122"/>
              <a:ea typeface="微软雅黑" panose="020B0503020204020204" pitchFamily="34" charset="-122"/>
            </a:rPr>
            <a:t>技术发展迅猛</a:t>
          </a:r>
        </a:p>
      </dsp:txBody>
      <dsp:txXfrm>
        <a:off x="0" y="2340615"/>
        <a:ext cx="2766860" cy="111457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23"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024"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1049025"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026"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01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kumimoji="1" sz="1200">
                <a:latin typeface="+mn-lt"/>
                <a:ea typeface="+mn-ea"/>
              </a:defRPr>
            </a:lvl1pPr>
          </a:lstStyle>
          <a:p>
            <a:endParaRPr lang="zh-CN" altLang="en-US"/>
          </a:p>
        </p:txBody>
      </p:sp>
      <p:sp>
        <p:nvSpPr>
          <p:cNvPr id="1049018"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kumimoji="1" sz="1200">
                <a:latin typeface="+mn-lt"/>
                <a:ea typeface="+mn-ea"/>
              </a:defRPr>
            </a:lvl1pPr>
          </a:lstStyle>
          <a:p>
            <a:fld id="{79EDDB75-302D-6147-B885-7620256805A0}" type="datetimeFigureOut">
              <a:rPr lang="zh-CN" altLang="en-US"/>
            </a:fld>
            <a:endParaRPr lang="zh-CN" altLang="en-US"/>
          </a:p>
        </p:txBody>
      </p:sp>
      <p:sp>
        <p:nvSpPr>
          <p:cNvPr id="1049019"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1049020"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zh-CN" altLang="en-US" noProof="0"/>
          </a:p>
        </p:txBody>
      </p:sp>
      <p:sp>
        <p:nvSpPr>
          <p:cNvPr id="1049021"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kumimoji="1" sz="1200">
                <a:latin typeface="+mn-lt"/>
                <a:ea typeface="+mn-ea"/>
              </a:defRPr>
            </a:lvl1pPr>
          </a:lstStyle>
          <a:p>
            <a:endParaRPr lang="zh-CN" altLang="en-US"/>
          </a:p>
        </p:txBody>
      </p:sp>
      <p:sp>
        <p:nvSpPr>
          <p:cNvPr id="1049022"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kumimoji="1" sz="1200">
                <a:latin typeface="+mn-lt"/>
                <a:ea typeface="+mn-ea"/>
              </a:defRPr>
            </a:lvl1pPr>
          </a:lstStyle>
          <a:p>
            <a:fld id="{8FB9991D-7D79-7A43-819C-9A06CD04E7F9}"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586A7AA3-E73A-4417-9405-BDBCC602FE0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586A7AA3-E73A-4417-9405-BDBCC602FE0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r>
              <a:rPr lang="zh-CN" altLang="zh-CN" dirty="0">
                <a:solidFill>
                  <a:srgbClr val="C00000"/>
                </a:solidFill>
                <a:effectLst/>
                <a:ea typeface="微软雅黑" panose="020B0503020204020204" pitchFamily="34" charset="-122"/>
                <a:sym typeface="+mn-ea"/>
              </a:rPr>
              <a:t>仅围绕DeepSeek模型涉及的相关能力介绍，</a:t>
            </a:r>
            <a:r>
              <a:rPr lang="zh-CN" altLang="zh-CN" dirty="0">
                <a:effectLst/>
                <a:ea typeface="微软雅黑" panose="020B0503020204020204" pitchFamily="34" charset="-122"/>
                <a:sym typeface="+mn-ea"/>
              </a:rPr>
              <a:t>如新功能、优势、使用场景、操作指南、价格、技术支持、Q</a:t>
            </a:r>
            <a:r>
              <a:rPr lang="en-US" altLang="zh-CN" dirty="0">
                <a:effectLst/>
                <a:ea typeface="Calibri" panose="020F0502020204030204" pitchFamily="34" charset="0"/>
                <a:sym typeface="+mn-ea"/>
              </a:rPr>
              <a:t>&amp;A</a:t>
            </a:r>
            <a:r>
              <a:rPr lang="zh-CN" altLang="zh-CN" dirty="0">
                <a:effectLst/>
                <a:ea typeface="微软雅黑" panose="020B0503020204020204" pitchFamily="34" charset="-122"/>
                <a:sym typeface="+mn-ea"/>
              </a:rPr>
              <a:t>等，每个产品控制在</a:t>
            </a:r>
            <a:r>
              <a:rPr lang="en-US" altLang="zh-CN" dirty="0">
                <a:effectLst/>
                <a:ea typeface="Calibri" panose="020F0502020204030204" pitchFamily="34" charset="0"/>
                <a:sym typeface="+mn-ea"/>
              </a:rPr>
              <a:t>2-5</a:t>
            </a:r>
            <a:r>
              <a:rPr lang="en-US" altLang="zh-CN" dirty="0">
                <a:effectLst/>
                <a:ea typeface="微软雅黑" panose="020B0503020204020204" pitchFamily="34" charset="-122"/>
                <a:sym typeface="+mn-ea"/>
              </a:rPr>
              <a:t>页</a:t>
            </a:r>
            <a:r>
              <a:rPr lang="zh-CN" altLang="zh-CN" dirty="0">
                <a:effectLst/>
                <a:ea typeface="微软雅黑" panose="020B0503020204020204" pitchFamily="34" charset="-122"/>
                <a:sym typeface="+mn-ea"/>
              </a:rPr>
              <a:t>，其中操作指南、Q</a:t>
            </a:r>
            <a:r>
              <a:rPr lang="en-US" altLang="zh-CN" dirty="0">
                <a:effectLst/>
                <a:ea typeface="微软雅黑" panose="020B0503020204020204" pitchFamily="34" charset="-122"/>
                <a:sym typeface="+mn-ea"/>
              </a:rPr>
              <a:t>&amp;A</a:t>
            </a:r>
            <a:r>
              <a:rPr lang="zh-CN" altLang="zh-CN" dirty="0">
                <a:effectLst/>
                <a:ea typeface="微软雅黑" panose="020B0503020204020204" pitchFamily="34" charset="-122"/>
                <a:sym typeface="+mn-ea"/>
              </a:rPr>
              <a:t>建议通过线上文档的链接形式增加</a:t>
            </a:r>
            <a:endParaRPr lang="zh-CN" altLang="zh-CN" dirty="0">
              <a:effectLst/>
              <a:ea typeface="Calibri" panose="020F050202020403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r>
              <a:rPr lang="zh-CN" altLang="zh-CN" dirty="0">
                <a:solidFill>
                  <a:srgbClr val="C00000"/>
                </a:solidFill>
                <a:effectLst/>
                <a:ea typeface="微软雅黑" panose="020B0503020204020204" pitchFamily="34" charset="-122"/>
                <a:sym typeface="+mn-ea"/>
              </a:rPr>
              <a:t>仅围绕DeepSeek模型涉及的相关能力介绍，</a:t>
            </a:r>
            <a:r>
              <a:rPr lang="zh-CN" altLang="zh-CN" dirty="0">
                <a:effectLst/>
                <a:ea typeface="微软雅黑" panose="020B0503020204020204" pitchFamily="34" charset="-122"/>
                <a:sym typeface="+mn-ea"/>
              </a:rPr>
              <a:t>如新功能、优势、使用场景、操作指南、价格、技术支持、Q</a:t>
            </a:r>
            <a:r>
              <a:rPr lang="en-US" altLang="zh-CN" dirty="0">
                <a:effectLst/>
                <a:ea typeface="Calibri" panose="020F0502020204030204" pitchFamily="34" charset="0"/>
                <a:sym typeface="+mn-ea"/>
              </a:rPr>
              <a:t>&amp;A</a:t>
            </a:r>
            <a:r>
              <a:rPr lang="zh-CN" altLang="zh-CN" dirty="0">
                <a:effectLst/>
                <a:ea typeface="微软雅黑" panose="020B0503020204020204" pitchFamily="34" charset="-122"/>
                <a:sym typeface="+mn-ea"/>
              </a:rPr>
              <a:t>等，每个产品控制在</a:t>
            </a:r>
            <a:r>
              <a:rPr lang="en-US" altLang="zh-CN" dirty="0">
                <a:effectLst/>
                <a:ea typeface="Calibri" panose="020F0502020204030204" pitchFamily="34" charset="0"/>
                <a:sym typeface="+mn-ea"/>
              </a:rPr>
              <a:t>2-5</a:t>
            </a:r>
            <a:r>
              <a:rPr lang="en-US" altLang="zh-CN" dirty="0">
                <a:effectLst/>
                <a:ea typeface="微软雅黑" panose="020B0503020204020204" pitchFamily="34" charset="-122"/>
                <a:sym typeface="+mn-ea"/>
              </a:rPr>
              <a:t>页</a:t>
            </a:r>
            <a:r>
              <a:rPr lang="zh-CN" altLang="zh-CN" dirty="0">
                <a:effectLst/>
                <a:ea typeface="微软雅黑" panose="020B0503020204020204" pitchFamily="34" charset="-122"/>
                <a:sym typeface="+mn-ea"/>
              </a:rPr>
              <a:t>，其中操作指南、Q</a:t>
            </a:r>
            <a:r>
              <a:rPr lang="en-US" altLang="zh-CN" dirty="0">
                <a:effectLst/>
                <a:ea typeface="微软雅黑" panose="020B0503020204020204" pitchFamily="34" charset="-122"/>
                <a:sym typeface="+mn-ea"/>
              </a:rPr>
              <a:t>&amp;A</a:t>
            </a:r>
            <a:r>
              <a:rPr lang="zh-CN" altLang="zh-CN" dirty="0">
                <a:effectLst/>
                <a:ea typeface="微软雅黑" panose="020B0503020204020204" pitchFamily="34" charset="-122"/>
                <a:sym typeface="+mn-ea"/>
              </a:rPr>
              <a:t>建议通过线上文档的链接形式增加</a:t>
            </a:r>
            <a:endParaRPr lang="zh-CN" altLang="zh-CN" dirty="0">
              <a:effectLst/>
              <a:ea typeface="Calibri" panose="020F050202020403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defTabSz="342900">
              <a:lnSpc>
                <a:spcPct val="150000"/>
              </a:lnSpc>
              <a:buFont typeface="Arial" panose="020B0604020202020204" pitchFamily="34" charset="0"/>
              <a:buNone/>
              <a:defRPr/>
            </a:pPr>
            <a:endParaRPr dirty="0">
              <a:sym typeface="+mn-ea"/>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85750" indent="-285750" algn="l">
              <a:lnSpc>
                <a:spcPct val="120000"/>
              </a:lnSpc>
              <a:spcBef>
                <a:spcPts val="0"/>
              </a:spcBef>
              <a:spcAft>
                <a:spcPts val="0"/>
              </a:spcAft>
              <a:buFont typeface="Wingdings" panose="05000000000000000000" charset="0"/>
              <a:buChar char=""/>
            </a:pPr>
            <a:r>
              <a:rPr lang="zh-CN" altLang="en-US" b="1" dirty="0">
                <a:latin typeface="微软雅黑" panose="020B0503020204020204" pitchFamily="34" charset="-122"/>
                <a:ea typeface="微软雅黑" panose="020B0503020204020204" pitchFamily="34" charset="-122"/>
                <a:sym typeface="+mn-ea"/>
              </a:rPr>
              <a:t>移动云代码大模型</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智能编码助手，已上线</a:t>
            </a:r>
            <a:r>
              <a:rPr lang="en-US" altLang="zh-CN" b="1" dirty="0">
                <a:latin typeface="微软雅黑" panose="020B0503020204020204" pitchFamily="34" charset="-122"/>
                <a:ea typeface="微软雅黑" panose="020B0503020204020204" pitchFamily="34" charset="-122"/>
                <a:sym typeface="+mn-ea"/>
              </a:rPr>
              <a:t>vscode</a:t>
            </a: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jetbrains</a:t>
            </a:r>
            <a:r>
              <a:rPr lang="zh-CN" altLang="en-US" b="1" dirty="0">
                <a:latin typeface="微软雅黑" panose="020B0503020204020204" pitchFamily="34" charset="-122"/>
                <a:ea typeface="微软雅黑" panose="020B0503020204020204" pitchFamily="34" charset="-122"/>
                <a:sym typeface="+mn-ea"/>
              </a:rPr>
              <a:t>插件市场，支持代码补全、代码注释、单元测试、代码解释、图生代码等功能，底层模型支持使用</a:t>
            </a:r>
            <a:r>
              <a:rPr lang="en-US" altLang="zh-CN" b="1" dirty="0">
                <a:latin typeface="微软雅黑" panose="020B0503020204020204" pitchFamily="34" charset="-122"/>
                <a:ea typeface="微软雅黑" panose="020B0503020204020204" pitchFamily="34" charset="-122"/>
                <a:sym typeface="+mn-ea"/>
              </a:rPr>
              <a:t>deepseek 7B/33B/R1-70B</a:t>
            </a:r>
            <a:r>
              <a:rPr lang="zh-CN" altLang="en-US" b="1" dirty="0">
                <a:latin typeface="微软雅黑" panose="020B0503020204020204" pitchFamily="34" charset="-122"/>
                <a:ea typeface="微软雅黑" panose="020B0503020204020204" pitchFamily="34" charset="-122"/>
                <a:sym typeface="+mn-ea"/>
              </a:rPr>
              <a:t>模型。编程助手已在云能及内部多家专业公司内应用，活跃用户采纳率</a:t>
            </a:r>
            <a:r>
              <a:rPr lang="en-US" altLang="zh-CN" b="1" dirty="0">
                <a:latin typeface="微软雅黑" panose="020B0503020204020204" pitchFamily="34" charset="-122"/>
                <a:ea typeface="微软雅黑" panose="020B0503020204020204" pitchFamily="34" charset="-122"/>
                <a:sym typeface="+mn-ea"/>
              </a:rPr>
              <a:t>20%</a:t>
            </a:r>
            <a:r>
              <a:rPr lang="zh-CN" altLang="en-US" b="1" dirty="0">
                <a:latin typeface="微软雅黑" panose="020B0503020204020204" pitchFamily="34" charset="-122"/>
                <a:ea typeface="微软雅黑" panose="020B0503020204020204" pitchFamily="34" charset="-122"/>
                <a:sym typeface="+mn-ea"/>
              </a:rPr>
              <a:t>以上，部分场景如单元测试、前端框架升级采纳率可达到</a:t>
            </a:r>
            <a:r>
              <a:rPr lang="en-US" altLang="zh-CN" b="1" dirty="0">
                <a:latin typeface="微软雅黑" panose="020B0503020204020204" pitchFamily="34" charset="-122"/>
                <a:ea typeface="微软雅黑" panose="020B0503020204020204" pitchFamily="34" charset="-122"/>
                <a:sym typeface="+mn-ea"/>
              </a:rPr>
              <a:t>60%</a:t>
            </a: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90%</a:t>
            </a:r>
            <a:r>
              <a:rPr lang="zh-CN" altLang="en-US" b="1" dirty="0">
                <a:latin typeface="微软雅黑" panose="020B0503020204020204" pitchFamily="34" charset="-122"/>
                <a:ea typeface="微软雅黑" panose="020B0503020204020204" pitchFamily="34" charset="-122"/>
                <a:sym typeface="+mn-ea"/>
              </a:rPr>
              <a:t>。</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a:solidFill>
                  <a:srgbClr val="0070C0"/>
                </a:solidFill>
                <a:latin typeface="微软雅黑" panose="020B0503020204020204" pitchFamily="34" charset="-122"/>
                <a:ea typeface="微软雅黑" panose="020B0503020204020204" pitchFamily="34" charset="-122"/>
                <a:sym typeface="+mn-ea"/>
              </a:rPr>
              <a:t>AI</a:t>
            </a:r>
            <a:r>
              <a:rPr lang="zh-CN" altLang="en-US" b="1" dirty="0">
                <a:solidFill>
                  <a:srgbClr val="0070C0"/>
                </a:solidFill>
                <a:latin typeface="微软雅黑" panose="020B0503020204020204" pitchFamily="34" charset="-122"/>
                <a:ea typeface="微软雅黑" panose="020B0503020204020204" pitchFamily="34" charset="-122"/>
                <a:sym typeface="+mn-ea"/>
              </a:rPr>
              <a:t>云电脑已接入</a:t>
            </a:r>
            <a:r>
              <a:rPr lang="en-US" altLang="zh-CN" b="1" dirty="0">
                <a:solidFill>
                  <a:srgbClr val="0070C0"/>
                </a:solidFill>
                <a:latin typeface="微软雅黑" panose="020B0503020204020204" pitchFamily="34" charset="-122"/>
                <a:ea typeface="微软雅黑" panose="020B0503020204020204" pitchFamily="34" charset="-122"/>
                <a:sym typeface="+mn-ea"/>
              </a:rPr>
              <a:t>DeepSeek</a:t>
            </a:r>
            <a:r>
              <a:rPr lang="zh-CN" altLang="en-US" b="1" dirty="0">
                <a:solidFill>
                  <a:srgbClr val="0070C0"/>
                </a:solidFill>
                <a:latin typeface="微软雅黑" panose="020B0503020204020204" pitchFamily="34" charset="-122"/>
                <a:ea typeface="微软雅黑" panose="020B0503020204020204" pitchFamily="34" charset="-122"/>
                <a:sym typeface="+mn-ea"/>
              </a:rPr>
              <a:t>大模型能力，</a:t>
            </a:r>
            <a:r>
              <a:rPr lang="en-US" altLang="zh-CN" b="1" dirty="0">
                <a:solidFill>
                  <a:srgbClr val="0070C0"/>
                </a:solidFill>
                <a:latin typeface="微软雅黑" panose="020B0503020204020204" pitchFamily="34" charset="-122"/>
                <a:ea typeface="微软雅黑" panose="020B0503020204020204" pitchFamily="34" charset="-122"/>
                <a:sym typeface="+mn-ea"/>
              </a:rPr>
              <a:t>AI</a:t>
            </a:r>
            <a:r>
              <a:rPr lang="zh-CN" altLang="en-US" b="1" dirty="0">
                <a:solidFill>
                  <a:srgbClr val="0070C0"/>
                </a:solidFill>
                <a:latin typeface="微软雅黑" panose="020B0503020204020204" pitchFamily="34" charset="-122"/>
                <a:ea typeface="微软雅黑" panose="020B0503020204020204" pitchFamily="34" charset="-122"/>
                <a:sym typeface="+mn-ea"/>
              </a:rPr>
              <a:t>秘书支持用户自由切换底层大模型，提供基于</a:t>
            </a:r>
            <a:r>
              <a:rPr lang="en-US" altLang="zh-CN" b="1" dirty="0">
                <a:solidFill>
                  <a:srgbClr val="0070C0"/>
                </a:solidFill>
                <a:latin typeface="微软雅黑" panose="020B0503020204020204" pitchFamily="34" charset="-122"/>
                <a:ea typeface="微软雅黑" panose="020B0503020204020204" pitchFamily="34" charset="-122"/>
                <a:sym typeface="+mn-ea"/>
              </a:rPr>
              <a:t>DeepSeek</a:t>
            </a:r>
            <a:r>
              <a:rPr lang="zh-CN" altLang="en-US" b="1" dirty="0">
                <a:solidFill>
                  <a:srgbClr val="0070C0"/>
                </a:solidFill>
                <a:latin typeface="微软雅黑" panose="020B0503020204020204" pitchFamily="34" charset="-122"/>
                <a:ea typeface="微软雅黑" panose="020B0503020204020204" pitchFamily="34" charset="-122"/>
                <a:sym typeface="+mn-ea"/>
              </a:rPr>
              <a:t>的深度思考模式和智能问答能力，深度思考内容可查看可折叠，输出更优的多维度分析和逻辑推理能力</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solidFill>
                  <a:srgbClr val="0070C0"/>
                </a:solidFill>
                <a:latin typeface="微软雅黑" panose="020B0503020204020204" pitchFamily="34" charset="-122"/>
                <a:ea typeface="微软雅黑" panose="020B0503020204020204" pitchFamily="34" charset="-122"/>
                <a:sym typeface="+mn-ea"/>
              </a:rPr>
              <a:t>智算一体机是基于边缘智能小站算力底座的小型用户专属云，复用边缘智能小站的产品技术及端到端服务能力（统一运维、全网快速交付），以满足企业AI应用落地中对于数据安全、提升AI应用开发效率的需求。智算一体机可结合</a:t>
            </a:r>
            <a:r>
              <a:rPr lang="en-US" altLang="zh-CN" b="1" dirty="0">
                <a:solidFill>
                  <a:srgbClr val="0070C0"/>
                </a:solidFill>
                <a:latin typeface="微软雅黑" panose="020B0503020204020204" pitchFamily="34" charset="-122"/>
                <a:ea typeface="微软雅黑" panose="020B0503020204020204" pitchFamily="34" charset="-122"/>
                <a:sym typeface="+mn-ea"/>
              </a:rPr>
              <a:t>DeepSeek</a:t>
            </a:r>
            <a:r>
              <a:rPr lang="zh-CN" altLang="en-US" b="1" dirty="0">
                <a:solidFill>
                  <a:srgbClr val="0070C0"/>
                </a:solidFill>
                <a:latin typeface="微软雅黑" panose="020B0503020204020204" pitchFamily="34" charset="-122"/>
                <a:ea typeface="微软雅黑" panose="020B0503020204020204" pitchFamily="34" charset="-122"/>
                <a:sym typeface="+mn-ea"/>
              </a:rPr>
              <a:t>模型，为客户提供资源独享的智算服务。</a:t>
            </a:r>
            <a:endParaRPr lang="zh-CN" altLang="en-US" b="1" dirty="0">
              <a:solidFill>
                <a:srgbClr val="0070C0"/>
              </a:solidFill>
              <a:latin typeface="微软雅黑" panose="020B0503020204020204" pitchFamily="34" charset="-122"/>
              <a:ea typeface="微软雅黑" panose="020B0503020204020204" pitchFamily="34" charset="-122"/>
              <a:sym typeface="+mn-ea"/>
            </a:endParaRPr>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日期占位符 2"/>
          <p:cNvSpPr>
            <a:spLocks noGrp="1"/>
          </p:cNvSpPr>
          <p:nvPr>
            <p:ph type="dt" idx="1"/>
          </p:nvPr>
        </p:nvSpPr>
        <p:spPr/>
        <p:txBody>
          <a:bodyPr/>
          <a:lstStyle/>
          <a:p>
            <a:fld id="{1CEFC3E8-5C43-42D6-97B3-5A790E065FA7}" type="datetime1">
              <a:rPr lang="zh-CN" altLang="en-US"/>
            </a:fld>
            <a:endParaRPr lang="zh-CN" altLang="en-US" sz="1200" dirty="0"/>
          </a:p>
        </p:txBody>
      </p:sp>
      <p:sp>
        <p:nvSpPr>
          <p:cNvPr id="4" name="灯片编号占位符 3"/>
          <p:cNvSpPr>
            <a:spLocks noGrp="1"/>
          </p:cNvSpPr>
          <p:nvPr>
            <p:ph type="sldNum" sz="quarter" idx="5"/>
          </p:nvPr>
        </p:nvSpPr>
        <p:spPr/>
        <p:txBody>
          <a:bodyPr/>
          <a:lstStyle/>
          <a:p>
            <a:fld id="{61612165-D6F4-4609-B2F6-83622F420EA3}" type="slidenum">
              <a:rPr lang="zh-CN" altLang="en-US"/>
            </a:fld>
            <a:endParaRPr lang="zh-CN" altLang="en-US" sz="1200" dirty="0"/>
          </a:p>
        </p:txBody>
      </p:sp>
      <p:sp>
        <p:nvSpPr>
          <p:cNvPr id="5" name="文本占位符 4"/>
          <p:cNvSpPr>
            <a:spLocks noGrp="1"/>
          </p:cNvSpPr>
          <p:nvPr>
            <p:ph type="body" sz="quarter"/>
          </p:nvPr>
        </p:nvSpPr>
        <p:spPr>
          <a:xfrm>
            <a:off x="656316" y="4269227"/>
            <a:ext cx="5250526" cy="3493004"/>
          </a:xfrm>
          <a:prstGeom prst="rect">
            <a:avLst/>
          </a:prstGeom>
        </p:spPr>
        <p:txBody>
          <a:bodyPr/>
          <a:lstStyle/>
          <a:p>
            <a:pPr marL="0" indent="0">
              <a:lnSpc>
                <a:spcPct val="120000"/>
              </a:lnSpc>
              <a:buClr>
                <a:schemeClr val="accent1"/>
              </a:buClr>
              <a:buFont typeface="Arial" panose="020B0604020202020204" pitchFamily="34" charset="0"/>
              <a:buNone/>
            </a:pP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zh-CN" altLang="en-US"/>
              <a:t>高性能推理能力：在复杂任务（如多语言理解、逻辑推理）中表现优异，接近顶尖闭源模型。</a:t>
            </a:r>
            <a:endParaRPr lang="en-US" altLang="zh-CN"/>
          </a:p>
          <a:p>
            <a:r>
              <a:rPr lang="zh-CN" altLang="en-US"/>
              <a:t>开源与低成本：模型完全开源，训练和推理成本大幅降低（预训练阶段引入强化学习优化），企业无需支付授权费用即可自部署。</a:t>
            </a:r>
            <a:endParaRPr lang="en-US" altLang="zh-CN"/>
          </a:p>
          <a:p>
            <a:r>
              <a:rPr lang="zh-CN" altLang="en-US"/>
              <a:t>灵活适配性：支持端侧部署与云端服务，可快速集成至工业场景的硬件及软件系统。</a:t>
            </a:r>
            <a:endParaRPr lang="en-US" altLang="zh-CN"/>
          </a:p>
          <a:p>
            <a:r>
              <a:rPr lang="zh-CN" altLang="en-US"/>
              <a:t>生态协同：已与三大运营商云、主流云厂商（华为云、腾讯云等）及国产芯片厂商（华为昇腾、燧原科技等）深度适配，形成</a:t>
            </a:r>
            <a:r>
              <a:rPr lang="en-US" altLang="zh-CN"/>
              <a:t>“</a:t>
            </a:r>
            <a:r>
              <a:rPr lang="zh-CN" altLang="en-US"/>
              <a:t>算力</a:t>
            </a:r>
            <a:r>
              <a:rPr lang="en-US" altLang="zh-CN"/>
              <a:t>+</a:t>
            </a:r>
            <a:r>
              <a:rPr lang="zh-CN" altLang="en-US"/>
              <a:t>模型</a:t>
            </a:r>
            <a:r>
              <a:rPr lang="en-US" altLang="zh-CN"/>
              <a:t>+</a:t>
            </a:r>
            <a:r>
              <a:rPr lang="zh-CN" altLang="en-US"/>
              <a:t>场景</a:t>
            </a:r>
            <a:r>
              <a:rPr lang="en-US" altLang="zh-CN"/>
              <a:t>”</a:t>
            </a:r>
            <a:r>
              <a:rPr lang="zh-CN" altLang="en-US"/>
              <a:t>的闭环生态。</a:t>
            </a:r>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随着</a:t>
            </a:r>
            <a:r>
              <a:rPr lang="zh-CN" altLang="en-US" b="1">
                <a:solidFill>
                  <a:srgbClr val="0070C0"/>
                </a:solidFill>
                <a:latin typeface="微软雅黑" panose="020B0503020204020204" pitchFamily="34" charset="-122"/>
                <a:ea typeface="微软雅黑" panose="020B0503020204020204" pitchFamily="34" charset="-122"/>
                <a:sym typeface="+mn-ea"/>
              </a:rPr>
              <a:t>智慧交通、绿色交通</a:t>
            </a:r>
            <a:r>
              <a:rPr lang="zh-CN" altLang="en-US">
                <a:solidFill>
                  <a:srgbClr val="0070C0"/>
                </a:solidFill>
                <a:latin typeface="微软雅黑" panose="020B0503020204020204" pitchFamily="34" charset="-122"/>
                <a:ea typeface="微软雅黑" panose="020B0503020204020204" pitchFamily="34" charset="-122"/>
                <a:sym typeface="+mn-ea"/>
              </a:rPr>
              <a:t>等新理念的推广交通行业也亟需智能化转型。根据近年来智能</a:t>
            </a:r>
            <a:r>
              <a:rPr lang="en-US" altLang="zh-CN">
                <a:solidFill>
                  <a:srgbClr val="0070C0"/>
                </a:solidFill>
                <a:latin typeface="微软雅黑" panose="020B0503020204020204" pitchFamily="34" charset="-122"/>
                <a:ea typeface="微软雅黑" panose="020B0503020204020204" pitchFamily="34" charset="-122"/>
                <a:sym typeface="+mn-ea"/>
              </a:rPr>
              <a:t>AI</a:t>
            </a:r>
            <a:r>
              <a:rPr lang="zh-CN" altLang="en-US">
                <a:solidFill>
                  <a:srgbClr val="0070C0"/>
                </a:solidFill>
                <a:latin typeface="微软雅黑" panose="020B0503020204020204" pitchFamily="34" charset="-122"/>
                <a:ea typeface="微软雅黑" panose="020B0503020204020204" pitchFamily="34" charset="-122"/>
                <a:sym typeface="+mn-ea"/>
              </a:rPr>
              <a:t>在交通行业的应用场景，痛点问题，使用的核心技术和给客户带来的价值体现，我们总结归纳了五个比较重要的场景。</a:t>
            </a:r>
            <a:endParaRPr lang="zh-CN" altLang="en-US">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提升交通安全：通过实时监测路况、路面病害和桥梁、隧道的安全状况，能够及时发现并预警潜在的安全隐患，减少交通事故的发生，保障行车安全。</a:t>
            </a:r>
            <a:endParaRPr lang="zh-CN" altLang="en-US"/>
          </a:p>
          <a:p>
            <a:r>
              <a:rPr lang="zh-CN" altLang="en-US"/>
              <a:t>优化交通管理：实时路况信息的获取有助于交通管理部门进行智能调度，疏导交通拥堵，提高道路通行效率，减少交通延误。</a:t>
            </a:r>
            <a:endParaRPr lang="zh-CN" altLang="en-US"/>
          </a:p>
          <a:p>
            <a:r>
              <a:rPr lang="zh-CN" altLang="en-US"/>
              <a:t>延长道路使用寿命：通过对路面病害的及时检测和维修，可以有效防止病害的进一步扩大，延长道路的使用寿命，降低道路维护成本。</a:t>
            </a:r>
            <a:endParaRPr lang="zh-CN" altLang="en-US"/>
          </a:p>
          <a:p>
            <a:r>
              <a:rPr lang="zh-CN" altLang="en-US"/>
              <a:t>提高养护效率：智能养护决策系统能够根据数据分析结果，精准定位养护需求，优化养护计划，提高养护工作的针对性和效率。</a:t>
            </a:r>
            <a:endParaRPr lang="zh-CN" altLang="en-US"/>
          </a:p>
          <a:p>
            <a:r>
              <a:rPr lang="zh-CN" altLang="en-US"/>
              <a:t>降低养护成本：通过智能化的养护决策和资源分配，可以减少不必要的养护工作，降低养护成本，提高养护资金的使用效益。</a:t>
            </a:r>
            <a:endParaRPr lang="zh-CN" altLang="en-US"/>
          </a:p>
          <a:p>
            <a:r>
              <a:rPr lang="zh-CN" altLang="en-US"/>
              <a:t>增强应急响应能力：在突发事件发生时，智能检测系统能够快速提供现场信息，协助应急部门制定救援方案，提高应急响应和处置能力。</a:t>
            </a:r>
            <a:endParaRPr lang="zh-CN" altLang="en-US"/>
          </a:p>
          <a:p>
            <a:r>
              <a:rPr lang="zh-CN" altLang="en-US"/>
              <a:t>提升管理决策水平：基于大数据分析的智能检测系统能够为公路管理部门提供科学的决策依据，提升管理决策的科学性和准确性。</a:t>
            </a:r>
            <a:endParaRPr lang="zh-CN" altLang="en-US"/>
          </a:p>
          <a:p>
            <a:r>
              <a:rPr lang="zh-CN" altLang="en-US"/>
              <a:t>促进可持续发展：通过优化交通管理和养护工作，减少能源消耗和环境污染，促进公路交通的可持续发展</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开发周期长：通过自动化工具和</a:t>
            </a:r>
            <a:r>
              <a:rPr lang="en-US" altLang="zh-CN"/>
              <a:t>AI</a:t>
            </a:r>
            <a:r>
              <a:rPr lang="zh-CN" altLang="en-US"/>
              <a:t>辅助，缩短开发时间。</a:t>
            </a:r>
            <a:endParaRPr lang="en-US" altLang="zh-CN"/>
          </a:p>
          <a:p>
            <a:r>
              <a:rPr lang="zh-CN" altLang="en-US"/>
              <a:t>代码质量不稳定：利用</a:t>
            </a:r>
            <a:r>
              <a:rPr lang="en-US" altLang="zh-CN"/>
              <a:t>AI</a:t>
            </a:r>
            <a:r>
              <a:rPr lang="zh-CN" altLang="en-US"/>
              <a:t>进行代码审查和优化，提升代码质量。</a:t>
            </a:r>
            <a:endParaRPr lang="en-US" altLang="zh-CN"/>
          </a:p>
          <a:p>
            <a:r>
              <a:rPr lang="zh-CN" altLang="en-US"/>
              <a:t>人力资源浪费：自动化重复性任务，释放开发者精力。</a:t>
            </a:r>
            <a:endParaRPr lang="en-US" altLang="zh-CN"/>
          </a:p>
          <a:p>
            <a:r>
              <a:rPr lang="zh-CN" altLang="en-US"/>
              <a:t>跨平台兼容性差：智能化工具帮助实现跨平台开发，提升兼容性。</a:t>
            </a:r>
            <a:endParaRPr lang="en-US" altLang="zh-CN"/>
          </a:p>
          <a:p>
            <a:r>
              <a:rPr lang="zh-CN" altLang="en-US"/>
              <a:t>维护成本高：通过智能监控和预测，降低系统维护成本</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spcBef>
                <a:spcPct val="0"/>
              </a:spcBef>
              <a:spcAft>
                <a:spcPct val="0"/>
              </a:spcAft>
              <a:buAutoNum type="arabicPeriod"/>
            </a:pPr>
            <a:r>
              <a:rPr lang="zh-CN" altLang="en-US">
                <a:solidFill>
                  <a:srgbClr val="404040"/>
                </a:solidFill>
                <a:latin typeface="Inter"/>
                <a:ea typeface="Inter"/>
                <a:sym typeface="+mn-ea"/>
              </a:rPr>
              <a:t>信息检索效率低：通过自然语言处理技术，快速从海量数据中提取准确答案，提升信息获取效率。</a:t>
            </a:r>
            <a:endParaRPr lang="zh-CN" altLang="en-US" b="0" i="0">
              <a:solidFill>
                <a:srgbClr val="404040"/>
              </a:solidFill>
              <a:latin typeface="Inter"/>
              <a:ea typeface="Inter"/>
            </a:endParaRPr>
          </a:p>
          <a:p>
            <a:pPr marL="0" indent="0">
              <a:spcBef>
                <a:spcPct val="0"/>
              </a:spcBef>
              <a:spcAft>
                <a:spcPct val="0"/>
              </a:spcAft>
              <a:buAutoNum type="arabicPeriod"/>
            </a:pPr>
            <a:r>
              <a:rPr lang="zh-CN" altLang="en-US">
                <a:solidFill>
                  <a:srgbClr val="404040"/>
                </a:solidFill>
                <a:latin typeface="Inter"/>
                <a:ea typeface="Inter"/>
                <a:sym typeface="+mn-ea"/>
              </a:rPr>
              <a:t>用户交互体验差：提供即时、准确的回答，改善用户体验，减少等待时间。</a:t>
            </a:r>
            <a:endParaRPr lang="zh-CN" altLang="en-US" b="0" i="0">
              <a:solidFill>
                <a:srgbClr val="404040"/>
              </a:solidFill>
              <a:latin typeface="Inter"/>
              <a:ea typeface="Inter"/>
            </a:endParaRPr>
          </a:p>
          <a:p>
            <a:pPr marL="0" indent="0">
              <a:spcBef>
                <a:spcPct val="0"/>
              </a:spcBef>
              <a:spcAft>
                <a:spcPct val="0"/>
              </a:spcAft>
              <a:buAutoNum type="arabicPeriod"/>
            </a:pPr>
            <a:r>
              <a:rPr lang="zh-CN" altLang="en-US">
                <a:solidFill>
                  <a:srgbClr val="404040"/>
                </a:solidFill>
                <a:latin typeface="Inter"/>
                <a:ea typeface="Inter"/>
                <a:sym typeface="+mn-ea"/>
              </a:rPr>
              <a:t>人工客服成本高：自动化处理常见问题，降低企业客服成本。</a:t>
            </a:r>
            <a:endParaRPr lang="zh-CN" altLang="en-US" b="0" i="0">
              <a:solidFill>
                <a:srgbClr val="404040"/>
              </a:solidFill>
              <a:latin typeface="Inter"/>
              <a:ea typeface="Inter"/>
            </a:endParaRPr>
          </a:p>
          <a:p>
            <a:pPr marL="0" indent="0">
              <a:spcBef>
                <a:spcPct val="0"/>
              </a:spcBef>
              <a:spcAft>
                <a:spcPct val="0"/>
              </a:spcAft>
              <a:buAutoNum type="arabicPeriod"/>
            </a:pPr>
            <a:r>
              <a:rPr lang="zh-CN" altLang="en-US">
                <a:solidFill>
                  <a:srgbClr val="404040"/>
                </a:solidFill>
                <a:latin typeface="Inter"/>
                <a:ea typeface="Inter"/>
                <a:sym typeface="+mn-ea"/>
              </a:rPr>
              <a:t>多语言支持不足：支持多语言问答，满足全球化需求。</a:t>
            </a:r>
            <a:endParaRPr lang="zh-CN" altLang="en-US" b="0" i="0">
              <a:solidFill>
                <a:srgbClr val="404040"/>
              </a:solidFill>
              <a:latin typeface="Inter"/>
              <a:ea typeface="Inter"/>
            </a:endParaRPr>
          </a:p>
          <a:p>
            <a:pPr marL="0" indent="0">
              <a:spcBef>
                <a:spcPct val="0"/>
              </a:spcBef>
              <a:spcAft>
                <a:spcPct val="0"/>
              </a:spcAft>
              <a:buAutoNum type="arabicPeriod"/>
            </a:pPr>
            <a:r>
              <a:rPr lang="zh-CN" altLang="en-US">
                <a:solidFill>
                  <a:srgbClr val="404040"/>
                </a:solidFill>
                <a:latin typeface="Inter"/>
                <a:ea typeface="Inter"/>
                <a:sym typeface="+mn-ea"/>
              </a:rPr>
              <a:t>知识更新滞后：实时更新知识库，确保信息时效性</a:t>
            </a:r>
            <a:endParaRPr lang="zh-CN" altLang="en-US" b="0" i="0">
              <a:solidFill>
                <a:srgbClr val="404040"/>
              </a:solidFill>
              <a:latin typeface="Inter"/>
              <a:ea typeface="Inter"/>
            </a:endParaRPr>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0070C0"/>
                </a:solidFill>
                <a:effectLst/>
                <a:latin typeface="微软雅黑" panose="020B0503020204020204" pitchFamily="34" charset="-122"/>
                <a:ea typeface="微软雅黑" panose="020B0503020204020204" pitchFamily="34" charset="-122"/>
                <a:sym typeface="+mn-ea"/>
              </a:rPr>
              <a:t>训练数据质量决定了模型训练的质量，九天</a:t>
            </a:r>
            <a:r>
              <a:rPr lang="en-US" altLang="zh-CN" sz="1200" b="1" dirty="0">
                <a:solidFill>
                  <a:srgbClr val="0070C0"/>
                </a:solidFill>
                <a:effectLst/>
                <a:latin typeface="微软雅黑" panose="020B0503020204020204" pitchFamily="34" charset="-122"/>
                <a:ea typeface="微软雅黑" panose="020B0503020204020204" pitchFamily="34" charset="-122"/>
                <a:sym typeface="+mn-ea"/>
              </a:rPr>
              <a:t>.</a:t>
            </a:r>
            <a:r>
              <a:rPr lang="zh-CN" altLang="en-US" sz="1200" b="1" dirty="0">
                <a:solidFill>
                  <a:srgbClr val="0070C0"/>
                </a:solidFill>
                <a:effectLst/>
                <a:latin typeface="微软雅黑" panose="020B0503020204020204" pitchFamily="34" charset="-122"/>
                <a:ea typeface="微软雅黑" panose="020B0503020204020204" pitchFamily="34" charset="-122"/>
                <a:sym typeface="+mn-ea"/>
              </a:rPr>
              <a:t>震泽多模态数据处理工具链提供一站式大模型数据准备解决方案，助力解决企业级大模型开发应用场景数据管理难、数据处理慢和数据质量低等难题。</a:t>
            </a:r>
            <a:endParaRPr lang="zh-CN" altLang="en-US" sz="1200" b="1" dirty="0">
              <a:solidFill>
                <a:srgbClr val="0070C0"/>
              </a:solidFill>
              <a:effectLst/>
              <a:latin typeface="微软雅黑" panose="020B0503020204020204" pitchFamily="34" charset="-122"/>
              <a:ea typeface="微软雅黑" panose="020B0503020204020204" pitchFamily="34" charset="-122"/>
              <a:sym typeface="+mn-ea"/>
            </a:endParaRPr>
          </a:p>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1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tags" Target="../tags/tag8.xml"/><Relationship Id="rId3" Type="http://schemas.openxmlformats.org/officeDocument/2006/relationships/image" Target="../media/image13.png"/><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13.xml"/><Relationship Id="rId3" Type="http://schemas.openxmlformats.org/officeDocument/2006/relationships/image" Target="../media/image18.png"/><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16.xml"/><Relationship Id="rId3" Type="http://schemas.openxmlformats.org/officeDocument/2006/relationships/image" Target="../media/image18.png"/><Relationship Id="rId2" Type="http://schemas.openxmlformats.org/officeDocument/2006/relationships/tags" Target="../tags/tag15.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18.png"/><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097152" name="图片 1" descr="图标&#10;&#10;描述已自动生成"/>
          <p:cNvPicPr>
            <a:picLocks noChangeAspect="1"/>
          </p:cNvPicPr>
          <p:nvPr userDrawn="1"/>
        </p:nvPicPr>
        <p:blipFill>
          <a:blip r:embed="rId2"/>
          <a:stretch>
            <a:fillRect/>
          </a:stretch>
        </p:blipFill>
        <p:spPr>
          <a:xfrm>
            <a:off x="0" y="944"/>
            <a:ext cx="9145682" cy="5142555"/>
          </a:xfrm>
          <a:prstGeom prst="rect">
            <a:avLst/>
          </a:prstGeom>
        </p:spPr>
      </p:pic>
      <p:pic>
        <p:nvPicPr>
          <p:cNvPr id="2097153" name="图片 2" descr="文本&#10;&#10;中度可信度描述已自动生成"/>
          <p:cNvPicPr>
            <a:picLocks noChangeAspect="1"/>
          </p:cNvPicPr>
          <p:nvPr userDrawn="1"/>
        </p:nvPicPr>
        <p:blipFill>
          <a:blip r:embed="rId3"/>
          <a:stretch>
            <a:fillRect/>
          </a:stretch>
        </p:blipFill>
        <p:spPr>
          <a:xfrm>
            <a:off x="368594" y="224456"/>
            <a:ext cx="2799907" cy="68461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1049006"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
        <p:nvSpPr>
          <p:cNvPr id="1049007" name="竖排文本占位符 2"/>
          <p:cNvSpPr>
            <a:spLocks noGrp="1"/>
          </p:cNvSpPr>
          <p:nvPr>
            <p:ph type="body" orient="vert" idx="1"/>
          </p:nvPr>
        </p:nvSpPr>
        <p:spPr>
          <a:xfrm>
            <a:off x="457200" y="1200150"/>
            <a:ext cx="8229600" cy="3394075"/>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008" name="日期占位符 3"/>
          <p:cNvSpPr>
            <a:spLocks noGrp="1"/>
          </p:cNvSpPr>
          <p:nvPr>
            <p:ph type="dt" sz="half" idx="10"/>
          </p:nvPr>
        </p:nvSpPr>
        <p:spPr>
          <a:xfrm>
            <a:off x="457200" y="4767263"/>
            <a:ext cx="2133600" cy="274637"/>
          </a:xfrm>
          <a:prstGeom prst="rect">
            <a:avLst/>
          </a:prstGeom>
        </p:spPr>
        <p:txBody>
          <a:bodyPr/>
          <a:lstStyle/>
          <a:p>
            <a:fld id="{0BE7B342-6CA7-E94A-B3D1-2E270751C94B}" type="datetimeFigureOut">
              <a:rPr lang="zh-CN" altLang="en-US"/>
            </a:fld>
            <a:endParaRPr lang="zh-CN" altLang="en-US"/>
          </a:p>
        </p:txBody>
      </p:sp>
      <p:sp>
        <p:nvSpPr>
          <p:cNvPr id="1049009" name="页脚占位符 4"/>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1049010" name="幻灯片编号占位符 5"/>
          <p:cNvSpPr>
            <a:spLocks noGrp="1"/>
          </p:cNvSpPr>
          <p:nvPr>
            <p:ph type="sldNum" sz="quarter" idx="12"/>
          </p:nvPr>
        </p:nvSpPr>
        <p:spPr>
          <a:xfrm>
            <a:off x="6553200" y="4767263"/>
            <a:ext cx="2133600" cy="274637"/>
          </a:xfrm>
          <a:prstGeom prst="rect">
            <a:avLst/>
          </a:prstGeom>
        </p:spPr>
        <p:txBody>
          <a:bodyPr/>
          <a:lstStyle/>
          <a:p>
            <a:fld id="{A9BB8F4C-040D-C94C-83E8-52AADA22DE93}"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1048993"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endParaRPr lang="zh-CN" altLang="en-US"/>
          </a:p>
        </p:txBody>
      </p:sp>
      <p:sp>
        <p:nvSpPr>
          <p:cNvPr id="1048994" name="竖排文本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995" name="日期占位符 3"/>
          <p:cNvSpPr>
            <a:spLocks noGrp="1"/>
          </p:cNvSpPr>
          <p:nvPr>
            <p:ph type="dt" sz="half" idx="10"/>
          </p:nvPr>
        </p:nvSpPr>
        <p:spPr>
          <a:xfrm>
            <a:off x="457200" y="4767263"/>
            <a:ext cx="2133600" cy="274637"/>
          </a:xfrm>
          <a:prstGeom prst="rect">
            <a:avLst/>
          </a:prstGeom>
        </p:spPr>
        <p:txBody>
          <a:bodyPr/>
          <a:lstStyle/>
          <a:p>
            <a:fld id="{2CE7C163-EBC1-4544-90C4-B30BF7FDE16F}" type="datetimeFigureOut">
              <a:rPr lang="zh-CN" altLang="en-US"/>
            </a:fld>
            <a:endParaRPr lang="zh-CN" altLang="en-US"/>
          </a:p>
        </p:txBody>
      </p:sp>
      <p:sp>
        <p:nvSpPr>
          <p:cNvPr id="1048996" name="页脚占位符 4"/>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1048997" name="幻灯片编号占位符 5"/>
          <p:cNvSpPr>
            <a:spLocks noGrp="1"/>
          </p:cNvSpPr>
          <p:nvPr>
            <p:ph type="sldNum" sz="quarter" idx="12"/>
          </p:nvPr>
        </p:nvSpPr>
        <p:spPr>
          <a:xfrm>
            <a:off x="6553200" y="4767263"/>
            <a:ext cx="2133600" cy="274637"/>
          </a:xfrm>
          <a:prstGeom prst="rect">
            <a:avLst/>
          </a:prstGeom>
        </p:spPr>
        <p:txBody>
          <a:bodyPr/>
          <a:lstStyle/>
          <a:p>
            <a:fld id="{437A2B9B-9866-704B-BB9F-7370AF12584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136" name="组合 6"/>
          <p:cNvGrpSpPr/>
          <p:nvPr userDrawn="1"/>
        </p:nvGrpSpPr>
        <p:grpSpPr>
          <a:xfrm>
            <a:off x="0" y="0"/>
            <a:ext cx="9144000" cy="5143500"/>
            <a:chOff x="0" y="0"/>
            <a:chExt cx="12192000" cy="6858000"/>
          </a:xfrm>
        </p:grpSpPr>
        <p:grpSp>
          <p:nvGrpSpPr>
            <p:cNvPr id="137" name="组合 7"/>
            <p:cNvGrpSpPr/>
            <p:nvPr/>
          </p:nvGrpSpPr>
          <p:grpSpPr>
            <a:xfrm>
              <a:off x="0" y="0"/>
              <a:ext cx="12192000" cy="6858000"/>
              <a:chOff x="0" y="0"/>
              <a:chExt cx="12192000" cy="6858000"/>
            </a:xfrm>
          </p:grpSpPr>
          <p:sp>
            <p:nvSpPr>
              <p:cNvPr id="1049004" name="PA-矩形 11"/>
              <p:cNvSpPr/>
              <p:nvPr>
                <p:custDataLst>
                  <p:tags r:id="rId2"/>
                </p:custData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Light" panose="020B0502040204020203" pitchFamily="34" charset="-122"/>
                </a:endParaRPr>
              </a:p>
            </p:txBody>
          </p:sp>
          <p:sp>
            <p:nvSpPr>
              <p:cNvPr id="1049005" name="PA-矩形 11"/>
              <p:cNvSpPr/>
              <p:nvPr>
                <p:custDataLst>
                  <p:tags r:id="rId3"/>
                </p:custDataLst>
              </p:nvPr>
            </p:nvSpPr>
            <p:spPr>
              <a:xfrm>
                <a:off x="0" y="0"/>
                <a:ext cx="12192000" cy="6858000"/>
              </a:xfrm>
              <a:prstGeom prst="rect">
                <a:avLst/>
              </a:prstGeom>
              <a:solidFill>
                <a:srgbClr val="2572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Light" panose="020B0502040204020203" pitchFamily="34" charset="-122"/>
                </a:endParaRPr>
              </a:p>
            </p:txBody>
          </p:sp>
        </p:grpSp>
        <p:pic>
          <p:nvPicPr>
            <p:cNvPr id="2097186" name="图片 8"/>
            <p:cNvPicPr>
              <a:picLocks noChangeAspect="1"/>
            </p:cNvPicPr>
            <p:nvPr>
              <p:custDataLst>
                <p:tags r:id="rId4"/>
              </p:custDataLst>
            </p:nvPr>
          </p:nvPicPr>
          <p:blipFill>
            <a:blip r:embed="rId5" cstate="print"/>
            <a:stretch>
              <a:fillRect/>
            </a:stretch>
          </p:blipFill>
          <p:spPr>
            <a:xfrm>
              <a:off x="394644" y="422296"/>
              <a:ext cx="1026413" cy="223818"/>
            </a:xfrm>
            <a:prstGeom prst="rect">
              <a:avLst/>
            </a:prstGeom>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048991" name="Title Placeholder 1"/>
          <p:cNvSpPr>
            <a:spLocks noGrp="1"/>
          </p:cNvSpPr>
          <p:nvPr>
            <p:ph type="title" hasCustomPrompt="1"/>
          </p:nvPr>
        </p:nvSpPr>
        <p:spPr>
          <a:xfrm>
            <a:off x="242888" y="69666"/>
            <a:ext cx="6371706" cy="434549"/>
          </a:xfrm>
          <a:prstGeom prst="rect">
            <a:avLst/>
          </a:prstGeom>
        </p:spPr>
        <p:txBody>
          <a:bodyPr vert="horz" lIns="91440" tIns="45720" rIns="91440" bIns="45720" rtlCol="0" anchor="ctr">
            <a:normAutofit/>
          </a:bodyPr>
          <a:lstStyle>
            <a:lvl1pPr algn="l">
              <a:defRPr sz="2100" b="1">
                <a:solidFill>
                  <a:srgbClr val="006EBF"/>
                </a:solidFill>
                <a:latin typeface="微软雅黑" panose="020B0503020204020204" pitchFamily="34" charset="-122"/>
                <a:ea typeface="微软雅黑" panose="020B0503020204020204" pitchFamily="34" charset="-122"/>
              </a:defRPr>
            </a:lvl1pPr>
          </a:lstStyle>
          <a:p>
            <a:r>
              <a:rPr lang="zh-CN" altLang="en-US" dirty="0"/>
              <a:t>单击此处编辑标题</a:t>
            </a:r>
            <a:endParaRPr lang="en-US" dirty="0"/>
          </a:p>
        </p:txBody>
      </p:sp>
      <p:sp>
        <p:nvSpPr>
          <p:cNvPr id="1048992" name="矩形 12"/>
          <p:cNvSpPr/>
          <p:nvPr userDrawn="1">
            <p:custDataLst>
              <p:tags r:id="rId2"/>
            </p:custDataLst>
          </p:nvPr>
        </p:nvSpPr>
        <p:spPr bwMode="auto">
          <a:xfrm>
            <a:off x="0" y="77945"/>
            <a:ext cx="166688" cy="422672"/>
          </a:xfrm>
          <a:prstGeom prst="rect">
            <a:avLst/>
          </a:prstGeom>
          <a:solidFill>
            <a:srgbClr val="2949CD"/>
          </a:solidFill>
          <a:ln w="285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kumimoji="1" lang="en-US" altLang="zh-CN" sz="1845" b="1" dirty="0">
              <a:latin typeface="微软雅黑" panose="020B0503020204020204" pitchFamily="34" charset="-122"/>
              <a:ea typeface="微软雅黑" panose="020B0503020204020204" pitchFamily="34" charset="-122"/>
              <a:sym typeface="+mn-ea"/>
            </a:endParaRPr>
          </a:p>
        </p:txBody>
      </p:sp>
      <p:cxnSp>
        <p:nvCxnSpPr>
          <p:cNvPr id="3145735" name="直接连接符 13"/>
          <p:cNvCxnSpPr/>
          <p:nvPr userDrawn="1">
            <p:custDataLst>
              <p:tags r:id="rId3"/>
            </p:custDataLst>
          </p:nvPr>
        </p:nvCxnSpPr>
        <p:spPr bwMode="auto">
          <a:xfrm>
            <a:off x="232172" y="77945"/>
            <a:ext cx="0" cy="422672"/>
          </a:xfrm>
          <a:prstGeom prst="line">
            <a:avLst/>
          </a:prstGeom>
          <a:ln w="25400" cap="flat" cmpd="sng">
            <a:solidFill>
              <a:srgbClr val="2949CD">
                <a:alpha val="96000"/>
              </a:srgbClr>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3" name="圆角矩形 41"/>
          <p:cNvSpPr/>
          <p:nvPr userDrawn="1">
            <p:custDataLst>
              <p:tags r:id="rId2"/>
            </p:custDataLst>
          </p:nvPr>
        </p:nvSpPr>
        <p:spPr>
          <a:xfrm>
            <a:off x="169759" y="601251"/>
            <a:ext cx="8819805" cy="22862"/>
          </a:xfrm>
          <a:prstGeom prst="roundRect">
            <a:avLst>
              <a:gd name="adj" fmla="val 0"/>
            </a:avLst>
          </a:prstGeom>
          <a:solidFill>
            <a:srgbClr val="0085D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3548" tIns="21774" rIns="43548" bIns="21774" rtlCol="0" anchor="ctr"/>
          <a:lstStyle/>
          <a:p>
            <a:pPr algn="ctr"/>
            <a:endParaRPr lang="zh-CN" altLang="en-US" sz="1970">
              <a:solidFill>
                <a:prstClr val="white"/>
              </a:solidFill>
              <a:latin typeface="微软雅黑" panose="020B0503020204020204" pitchFamily="34" charset="-122"/>
            </a:endParaRPr>
          </a:p>
        </p:txBody>
      </p:sp>
      <p:sp>
        <p:nvSpPr>
          <p:cNvPr id="5" name="等腰三角形 4"/>
          <p:cNvSpPr/>
          <p:nvPr userDrawn="1"/>
        </p:nvSpPr>
        <p:spPr>
          <a:xfrm rot="5400000">
            <a:off x="-164902" y="109667"/>
            <a:ext cx="620568" cy="328688"/>
          </a:xfrm>
          <a:prstGeom prst="triangle">
            <a:avLst/>
          </a:prstGeom>
          <a:solidFill>
            <a:srgbClr val="008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p>
        </p:txBody>
      </p:sp>
      <p:sp>
        <p:nvSpPr>
          <p:cNvPr id="6" name="Freeform 52"/>
          <p:cNvSpPr/>
          <p:nvPr userDrawn="1"/>
        </p:nvSpPr>
        <p:spPr bwMode="auto">
          <a:xfrm rot="10800000" flipH="1" flipV="1">
            <a:off x="67931" y="74937"/>
            <a:ext cx="411508" cy="39814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3BB9FF"/>
          </a:solidFill>
          <a:ln>
            <a:noFill/>
          </a:ln>
          <a:effectLst/>
        </p:spPr>
        <p:txBody>
          <a:bodyPr vert="horz" wrap="square" lIns="77419" tIns="38709" rIns="77419" bIns="38709" numCol="1" anchor="ctr" anchorCtr="0" compatLnSpc="1"/>
          <a:lstStyle/>
          <a:p>
            <a:pPr algn="ctr">
              <a:lnSpc>
                <a:spcPct val="90000"/>
              </a:lnSpc>
            </a:pPr>
            <a:endParaRPr lang="en-US" altLang="zh-CN" sz="1525" b="1" dirty="0">
              <a:solidFill>
                <a:schemeClr val="bg1"/>
              </a:solidFill>
            </a:endParaRPr>
          </a:p>
        </p:txBody>
      </p:sp>
      <p:sp>
        <p:nvSpPr>
          <p:cNvPr id="8" name="文本占位符 7"/>
          <p:cNvSpPr>
            <a:spLocks noGrp="1"/>
          </p:cNvSpPr>
          <p:nvPr>
            <p:ph type="body" sz="quarter" idx="10"/>
          </p:nvPr>
        </p:nvSpPr>
        <p:spPr>
          <a:xfrm>
            <a:off x="548390" y="102420"/>
            <a:ext cx="3521189" cy="371359"/>
          </a:xfrm>
          <a:prstGeom prst="rect">
            <a:avLst/>
          </a:prstGeom>
          <a:noFill/>
        </p:spPr>
        <p:txBody>
          <a:bodyPr wrap="square" rtlCol="0" anchor="ctr">
            <a:spAutoFit/>
          </a:bodyPr>
          <a:lstStyle>
            <a:lvl1pPr marL="0" indent="0">
              <a:buNone/>
              <a:defRPr lang="zh-CN" altLang="en-US" sz="2035" b="1" smtClean="0">
                <a:solidFill>
                  <a:srgbClr val="0085D0"/>
                </a:solidFill>
                <a:latin typeface="微软雅黑" panose="020B0503020204020204" pitchFamily="34" charset="-122"/>
                <a:ea typeface="微软雅黑" panose="020B0503020204020204" pitchFamily="34" charset="-122"/>
              </a:defRPr>
            </a:lvl1pPr>
            <a:lvl2pPr>
              <a:defRPr lang="zh-CN" altLang="en-US" smtClean="0">
                <a:latin typeface="Arial" panose="020B0604020202020204" pitchFamily="34" charset="0"/>
                <a:ea typeface="宋体" panose="02010600030101010101" pitchFamily="2" charset="-122"/>
              </a:defRPr>
            </a:lvl2pPr>
            <a:lvl3pPr>
              <a:defRPr lang="zh-CN" altLang="en-US" smtClean="0">
                <a:latin typeface="Arial" panose="020B0604020202020204" pitchFamily="34" charset="0"/>
                <a:ea typeface="宋体" panose="02010600030101010101" pitchFamily="2" charset="-122"/>
              </a:defRPr>
            </a:lvl3pPr>
            <a:lvl4pPr>
              <a:defRPr lang="zh-CN" altLang="en-US" smtClean="0">
                <a:latin typeface="Arial" panose="020B0604020202020204" pitchFamily="34" charset="0"/>
                <a:ea typeface="宋体" panose="02010600030101010101" pitchFamily="2" charset="-122"/>
              </a:defRPr>
            </a:lvl4pPr>
            <a:lvl5pPr>
              <a:defRPr lang="zh-CN" altLang="en-US">
                <a:latin typeface="Arial" panose="020B0604020202020204" pitchFamily="34" charset="0"/>
                <a:ea typeface="宋体" panose="02010600030101010101" pitchFamily="2" charset="-122"/>
              </a:defRPr>
            </a:lvl5pPr>
          </a:lstStyle>
          <a:p>
            <a:pPr lvl="0">
              <a:spcBef>
                <a:spcPct val="0"/>
              </a:spcBef>
            </a:pPr>
            <a:r>
              <a:rPr lang="zh-CN" altLang="en-US" dirty="0"/>
              <a:t>单击此处编辑母版文本样式</a:t>
            </a:r>
            <a:endParaRPr lang="zh-CN" altLang="en-US" dirty="0"/>
          </a:p>
        </p:txBody>
      </p:sp>
      <p:pic>
        <p:nvPicPr>
          <p:cNvPr id="2" name="图片 1" descr="logo-new"/>
          <p:cNvPicPr>
            <a:picLocks noChangeAspect="1"/>
          </p:cNvPicPr>
          <p:nvPr userDrawn="1"/>
        </p:nvPicPr>
        <p:blipFill>
          <a:blip r:embed="rId3"/>
          <a:stretch>
            <a:fillRect/>
          </a:stretch>
        </p:blipFill>
        <p:spPr>
          <a:xfrm>
            <a:off x="6530276" y="147994"/>
            <a:ext cx="2459288" cy="354057"/>
          </a:xfrm>
          <a:prstGeom prst="rect">
            <a:avLst/>
          </a:prstGeom>
        </p:spPr>
      </p:pic>
      <p:sp>
        <p:nvSpPr>
          <p:cNvPr id="7" name="文本框 6"/>
          <p:cNvSpPr txBox="1"/>
          <p:nvPr userDrawn="1"/>
        </p:nvSpPr>
        <p:spPr>
          <a:xfrm>
            <a:off x="8620601" y="4843939"/>
            <a:ext cx="3048000" cy="321945"/>
          </a:xfrm>
          <a:prstGeom prst="rect">
            <a:avLst/>
          </a:prstGeom>
          <a:noFill/>
        </p:spPr>
        <p:txBody>
          <a:bodyPr wrap="square" rtlCol="0">
            <a:spAutoFit/>
          </a:bodyPr>
          <a:lstStyle/>
          <a:p>
            <a:fld id="{9A0DB2DC-4C9A-4742-B13C-FB6460FD3503}" type="slidenum">
              <a:rPr lang="en-US" altLang="zh-CN" sz="1500"/>
            </a:fld>
            <a:endParaRPr lang="en-US" altLang="zh-CN" sz="150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097159" name="图片 6" descr="微信图片_20230427155720"/>
          <p:cNvPicPr>
            <a:picLocks noChangeAspect="1"/>
          </p:cNvPicPr>
          <p:nvPr userDrawn="1">
            <p:custDataLst>
              <p:tags r:id="rId2"/>
            </p:custDataLst>
          </p:nvPr>
        </p:nvPicPr>
        <p:blipFill>
          <a:blip r:embed="rId3"/>
          <a:stretch>
            <a:fillRect/>
          </a:stretch>
        </p:blipFill>
        <p:spPr>
          <a:xfrm>
            <a:off x="7024211" y="128111"/>
            <a:ext cx="1992154" cy="287655"/>
          </a:xfrm>
          <a:prstGeom prst="rect">
            <a:avLst/>
          </a:prstGeom>
        </p:spPr>
      </p:pic>
      <p:sp>
        <p:nvSpPr>
          <p:cNvPr id="1048585" name="幻灯片编号占位符 5"/>
          <p:cNvSpPr>
            <a:spLocks noGrp="1"/>
          </p:cNvSpPr>
          <p:nvPr>
            <p:ph type="sldNum" sz="quarter" idx="12"/>
            <p:custDataLst>
              <p:tags r:id="rId4"/>
            </p:custDataLst>
          </p:nvPr>
        </p:nvSpPr>
        <p:spPr>
          <a:xfrm>
            <a:off x="8797290" y="4882991"/>
            <a:ext cx="363855" cy="217170"/>
          </a:xfrm>
          <a:prstGeom prst="rect">
            <a:avLst/>
          </a:prstGeom>
        </p:spPr>
        <p:txBody>
          <a:bodyPr/>
          <a:lstStyle>
            <a:lvl1pPr algn="ctr">
              <a:defRPr sz="900" b="1">
                <a:latin typeface="微软雅黑" panose="020B0503020204020204" pitchFamily="34" charset="-122"/>
                <a:ea typeface="微软雅黑" panose="020B0503020204020204" pitchFamily="34" charset="-122"/>
              </a:defRPr>
            </a:lvl1pPr>
          </a:lstStyle>
          <a:p>
            <a:fld id="{6558A3F0-E151-784F-8A61-1C9A4C1F7DA9}" type="slidenum">
              <a:rPr lang="zh-CN" altLang="en-US"/>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1048986" name="幻灯片编号占位符 5"/>
          <p:cNvSpPr>
            <a:spLocks noGrp="1"/>
          </p:cNvSpPr>
          <p:nvPr>
            <p:ph type="sldNum" sz="quarter" idx="12"/>
            <p:custDataLst>
              <p:tags r:id="rId2"/>
            </p:custDataLst>
          </p:nvPr>
        </p:nvSpPr>
        <p:spPr>
          <a:xfrm>
            <a:off x="8771573" y="4917281"/>
            <a:ext cx="363855" cy="217170"/>
          </a:xfrm>
          <a:prstGeom prst="rect">
            <a:avLst/>
          </a:prstGeom>
        </p:spPr>
        <p:txBody>
          <a:bodyPr/>
          <a:lstStyle>
            <a:lvl1pPr algn="ctr">
              <a:defRPr sz="900" b="1">
                <a:latin typeface="微软雅黑" panose="020B0503020204020204" pitchFamily="34" charset="-122"/>
                <a:ea typeface="微软雅黑" panose="020B0503020204020204" pitchFamily="34" charset="-122"/>
              </a:defRPr>
            </a:lvl1pPr>
          </a:lstStyle>
          <a:p>
            <a:fld id="{6558A3F0-E151-784F-8A61-1C9A4C1F7DA9}" type="slidenum">
              <a:rPr lang="zh-CN" altLang="en-US"/>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048989" name="Title Placeholder 1"/>
          <p:cNvSpPr>
            <a:spLocks noGrp="1"/>
          </p:cNvSpPr>
          <p:nvPr>
            <p:ph type="title" hasCustomPrompt="1"/>
          </p:nvPr>
        </p:nvSpPr>
        <p:spPr>
          <a:xfrm>
            <a:off x="242888" y="69666"/>
            <a:ext cx="6371706" cy="434549"/>
          </a:xfrm>
          <a:prstGeom prst="rect">
            <a:avLst/>
          </a:prstGeom>
        </p:spPr>
        <p:txBody>
          <a:bodyPr vert="horz" lIns="91440" tIns="45720" rIns="91440" bIns="45720" rtlCol="0" anchor="ctr">
            <a:normAutofit/>
          </a:bodyPr>
          <a:lstStyle>
            <a:lvl1pPr algn="l">
              <a:defRPr sz="2100" b="1">
                <a:solidFill>
                  <a:srgbClr val="006EBF"/>
                </a:solidFill>
                <a:latin typeface="微软雅黑" panose="020B0503020204020204" pitchFamily="34" charset="-122"/>
                <a:ea typeface="微软雅黑" panose="020B0503020204020204" pitchFamily="34" charset="-122"/>
              </a:defRPr>
            </a:lvl1pPr>
          </a:lstStyle>
          <a:p>
            <a:r>
              <a:rPr lang="zh-CN" altLang="en-US" dirty="0"/>
              <a:t>单击此处编辑标题</a:t>
            </a:r>
            <a:endParaRPr lang="en-US" dirty="0"/>
          </a:p>
        </p:txBody>
      </p:sp>
      <p:sp>
        <p:nvSpPr>
          <p:cNvPr id="1048990" name="矩形 12"/>
          <p:cNvSpPr/>
          <p:nvPr userDrawn="1">
            <p:custDataLst>
              <p:tags r:id="rId2"/>
            </p:custDataLst>
          </p:nvPr>
        </p:nvSpPr>
        <p:spPr bwMode="auto">
          <a:xfrm>
            <a:off x="0" y="77945"/>
            <a:ext cx="166688" cy="422672"/>
          </a:xfrm>
          <a:prstGeom prst="rect">
            <a:avLst/>
          </a:prstGeom>
          <a:solidFill>
            <a:srgbClr val="2949CD"/>
          </a:solidFill>
          <a:ln w="285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pPr>
            <a:endParaRPr kumimoji="1" lang="en-US" altLang="zh-CN" sz="1845" b="1" dirty="0">
              <a:latin typeface="微软雅黑" panose="020B0503020204020204" pitchFamily="34" charset="-122"/>
              <a:ea typeface="微软雅黑" panose="020B0503020204020204" pitchFamily="34" charset="-122"/>
              <a:sym typeface="+mn-ea"/>
            </a:endParaRPr>
          </a:p>
        </p:txBody>
      </p:sp>
      <p:cxnSp>
        <p:nvCxnSpPr>
          <p:cNvPr id="3145734" name="直接连接符 13"/>
          <p:cNvCxnSpPr/>
          <p:nvPr userDrawn="1">
            <p:custDataLst>
              <p:tags r:id="rId3"/>
            </p:custDataLst>
          </p:nvPr>
        </p:nvCxnSpPr>
        <p:spPr bwMode="auto">
          <a:xfrm>
            <a:off x="232172" y="77945"/>
            <a:ext cx="0" cy="422672"/>
          </a:xfrm>
          <a:prstGeom prst="line">
            <a:avLst/>
          </a:prstGeom>
          <a:ln w="25400" cap="flat" cmpd="sng">
            <a:solidFill>
              <a:srgbClr val="2949CD">
                <a:alpha val="96000"/>
              </a:srgbClr>
            </a:solidFill>
            <a:prstDash val="solid"/>
            <a:miter lim="800000"/>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987" name="矩形 14"/>
          <p:cNvSpPr/>
          <p:nvPr userDrawn="1"/>
        </p:nvSpPr>
        <p:spPr bwMode="auto">
          <a:xfrm>
            <a:off x="0" y="103159"/>
            <a:ext cx="165021" cy="405000"/>
          </a:xfrm>
          <a:prstGeom prst="rect">
            <a:avLst/>
          </a:prstGeom>
          <a:solidFill>
            <a:srgbClr val="0085D0"/>
          </a:solidFill>
          <a:ln w="12700" cap="flat" cmpd="sng" algn="ctr">
            <a:noFill/>
            <a:prstDash val="solid"/>
            <a:miter lim="800000"/>
          </a:ln>
          <a:effectLst/>
        </p:spPr>
        <p:txBody>
          <a:bodyPr rtlCol="0" anchor="ctr"/>
          <a:lstStyle/>
          <a:p>
            <a:pPr algn="ctr"/>
            <a:endParaRPr lang="zh-CN" altLang="en-US" sz="1350" kern="0">
              <a:solidFill>
                <a:sysClr val="window" lastClr="FFFFFF"/>
              </a:solidFill>
              <a:latin typeface="思源黑体 CN Light"/>
            </a:endParaRPr>
          </a:p>
        </p:txBody>
      </p:sp>
      <p:cxnSp>
        <p:nvCxnSpPr>
          <p:cNvPr id="3145732" name="直接连接符 15"/>
          <p:cNvCxnSpPr/>
          <p:nvPr userDrawn="1"/>
        </p:nvCxnSpPr>
        <p:spPr bwMode="auto">
          <a:xfrm>
            <a:off x="213599" y="103159"/>
            <a:ext cx="476" cy="405000"/>
          </a:xfrm>
          <a:prstGeom prst="line">
            <a:avLst/>
          </a:prstGeom>
          <a:ln w="28575">
            <a:solidFill>
              <a:srgbClr val="0085D0"/>
            </a:solidFill>
          </a:ln>
        </p:spPr>
        <p:style>
          <a:lnRef idx="1">
            <a:schemeClr val="accent1"/>
          </a:lnRef>
          <a:fillRef idx="0">
            <a:schemeClr val="accent1"/>
          </a:fillRef>
          <a:effectRef idx="0">
            <a:schemeClr val="accent1"/>
          </a:effectRef>
          <a:fontRef idx="minor">
            <a:schemeClr val="tx1"/>
          </a:fontRef>
        </p:style>
      </p:cxnSp>
      <p:cxnSp>
        <p:nvCxnSpPr>
          <p:cNvPr id="3145733" name="直接连接符 6"/>
          <p:cNvCxnSpPr/>
          <p:nvPr userDrawn="1"/>
        </p:nvCxnSpPr>
        <p:spPr>
          <a:xfrm>
            <a:off x="340043" y="508159"/>
            <a:ext cx="7128000" cy="0"/>
          </a:xfrm>
          <a:prstGeom prst="line">
            <a:avLst/>
          </a:prstGeom>
          <a:ln w="41275" cmpd="sng">
            <a:gradFill>
              <a:gsLst>
                <a:gs pos="0">
                  <a:srgbClr val="0490D5">
                    <a:alpha val="10000"/>
                  </a:srgbClr>
                </a:gs>
                <a:gs pos="100000">
                  <a:srgbClr val="008ED4">
                    <a:alpha val="50000"/>
                  </a:srgbClr>
                </a:gs>
              </a:gsLst>
              <a:lin ang="0" scaled="1"/>
            </a:gradFill>
            <a:prstDash val="solid"/>
          </a:ln>
        </p:spPr>
        <p:style>
          <a:lnRef idx="1">
            <a:schemeClr val="accent1"/>
          </a:lnRef>
          <a:fillRef idx="0">
            <a:schemeClr val="accent1"/>
          </a:fillRef>
          <a:effectRef idx="0">
            <a:schemeClr val="accent1"/>
          </a:effectRef>
          <a:fontRef idx="minor">
            <a:schemeClr val="tx1"/>
          </a:fontRef>
        </p:style>
      </p:cxnSp>
      <p:pic>
        <p:nvPicPr>
          <p:cNvPr id="2097181" name="图片 2"/>
          <p:cNvPicPr>
            <a:picLocks noChangeAspect="1"/>
          </p:cNvPicPr>
          <p:nvPr userDrawn="1"/>
        </p:nvPicPr>
        <p:blipFill>
          <a:blip r:embed="rId2"/>
          <a:stretch>
            <a:fillRect/>
          </a:stretch>
        </p:blipFill>
        <p:spPr>
          <a:xfrm>
            <a:off x="7468553" y="64770"/>
            <a:ext cx="1494473" cy="462439"/>
          </a:xfrm>
          <a:prstGeom prst="rect">
            <a:avLst/>
          </a:prstGeom>
        </p:spPr>
      </p:pic>
      <p:sp>
        <p:nvSpPr>
          <p:cNvPr id="1048988" name="灯片编号占位符 5"/>
          <p:cNvSpPr>
            <a:spLocks noGrp="1"/>
          </p:cNvSpPr>
          <p:nvPr>
            <p:ph type="sldNum" sz="quarter" idx="4"/>
          </p:nvPr>
        </p:nvSpPr>
        <p:spPr>
          <a:xfrm>
            <a:off x="7086880" y="4857962"/>
            <a:ext cx="2057269" cy="273844"/>
          </a:xfrm>
          <a:prstGeom prst="rect">
            <a:avLst/>
          </a:prstGeom>
        </p:spPr>
        <p:txBody>
          <a:bodyPr vert="horz" lIns="91440" tIns="45720" rIns="91440" bIns="45720" rtlCol="0" anchor="ctr"/>
          <a:lstStyle>
            <a:lvl1pPr algn="r">
              <a:defRPr sz="1200" b="1">
                <a:solidFill>
                  <a:srgbClr val="0070C0"/>
                </a:solidFill>
                <a:latin typeface="微软雅黑" panose="020B0503020204020204" pitchFamily="34" charset="-122"/>
                <a:ea typeface="微软雅黑" panose="020B0503020204020204" pitchFamily="34" charset="-122"/>
              </a:defRPr>
            </a:lvl1p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097178" name="object 4"/>
          <p:cNvPicPr/>
          <p:nvPr userDrawn="1"/>
        </p:nvPicPr>
        <p:blipFill>
          <a:blip r:embed="rId2" cstate="print"/>
          <a:stretch>
            <a:fillRect/>
          </a:stretch>
        </p:blipFill>
        <p:spPr>
          <a:xfrm>
            <a:off x="0" y="0"/>
            <a:ext cx="9144000" cy="5143500"/>
          </a:xfrm>
          <a:prstGeom prst="rect">
            <a:avLst/>
          </a:prstGeom>
        </p:spPr>
      </p:pic>
      <p:pic>
        <p:nvPicPr>
          <p:cNvPr id="2097179" name="object 5"/>
          <p:cNvPicPr/>
          <p:nvPr userDrawn="1"/>
        </p:nvPicPr>
        <p:blipFill>
          <a:blip r:embed="rId3" cstate="print"/>
          <a:stretch>
            <a:fillRect/>
          </a:stretch>
        </p:blipFill>
        <p:spPr>
          <a:xfrm>
            <a:off x="6724270" y="236971"/>
            <a:ext cx="1656207" cy="689228"/>
          </a:xfrm>
          <a:prstGeom prst="rect">
            <a:avLst/>
          </a:prstGeom>
        </p:spPr>
      </p:pic>
      <p:pic>
        <p:nvPicPr>
          <p:cNvPr id="2097180" name="object 6"/>
          <p:cNvPicPr/>
          <p:nvPr userDrawn="1"/>
        </p:nvPicPr>
        <p:blipFill>
          <a:blip r:embed="rId4" cstate="print"/>
          <a:stretch>
            <a:fillRect/>
          </a:stretch>
        </p:blipFill>
        <p:spPr>
          <a:xfrm>
            <a:off x="8180452" y="124957"/>
            <a:ext cx="963548" cy="723519"/>
          </a:xfrm>
          <a:prstGeom prst="rect">
            <a:avLst/>
          </a:prstGeom>
        </p:spPr>
      </p:pic>
      <p:sp>
        <p:nvSpPr>
          <p:cNvPr id="1048983" name="标题 1"/>
          <p:cNvSpPr>
            <a:spLocks noGrp="1"/>
          </p:cNvSpPr>
          <p:nvPr>
            <p:ph type="ctrTitle"/>
          </p:nvPr>
        </p:nvSpPr>
        <p:spPr>
          <a:xfrm>
            <a:off x="1143000" y="1494319"/>
            <a:ext cx="6858000" cy="1275311"/>
          </a:xfrm>
          <a:prstGeom prst="rect">
            <a:avLst/>
          </a:prstGeom>
        </p:spPr>
        <p:txBody>
          <a:bodyPr lIns="68580" tIns="34290" rIns="68580" bIns="34290" anchor="ctr"/>
          <a:lstStyle>
            <a:lvl1pPr algn="ctr">
              <a:defRPr sz="3600" b="1">
                <a:solidFill>
                  <a:srgbClr val="0070C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048984" name="副标题 2"/>
          <p:cNvSpPr>
            <a:spLocks noGrp="1"/>
          </p:cNvSpPr>
          <p:nvPr>
            <p:ph type="subTitle" idx="1" hasCustomPrompt="1"/>
          </p:nvPr>
        </p:nvSpPr>
        <p:spPr>
          <a:xfrm>
            <a:off x="2668604" y="3255745"/>
            <a:ext cx="3806792" cy="687605"/>
          </a:xfrm>
          <a:prstGeom prst="rect">
            <a:avLst/>
          </a:prstGeom>
        </p:spPr>
        <p:txBody>
          <a:bodyPr lIns="68580" tIns="34290" rIns="68580" bIns="34290" anchor="ctr"/>
          <a:lstStyle>
            <a:lvl1pPr marL="0" indent="0" algn="ctr">
              <a:buNone/>
              <a:defRPr sz="1800" b="1">
                <a:solidFill>
                  <a:srgbClr val="0070C0"/>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a:p>
        </p:txBody>
      </p:sp>
      <p:sp>
        <p:nvSpPr>
          <p:cNvPr id="1048985" name="Slide Number Placeholder 5"/>
          <p:cNvSpPr>
            <a:spLocks noGrp="1"/>
          </p:cNvSpPr>
          <p:nvPr>
            <p:ph type="sldNum" sz="quarter" idx="11"/>
          </p:nvPr>
        </p:nvSpPr>
        <p:spPr>
          <a:xfrm>
            <a:off x="6874669" y="4783932"/>
            <a:ext cx="2057400" cy="273844"/>
          </a:xfrm>
          <a:prstGeom prst="rect">
            <a:avLst/>
          </a:prstGeom>
        </p:spPr>
        <p:txBody>
          <a:bodyPr vert="horz" lIns="91440" tIns="45720" rIns="91440" bIns="45720" rtlCol="0" anchor="ctr"/>
          <a:lstStyle>
            <a:lvl1pPr algn="r" eaLnBrk="1" hangingPunct="1">
              <a:defRPr sz="825" b="0" i="0" smtClean="0">
                <a:solidFill>
                  <a:prstClr val="black"/>
                </a:solidFill>
                <a:latin typeface="Times New Roman" panose="02020603050405020304" pitchFamily="18" charset="0"/>
                <a:ea typeface="微软雅黑" panose="020B0503020204020204" pitchFamily="34" charset="-122"/>
                <a:cs typeface="Times New Roman" panose="02020603050405020304" pitchFamily="18" charset="0"/>
              </a:defRPr>
            </a:lvl1pPr>
          </a:lstStyle>
          <a:p>
            <a:fld id="{25E706C7-715F-47C8-A0F7-B3209BB963C6}"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097154" name="图片 6" descr="形状, 矩形&#10;&#10;描述已自动生成"/>
          <p:cNvPicPr>
            <a:picLocks noChangeAspect="1"/>
          </p:cNvPicPr>
          <p:nvPr userDrawn="1"/>
        </p:nvPicPr>
        <p:blipFill>
          <a:blip r:embed="rId2"/>
          <a:stretch>
            <a:fillRect/>
          </a:stretch>
        </p:blipFill>
        <p:spPr>
          <a:xfrm>
            <a:off x="0" y="0"/>
            <a:ext cx="9144000" cy="593416"/>
          </a:xfrm>
          <a:prstGeom prst="rect">
            <a:avLst/>
          </a:prstGeom>
        </p:spPr>
      </p:pic>
      <p:pic>
        <p:nvPicPr>
          <p:cNvPr id="2097155" name="图片 7" descr="文本&#10;&#10;描述已自动生成"/>
          <p:cNvPicPr>
            <a:picLocks noChangeAspect="1"/>
          </p:cNvPicPr>
          <p:nvPr userDrawn="1"/>
        </p:nvPicPr>
        <p:blipFill>
          <a:blip r:embed="rId3"/>
          <a:stretch>
            <a:fillRect/>
          </a:stretch>
        </p:blipFill>
        <p:spPr>
          <a:xfrm>
            <a:off x="6856325" y="70244"/>
            <a:ext cx="1894483" cy="463228"/>
          </a:xfrm>
          <a:prstGeom prst="rect">
            <a:avLst/>
          </a:prstGeom>
        </p:spPr>
      </p:pic>
      <p:pic>
        <p:nvPicPr>
          <p:cNvPr id="2097156" name="图片 8" descr="图片包含 图形用户界面&#10;&#10;描述已自动生成"/>
          <p:cNvPicPr>
            <a:picLocks noChangeAspect="1"/>
          </p:cNvPicPr>
          <p:nvPr userDrawn="1"/>
        </p:nvPicPr>
        <p:blipFill rotWithShape="1">
          <a:blip r:embed="rId4"/>
          <a:srcRect l="60127" t="22944"/>
          <a:stretch>
            <a:fillRect/>
          </a:stretch>
        </p:blipFill>
        <p:spPr>
          <a:xfrm>
            <a:off x="5497975" y="1180617"/>
            <a:ext cx="3646025" cy="3961937"/>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3" name="圆角矩形 41"/>
          <p:cNvSpPr/>
          <p:nvPr userDrawn="1">
            <p:custDataLst>
              <p:tags r:id="rId2"/>
            </p:custDataLst>
          </p:nvPr>
        </p:nvSpPr>
        <p:spPr>
          <a:xfrm>
            <a:off x="169759" y="601251"/>
            <a:ext cx="8819805" cy="22862"/>
          </a:xfrm>
          <a:prstGeom prst="roundRect">
            <a:avLst>
              <a:gd name="adj" fmla="val 0"/>
            </a:avLst>
          </a:prstGeom>
          <a:solidFill>
            <a:srgbClr val="0085D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3548" tIns="21774" rIns="43548" bIns="21774" rtlCol="0" anchor="ctr"/>
          <a:lstStyle/>
          <a:p>
            <a:pPr algn="ctr"/>
            <a:endParaRPr lang="zh-CN" altLang="en-US" sz="1145">
              <a:solidFill>
                <a:prstClr val="white"/>
              </a:solidFill>
              <a:latin typeface="微软雅黑" panose="020B0503020204020204" pitchFamily="34" charset="-122"/>
            </a:endParaRPr>
          </a:p>
        </p:txBody>
      </p:sp>
      <p:sp>
        <p:nvSpPr>
          <p:cNvPr id="5" name="等腰三角形 4"/>
          <p:cNvSpPr/>
          <p:nvPr userDrawn="1"/>
        </p:nvSpPr>
        <p:spPr>
          <a:xfrm rot="5400000">
            <a:off x="-164902" y="109667"/>
            <a:ext cx="620568" cy="328688"/>
          </a:xfrm>
          <a:prstGeom prst="triangle">
            <a:avLst/>
          </a:prstGeom>
          <a:solidFill>
            <a:srgbClr val="008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45"/>
          </a:p>
        </p:txBody>
      </p:sp>
      <p:sp>
        <p:nvSpPr>
          <p:cNvPr id="6" name="Freeform 52"/>
          <p:cNvSpPr/>
          <p:nvPr userDrawn="1"/>
        </p:nvSpPr>
        <p:spPr bwMode="auto">
          <a:xfrm rot="10800000" flipH="1" flipV="1">
            <a:off x="67931" y="74937"/>
            <a:ext cx="411508" cy="39814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3BB9FF"/>
          </a:solidFill>
          <a:ln>
            <a:noFill/>
          </a:ln>
          <a:effectLst/>
        </p:spPr>
        <p:txBody>
          <a:bodyPr vert="horz" wrap="square" lIns="77419" tIns="38709" rIns="77419" bIns="38709" numCol="1" anchor="ctr" anchorCtr="0" compatLnSpc="1"/>
          <a:lstStyle/>
          <a:p>
            <a:pPr algn="ctr">
              <a:lnSpc>
                <a:spcPct val="90000"/>
              </a:lnSpc>
            </a:pPr>
            <a:endParaRPr lang="en-US" altLang="zh-CN" sz="1525" b="1" dirty="0">
              <a:solidFill>
                <a:schemeClr val="bg1"/>
              </a:solidFill>
            </a:endParaRPr>
          </a:p>
        </p:txBody>
      </p:sp>
      <p:sp>
        <p:nvSpPr>
          <p:cNvPr id="8" name="文本占位符 7"/>
          <p:cNvSpPr>
            <a:spLocks noGrp="1"/>
          </p:cNvSpPr>
          <p:nvPr>
            <p:ph type="body" sz="quarter" idx="10"/>
          </p:nvPr>
        </p:nvSpPr>
        <p:spPr>
          <a:xfrm>
            <a:off x="548390" y="102420"/>
            <a:ext cx="3521189" cy="371359"/>
          </a:xfrm>
          <a:prstGeom prst="rect">
            <a:avLst/>
          </a:prstGeom>
          <a:noFill/>
        </p:spPr>
        <p:txBody>
          <a:bodyPr wrap="square" rtlCol="0" anchor="ctr">
            <a:spAutoFit/>
          </a:bodyPr>
          <a:lstStyle>
            <a:lvl1pPr marL="0" indent="0">
              <a:buNone/>
              <a:defRPr lang="zh-CN" altLang="en-US" sz="2035" b="1" smtClean="0">
                <a:solidFill>
                  <a:srgbClr val="0085D0"/>
                </a:solidFill>
                <a:latin typeface="微软雅黑" panose="020B0503020204020204" pitchFamily="34" charset="-122"/>
                <a:ea typeface="微软雅黑" panose="020B0503020204020204" pitchFamily="34" charset="-122"/>
              </a:defRPr>
            </a:lvl1pPr>
            <a:lvl2pPr>
              <a:defRPr lang="zh-CN" altLang="en-US" smtClean="0">
                <a:latin typeface="Arial" panose="020B0604020202020204" pitchFamily="34" charset="0"/>
                <a:ea typeface="宋体" panose="02010600030101010101" pitchFamily="2" charset="-122"/>
              </a:defRPr>
            </a:lvl2pPr>
            <a:lvl3pPr>
              <a:defRPr lang="zh-CN" altLang="en-US" smtClean="0">
                <a:latin typeface="Arial" panose="020B0604020202020204" pitchFamily="34" charset="0"/>
                <a:ea typeface="宋体" panose="02010600030101010101" pitchFamily="2" charset="-122"/>
              </a:defRPr>
            </a:lvl3pPr>
            <a:lvl4pPr>
              <a:defRPr lang="zh-CN" altLang="en-US" smtClean="0">
                <a:latin typeface="Arial" panose="020B0604020202020204" pitchFamily="34" charset="0"/>
                <a:ea typeface="宋体" panose="02010600030101010101" pitchFamily="2" charset="-122"/>
              </a:defRPr>
            </a:lvl4pPr>
            <a:lvl5pPr>
              <a:defRPr lang="zh-CN" altLang="en-US">
                <a:latin typeface="Arial" panose="020B0604020202020204" pitchFamily="34" charset="0"/>
                <a:ea typeface="宋体" panose="02010600030101010101" pitchFamily="2" charset="-122"/>
              </a:defRPr>
            </a:lvl5pPr>
          </a:lstStyle>
          <a:p>
            <a:pPr lvl="0">
              <a:spcBef>
                <a:spcPct val="0"/>
              </a:spcBef>
            </a:pPr>
            <a:r>
              <a:rPr lang="zh-CN" altLang="en-US" dirty="0"/>
              <a:t>单击此处编辑母版文本样式</a:t>
            </a:r>
            <a:endParaRPr lang="zh-CN" altLang="en-US" dirty="0"/>
          </a:p>
        </p:txBody>
      </p:sp>
      <p:pic>
        <p:nvPicPr>
          <p:cNvPr id="7" name="图片 6" descr="移动云组合-RGB-04"/>
          <p:cNvPicPr>
            <a:picLocks noChangeAspect="1"/>
          </p:cNvPicPr>
          <p:nvPr userDrawn="1"/>
        </p:nvPicPr>
        <p:blipFill>
          <a:blip r:embed="rId3"/>
          <a:stretch>
            <a:fillRect/>
          </a:stretch>
        </p:blipFill>
        <p:spPr>
          <a:xfrm>
            <a:off x="6765608" y="135731"/>
            <a:ext cx="2105472" cy="351000"/>
          </a:xfrm>
          <a:prstGeom prst="rect">
            <a:avLst/>
          </a:prstGeom>
        </p:spPr>
      </p:pic>
      <p:sp>
        <p:nvSpPr>
          <p:cNvPr id="2" name="TextBox 7"/>
          <p:cNvSpPr txBox="1"/>
          <p:nvPr userDrawn="1">
            <p:custDataLst>
              <p:tags r:id="rId4"/>
            </p:custDataLst>
          </p:nvPr>
        </p:nvSpPr>
        <p:spPr>
          <a:xfrm>
            <a:off x="8748659" y="4956289"/>
            <a:ext cx="395545" cy="229870"/>
          </a:xfrm>
          <a:prstGeom prst="rect">
            <a:avLst/>
          </a:prstGeom>
          <a:noFill/>
        </p:spPr>
        <p:txBody>
          <a:bodyPr wrap="square" rtlCol="0">
            <a:spAutoFit/>
          </a:bodyPr>
          <a:lstStyle/>
          <a:p>
            <a:pPr algn="r"/>
            <a:fld id="{24173ED6-4A69-4FA8-8A09-51FC87ACF5D8}" type="slidenum">
              <a:rPr lang="zh-CN" altLang="en-US" sz="900" b="1" smtClean="0">
                <a:solidFill>
                  <a:schemeClr val="accent3"/>
                </a:solidFill>
                <a:latin typeface="微软雅黑" panose="020B0503020204020204" pitchFamily="34" charset="-122"/>
                <a:ea typeface="微软雅黑" panose="020B0503020204020204" pitchFamily="34" charset="-122"/>
              </a:rPr>
            </a:fld>
            <a:endParaRPr lang="zh-CN" altLang="en-US" sz="900" b="1" dirty="0">
              <a:solidFill>
                <a:schemeClr val="accent3"/>
              </a:solidFill>
              <a:latin typeface="微软雅黑" panose="020B0503020204020204" pitchFamily="34" charset="-122"/>
              <a:ea typeface="微软雅黑" panose="020B0503020204020204" pitchFamily="34" charset="-122"/>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正文页-仅标题">
    <p:spTree>
      <p:nvGrpSpPr>
        <p:cNvPr id="1" name=""/>
        <p:cNvGrpSpPr/>
        <p:nvPr/>
      </p:nvGrpSpPr>
      <p:grpSpPr>
        <a:xfrm>
          <a:off x="0" y="0"/>
          <a:ext cx="0" cy="0"/>
          <a:chOff x="0" y="0"/>
          <a:chExt cx="0" cy="0"/>
        </a:xfrm>
      </p:grpSpPr>
      <p:sp>
        <p:nvSpPr>
          <p:cNvPr id="3" name="文本占位符 3"/>
          <p:cNvSpPr>
            <a:spLocks noGrp="1"/>
          </p:cNvSpPr>
          <p:nvPr>
            <p:ph type="body" sz="quarter" idx="10" hasCustomPrompt="1"/>
          </p:nvPr>
        </p:nvSpPr>
        <p:spPr>
          <a:xfrm>
            <a:off x="129577" y="94261"/>
            <a:ext cx="7668224" cy="295563"/>
          </a:xfrm>
          <a:prstGeom prst="rect">
            <a:avLst/>
          </a:prstGeom>
        </p:spPr>
        <p:txBody>
          <a:bodyPr anchor="ctr"/>
          <a:lstStyle>
            <a:lvl1pPr marL="0" indent="0">
              <a:buNone/>
              <a:defRPr sz="21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矩形 2"/>
          <p:cNvSpPr/>
          <p:nvPr userDrawn="1"/>
        </p:nvSpPr>
        <p:spPr>
          <a:xfrm>
            <a:off x="0" y="0"/>
            <a:ext cx="9157335" cy="494824"/>
          </a:xfrm>
          <a:prstGeom prst="rect">
            <a:avLst/>
          </a:prstGeom>
          <a:gradFill>
            <a:gsLst>
              <a:gs pos="0">
                <a:srgbClr val="88B92A"/>
              </a:gs>
              <a:gs pos="100000">
                <a:srgbClr val="1C7DC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 name="TextBox 7"/>
          <p:cNvSpPr txBox="1">
            <a:spLocks noChangeArrowheads="1"/>
          </p:cNvSpPr>
          <p:nvPr userDrawn="1"/>
        </p:nvSpPr>
        <p:spPr bwMode="auto">
          <a:xfrm>
            <a:off x="8647748" y="4911646"/>
            <a:ext cx="395287" cy="229870"/>
          </a:xfrm>
          <a:prstGeom prst="rect">
            <a:avLst/>
          </a:prstGeom>
          <a:noFill/>
          <a:ln w="9525">
            <a:noFill/>
            <a:miter lim="800000"/>
          </a:ln>
        </p:spPr>
        <p:txBody>
          <a:bodyPr anchor="ctr" anchorCtr="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defRPr/>
            </a:pPr>
            <a:fld id="{1381C5E8-3C54-4FE7-BED1-D87ED18EBFD7}" type="slidenum">
              <a:rPr lang="zh-CN" altLang="en-US" sz="900" i="1" smtClean="0">
                <a:solidFill>
                  <a:schemeClr val="tx1">
                    <a:lumMod val="75000"/>
                    <a:lumOff val="25000"/>
                  </a:schemeClr>
                </a:solidFill>
                <a:latin typeface="+mn-lt"/>
                <a:ea typeface="微软雅黑" panose="020B0503020204020204" pitchFamily="34" charset="-122"/>
                <a:cs typeface="+mn-lt"/>
              </a:rPr>
            </a:fld>
            <a:endParaRPr lang="zh-CN" altLang="en-US" sz="900" i="1">
              <a:solidFill>
                <a:schemeClr val="tx1">
                  <a:lumMod val="75000"/>
                  <a:lumOff val="25000"/>
                </a:schemeClr>
              </a:solidFill>
              <a:latin typeface="+mn-lt"/>
              <a:ea typeface="微软雅黑" panose="020B0503020204020204" pitchFamily="34" charset="-122"/>
              <a:cs typeface="+mn-lt"/>
            </a:endParaRPr>
          </a:p>
        </p:txBody>
      </p:sp>
      <p:sp>
        <p:nvSpPr>
          <p:cNvPr id="8" name="标题 7"/>
          <p:cNvSpPr>
            <a:spLocks noGrp="1"/>
          </p:cNvSpPr>
          <p:nvPr>
            <p:ph type="title"/>
          </p:nvPr>
        </p:nvSpPr>
        <p:spPr>
          <a:xfrm>
            <a:off x="457200" y="91916"/>
            <a:ext cx="6538913" cy="479584"/>
          </a:xfrm>
        </p:spPr>
        <p:txBody>
          <a:bodyPr/>
          <a:lstStyle/>
          <a:p>
            <a:r>
              <a:rPr lang="zh-CN" altLang="en-US"/>
              <a:t>单击此处编辑母版标题样式</a:t>
            </a:r>
            <a:endParaRPr lang="zh-CN" altLang="en-US"/>
          </a:p>
        </p:txBody>
      </p:sp>
      <p:pic>
        <p:nvPicPr>
          <p:cNvPr id="6" name="图片 5" descr="资源 3@4x"/>
          <p:cNvPicPr>
            <a:picLocks noChangeAspect="1"/>
          </p:cNvPicPr>
          <p:nvPr userDrawn="1"/>
        </p:nvPicPr>
        <p:blipFill>
          <a:blip r:embed="rId2"/>
          <a:stretch>
            <a:fillRect/>
          </a:stretch>
        </p:blipFill>
        <p:spPr>
          <a:xfrm>
            <a:off x="7088029" y="119539"/>
            <a:ext cx="1875473" cy="271939"/>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0" name="幻灯片编号"/>
          <p:cNvSpPr txBox="1">
            <a:spLocks noGrp="1"/>
          </p:cNvSpPr>
          <p:nvPr>
            <p:ph type="sldNum" sz="quarter" idx="2"/>
          </p:nvPr>
        </p:nvSpPr>
        <p:spPr>
          <a:xfrm>
            <a:off x="4539123" y="4903619"/>
            <a:ext cx="64065" cy="142873"/>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6" name="TextBox 5"/>
          <p:cNvSpPr txBox="1">
            <a:spLocks noChangeArrowheads="1"/>
          </p:cNvSpPr>
          <p:nvPr userDrawn="1"/>
        </p:nvSpPr>
        <p:spPr bwMode="auto">
          <a:xfrm>
            <a:off x="8316914" y="4956573"/>
            <a:ext cx="827087" cy="195580"/>
          </a:xfrm>
          <a:prstGeom prst="rect">
            <a:avLst/>
          </a:prstGeom>
          <a:noFill/>
          <a:ln>
            <a:noFill/>
          </a:ln>
        </p:spPr>
        <p:txBody>
          <a:bodyPr>
            <a:spAutoFit/>
          </a:bodyPr>
          <a:lstStyle/>
          <a:p>
            <a:pPr algn="r" eaLnBrk="1" hangingPunct="1">
              <a:defRPr/>
            </a:pPr>
            <a:fld id="{7D7C10E2-0F37-4901-BB47-D252D6060B01}" type="slidenum">
              <a:rPr lang="zh-CN" altLang="en-US" sz="675" b="1">
                <a:solidFill>
                  <a:srgbClr val="9BBB59"/>
                </a:solidFill>
                <a:latin typeface="微软雅黑" panose="020B0503020204020204" pitchFamily="34" charset="-122"/>
                <a:ea typeface="微软雅黑" panose="020B0503020204020204" pitchFamily="34" charset="-122"/>
              </a:rPr>
            </a:fld>
            <a:endParaRPr lang="zh-CN" altLang="en-US" sz="675" b="1">
              <a:solidFill>
                <a:srgbClr val="9BBB59"/>
              </a:solidFill>
              <a:latin typeface="微软雅黑" panose="020B0503020204020204" pitchFamily="34" charset="-122"/>
              <a:ea typeface="微软雅黑" panose="020B0503020204020204" pitchFamily="34" charset="-122"/>
            </a:endParaRPr>
          </a:p>
        </p:txBody>
      </p:sp>
      <p:sp>
        <p:nvSpPr>
          <p:cNvPr id="4" name="内容占位符 3"/>
          <p:cNvSpPr>
            <a:spLocks noGrp="1"/>
          </p:cNvSpPr>
          <p:nvPr>
            <p:ph sz="quarter" idx="10"/>
          </p:nvPr>
        </p:nvSpPr>
        <p:spPr>
          <a:xfrm>
            <a:off x="107951" y="627460"/>
            <a:ext cx="8928100" cy="432911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7" name="图片 6" descr="文本&#10;&#10;中度可信度描述已自动生成"/>
          <p:cNvPicPr>
            <a:picLocks noChangeAspect="1"/>
          </p:cNvPicPr>
          <p:nvPr userDrawn="1"/>
        </p:nvPicPr>
        <p:blipFill>
          <a:blip r:embed="rId2"/>
          <a:stretch>
            <a:fillRect/>
          </a:stretch>
        </p:blipFill>
        <p:spPr>
          <a:xfrm>
            <a:off x="6948964" y="54293"/>
            <a:ext cx="2195036" cy="53673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992222"/>
            <a:ext cx="6858000" cy="1640251"/>
          </a:xfrm>
        </p:spPr>
        <p:txBody>
          <a:bodyPr anchor="b">
            <a:normAutofit/>
          </a:bodyPr>
          <a:lstStyle>
            <a:lvl1pPr algn="ctr">
              <a:lnSpc>
                <a:spcPct val="130000"/>
              </a:lnSpc>
              <a:defRPr sz="45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143000" y="2701529"/>
            <a:ext cx="6858000" cy="1241822"/>
          </a:xfrm>
        </p:spPr>
        <p:txBody>
          <a:bodyPr>
            <a:normAutofit/>
          </a:bodyPr>
          <a:lstStyle>
            <a:lvl1pPr marL="0" indent="0" algn="ctr">
              <a:buNone/>
              <a:defRPr sz="1350">
                <a:solidFill>
                  <a:schemeClr val="tx1">
                    <a:lumMod val="75000"/>
                    <a:lumOff val="25000"/>
                  </a:schemeClr>
                </a:solidFill>
                <a:effectLst/>
                <a:latin typeface="+mj-lt"/>
                <a:ea typeface="+mj-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单击此处添加副标题</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93834"/>
            <a:ext cx="7886700" cy="994172"/>
          </a:xfrm>
        </p:spPr>
        <p:txBody>
          <a:bodyPr anchor="ctr" anchorCtr="0">
            <a:normAutofit/>
          </a:bodyPr>
          <a:lstStyle>
            <a:lvl1pPr>
              <a:defRPr sz="18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85775" y="1369219"/>
            <a:ext cx="7886700" cy="3263504"/>
          </a:xfrm>
        </p:spPr>
        <p:txBody>
          <a:bodyPr>
            <a:normAutofit/>
          </a:bodyPr>
          <a:lstStyle>
            <a:lvl1pPr>
              <a:defRPr sz="1500">
                <a:solidFill>
                  <a:schemeClr val="tx1">
                    <a:lumMod val="75000"/>
                    <a:lumOff val="25000"/>
                  </a:schemeClr>
                </a:solidFill>
              </a:defRPr>
            </a:lvl1pPr>
            <a:lvl2pPr>
              <a:defRPr sz="135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2813338"/>
            <a:ext cx="5491163" cy="608518"/>
          </a:xfrm>
        </p:spPr>
        <p:txBody>
          <a:bodyPr anchor="b">
            <a:normAutofit/>
          </a:bodyPr>
          <a:lstStyle>
            <a:lvl1pPr>
              <a:defRPr sz="3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3888" y="3457521"/>
            <a:ext cx="5491163" cy="485666"/>
          </a:xfrm>
        </p:spPr>
        <p:txBody>
          <a:bodyPr>
            <a:normAutofit/>
          </a:bodyPr>
          <a:lstStyle>
            <a:lvl1pPr marL="0" indent="0">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93834"/>
            <a:ext cx="7886700" cy="994172"/>
          </a:xfrm>
        </p:spPr>
        <p:txBody>
          <a:bodyPr>
            <a:normAutofit/>
          </a:bodyPr>
          <a:lstStyle>
            <a:lvl1pPr>
              <a:defRPr sz="18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485775" y="1369219"/>
            <a:ext cx="3886200" cy="3263504"/>
          </a:xfrm>
        </p:spPr>
        <p:txBody>
          <a:bodyPr>
            <a:normAutofit/>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4486275" y="1369219"/>
            <a:ext cx="3886200" cy="3263504"/>
          </a:xfrm>
        </p:spPr>
        <p:txBody>
          <a:bodyPr>
            <a:normAutofit/>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308721"/>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629841" y="1961707"/>
            <a:ext cx="3868340" cy="268054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4629150" y="1308721"/>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4629150" y="1961707"/>
            <a:ext cx="3887391" cy="268054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097157" name="图片 1" descr="文本&#10;&#10;中度可信度描述已自动生成"/>
          <p:cNvPicPr>
            <a:picLocks noChangeAspect="1"/>
          </p:cNvPicPr>
          <p:nvPr userDrawn="1"/>
        </p:nvPicPr>
        <p:blipFill>
          <a:blip r:embed="rId2"/>
          <a:stretch>
            <a:fillRect/>
          </a:stretch>
        </p:blipFill>
        <p:spPr>
          <a:xfrm>
            <a:off x="6476635" y="190304"/>
            <a:ext cx="2337233" cy="571486"/>
          </a:xfrm>
          <a:prstGeom prst="rect">
            <a:avLst/>
          </a:prstGeom>
        </p:spPr>
      </p:pic>
      <p:pic>
        <p:nvPicPr>
          <p:cNvPr id="2097158" name="图片 2" descr="图标&#10;&#10;描述已自动生成"/>
          <p:cNvPicPr>
            <a:picLocks noChangeAspect="1"/>
          </p:cNvPicPr>
          <p:nvPr userDrawn="1"/>
        </p:nvPicPr>
        <p:blipFill rotWithShape="1">
          <a:blip r:embed="rId3"/>
          <a:srcRect l="55973" t="26654"/>
          <a:stretch>
            <a:fillRect/>
          </a:stretch>
        </p:blipFill>
        <p:spPr>
          <a:xfrm>
            <a:off x="5119126" y="1371612"/>
            <a:ext cx="4026555" cy="3771888"/>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074664"/>
            <a:ext cx="7886700" cy="994172"/>
          </a:xfrm>
        </p:spPr>
        <p:txBody>
          <a:bodyPr>
            <a:normAutofit/>
          </a:bodyPr>
          <a:lstStyle>
            <a:lvl1pPr algn="ctr">
              <a:defRPr sz="36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5060" y="95250"/>
            <a:ext cx="3123900" cy="1200150"/>
          </a:xfrm>
        </p:spPr>
        <p:txBody>
          <a:bodyPr anchor="ctr" anchorCtr="0">
            <a:normAutofit/>
          </a:bodyPr>
          <a:lstStyle>
            <a:lvl1pPr>
              <a:defRPr sz="18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3888000" y="574766"/>
            <a:ext cx="4363031" cy="382083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4" name="文本占位符 3"/>
          <p:cNvSpPr>
            <a:spLocks noGrp="1"/>
          </p:cNvSpPr>
          <p:nvPr>
            <p:ph type="body" sz="half" idx="2"/>
          </p:nvPr>
        </p:nvSpPr>
        <p:spPr>
          <a:xfrm>
            <a:off x="488870" y="1543050"/>
            <a:ext cx="3123900" cy="2858691"/>
          </a:xfrm>
        </p:spPr>
        <p:txBody>
          <a:bodyPr>
            <a:normAutofit/>
          </a:bodyPr>
          <a:lstStyle>
            <a:lvl1pPr marL="0" indent="0">
              <a:lnSpc>
                <a:spcPct val="150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8363" y="273844"/>
            <a:ext cx="1146987" cy="4358879"/>
          </a:xfrm>
        </p:spPr>
        <p:txBody>
          <a:bodyPr vert="eaVert">
            <a:normAutofit/>
          </a:bodyPr>
          <a:lstStyle>
            <a:lvl1pPr>
              <a:defRPr sz="27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44"/>
            <a:ext cx="6659969" cy="4358879"/>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28650" y="413657"/>
            <a:ext cx="7886700" cy="416922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3" name="圆角矩形 41"/>
          <p:cNvSpPr/>
          <p:nvPr userDrawn="1">
            <p:custDataLst>
              <p:tags r:id="rId2"/>
            </p:custDataLst>
          </p:nvPr>
        </p:nvSpPr>
        <p:spPr>
          <a:xfrm>
            <a:off x="169759" y="601251"/>
            <a:ext cx="8819805" cy="22862"/>
          </a:xfrm>
          <a:prstGeom prst="roundRect">
            <a:avLst>
              <a:gd name="adj" fmla="val 0"/>
            </a:avLst>
          </a:prstGeom>
          <a:solidFill>
            <a:srgbClr val="0085D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3548" tIns="21774" rIns="43548" bIns="21774" rtlCol="0" anchor="ctr"/>
          <a:lstStyle/>
          <a:p>
            <a:pPr algn="ctr"/>
            <a:endParaRPr lang="zh-CN" altLang="en-US" sz="1145">
              <a:solidFill>
                <a:prstClr val="white"/>
              </a:solidFill>
              <a:latin typeface="微软雅黑" panose="020B0503020204020204" pitchFamily="34" charset="-122"/>
            </a:endParaRPr>
          </a:p>
        </p:txBody>
      </p:sp>
      <p:sp>
        <p:nvSpPr>
          <p:cNvPr id="5" name="等腰三角形 4"/>
          <p:cNvSpPr/>
          <p:nvPr userDrawn="1"/>
        </p:nvSpPr>
        <p:spPr>
          <a:xfrm rot="5400000">
            <a:off x="-164902" y="109667"/>
            <a:ext cx="620568" cy="328688"/>
          </a:xfrm>
          <a:prstGeom prst="triangle">
            <a:avLst/>
          </a:prstGeom>
          <a:solidFill>
            <a:srgbClr val="008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45"/>
          </a:p>
        </p:txBody>
      </p:sp>
      <p:sp>
        <p:nvSpPr>
          <p:cNvPr id="6" name="Freeform 52"/>
          <p:cNvSpPr/>
          <p:nvPr userDrawn="1"/>
        </p:nvSpPr>
        <p:spPr bwMode="auto">
          <a:xfrm rot="10800000" flipH="1" flipV="1">
            <a:off x="67931" y="74937"/>
            <a:ext cx="411508" cy="39814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3BB9FF"/>
          </a:solidFill>
          <a:ln>
            <a:noFill/>
          </a:ln>
          <a:effectLst/>
        </p:spPr>
        <p:txBody>
          <a:bodyPr vert="horz" wrap="square" lIns="77419" tIns="38709" rIns="77419" bIns="38709" numCol="1" anchor="ctr" anchorCtr="0" compatLnSpc="1"/>
          <a:lstStyle/>
          <a:p>
            <a:pPr algn="ctr">
              <a:lnSpc>
                <a:spcPct val="90000"/>
              </a:lnSpc>
            </a:pPr>
            <a:endParaRPr lang="en-US" altLang="zh-CN" sz="1525" b="1" dirty="0">
              <a:solidFill>
                <a:schemeClr val="bg1"/>
              </a:solidFill>
            </a:endParaRPr>
          </a:p>
        </p:txBody>
      </p:sp>
      <p:sp>
        <p:nvSpPr>
          <p:cNvPr id="8" name="文本占位符 7"/>
          <p:cNvSpPr>
            <a:spLocks noGrp="1"/>
          </p:cNvSpPr>
          <p:nvPr>
            <p:ph type="body" sz="quarter" idx="10"/>
          </p:nvPr>
        </p:nvSpPr>
        <p:spPr>
          <a:xfrm>
            <a:off x="548390" y="102420"/>
            <a:ext cx="3521189" cy="371359"/>
          </a:xfrm>
          <a:prstGeom prst="rect">
            <a:avLst/>
          </a:prstGeom>
          <a:noFill/>
        </p:spPr>
        <p:txBody>
          <a:bodyPr wrap="square" rtlCol="0" anchor="ctr">
            <a:spAutoFit/>
          </a:bodyPr>
          <a:lstStyle>
            <a:lvl1pPr marL="0" indent="0">
              <a:buNone/>
              <a:defRPr lang="zh-CN" altLang="en-US" sz="2035" b="1" smtClean="0">
                <a:solidFill>
                  <a:srgbClr val="0085D0"/>
                </a:solidFill>
                <a:latin typeface="微软雅黑" panose="020B0503020204020204" pitchFamily="34" charset="-122"/>
                <a:ea typeface="微软雅黑" panose="020B0503020204020204" pitchFamily="34" charset="-122"/>
              </a:defRPr>
            </a:lvl1pPr>
            <a:lvl2pPr>
              <a:defRPr lang="zh-CN" altLang="en-US" smtClean="0">
                <a:latin typeface="Arial" panose="020B0604020202020204" pitchFamily="34" charset="0"/>
                <a:ea typeface="宋体" panose="02010600030101010101" pitchFamily="2" charset="-122"/>
              </a:defRPr>
            </a:lvl2pPr>
            <a:lvl3pPr>
              <a:defRPr lang="zh-CN" altLang="en-US" smtClean="0">
                <a:latin typeface="Arial" panose="020B0604020202020204" pitchFamily="34" charset="0"/>
                <a:ea typeface="宋体" panose="02010600030101010101" pitchFamily="2" charset="-122"/>
              </a:defRPr>
            </a:lvl3pPr>
            <a:lvl4pPr>
              <a:defRPr lang="zh-CN" altLang="en-US" smtClean="0">
                <a:latin typeface="Arial" panose="020B0604020202020204" pitchFamily="34" charset="0"/>
                <a:ea typeface="宋体" panose="02010600030101010101" pitchFamily="2" charset="-122"/>
              </a:defRPr>
            </a:lvl4pPr>
            <a:lvl5pPr>
              <a:defRPr lang="zh-CN" altLang="en-US">
                <a:latin typeface="Arial" panose="020B0604020202020204" pitchFamily="34" charset="0"/>
                <a:ea typeface="宋体" panose="02010600030101010101" pitchFamily="2" charset="-122"/>
              </a:defRPr>
            </a:lvl5pPr>
          </a:lstStyle>
          <a:p>
            <a:pPr lvl="0">
              <a:spcBef>
                <a:spcPct val="0"/>
              </a:spcBef>
            </a:pPr>
            <a:r>
              <a:rPr lang="zh-CN" altLang="en-US" dirty="0"/>
              <a:t>单击此处编辑母版文本样式</a:t>
            </a:r>
            <a:endParaRPr lang="zh-CN" altLang="en-US" dirty="0"/>
          </a:p>
        </p:txBody>
      </p:sp>
      <p:pic>
        <p:nvPicPr>
          <p:cNvPr id="7" name="图片 6" descr="移动云组合-RGB-04"/>
          <p:cNvPicPr>
            <a:picLocks noChangeAspect="1"/>
          </p:cNvPicPr>
          <p:nvPr userDrawn="1"/>
        </p:nvPicPr>
        <p:blipFill>
          <a:blip r:embed="rId3"/>
          <a:stretch>
            <a:fillRect/>
          </a:stretch>
        </p:blipFill>
        <p:spPr>
          <a:xfrm>
            <a:off x="6765608" y="135731"/>
            <a:ext cx="2105472" cy="351000"/>
          </a:xfrm>
          <a:prstGeom prst="rect">
            <a:avLst/>
          </a:prstGeom>
        </p:spPr>
      </p:pic>
      <p:sp>
        <p:nvSpPr>
          <p:cNvPr id="2" name="TextBox 7"/>
          <p:cNvSpPr txBox="1"/>
          <p:nvPr userDrawn="1">
            <p:custDataLst>
              <p:tags r:id="rId4"/>
            </p:custDataLst>
          </p:nvPr>
        </p:nvSpPr>
        <p:spPr>
          <a:xfrm>
            <a:off x="8748659" y="4956289"/>
            <a:ext cx="395545" cy="229870"/>
          </a:xfrm>
          <a:prstGeom prst="rect">
            <a:avLst/>
          </a:prstGeom>
          <a:noFill/>
        </p:spPr>
        <p:txBody>
          <a:bodyPr wrap="square" rtlCol="0">
            <a:spAutoFit/>
          </a:bodyPr>
          <a:lstStyle/>
          <a:p>
            <a:pPr algn="r"/>
            <a:fld id="{24173ED6-4A69-4FA8-8A09-51FC87ACF5D8}" type="slidenum">
              <a:rPr lang="zh-CN" altLang="en-US" sz="900" b="1" smtClean="0">
                <a:solidFill>
                  <a:schemeClr val="accent3"/>
                </a:solidFill>
                <a:latin typeface="微软雅黑" panose="020B0503020204020204" pitchFamily="34" charset="-122"/>
                <a:ea typeface="微软雅黑" panose="020B0503020204020204" pitchFamily="34" charset="-122"/>
              </a:rPr>
            </a:fld>
            <a:endParaRPr lang="zh-CN" altLang="en-US" sz="900" b="1" dirty="0">
              <a:solidFill>
                <a:schemeClr val="accent3"/>
              </a:solidFill>
              <a:latin typeface="微软雅黑" panose="020B0503020204020204" pitchFamily="34" charset="-122"/>
              <a:ea typeface="微软雅黑" panose="020B0503020204020204" pitchFamily="34" charset="-122"/>
            </a:endParaRP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4" name="PA_Line 17"/>
          <p:cNvSpPr>
            <a:spLocks noChangeShapeType="1"/>
          </p:cNvSpPr>
          <p:nvPr userDrawn="1">
            <p:custDataLst>
              <p:tags r:id="rId2"/>
            </p:custDataLst>
          </p:nvPr>
        </p:nvSpPr>
        <p:spPr bwMode="auto">
          <a:xfrm>
            <a:off x="2647970" y="-5398"/>
            <a:ext cx="6604683" cy="3718189"/>
          </a:xfrm>
          <a:prstGeom prst="line">
            <a:avLst/>
          </a:prstGeom>
          <a:noFill/>
          <a:ln w="7938" cap="flat">
            <a:solidFill>
              <a:srgbClr val="8FC31F"/>
            </a:solidFill>
            <a:prstDash val="solid"/>
            <a:miter lim="800000"/>
          </a:ln>
          <a:extLst>
            <a:ext uri="{909E8E84-426E-40DD-AFC4-6F175D3DCCD1}">
              <a14:hiddenFill xmlns:a14="http://schemas.microsoft.com/office/drawing/2010/main">
                <a:noFill/>
              </a14:hiddenFill>
            </a:ext>
          </a:extLst>
        </p:spPr>
        <p:txBody>
          <a:bodyPr vert="horz" wrap="square" lIns="68156" tIns="34077" rIns="68156" bIns="34077" numCol="1" anchor="t" anchorCtr="0" compatLnSpc="1"/>
          <a:lstStyle/>
          <a:p>
            <a:r>
              <a:rPr lang="en-US" altLang="zh-CN" sz="1005"/>
              <a:t>  </a:t>
            </a:r>
            <a:endParaRPr lang="en-US" altLang="zh-CN" sz="1005"/>
          </a:p>
        </p:txBody>
      </p:sp>
      <p:sp>
        <p:nvSpPr>
          <p:cNvPr id="5" name="PA_Line 18"/>
          <p:cNvSpPr>
            <a:spLocks noChangeShapeType="1"/>
          </p:cNvSpPr>
          <p:nvPr userDrawn="1">
            <p:custDataLst>
              <p:tags r:id="rId3"/>
            </p:custDataLst>
          </p:nvPr>
        </p:nvSpPr>
        <p:spPr bwMode="auto">
          <a:xfrm flipV="1">
            <a:off x="6949823" y="148148"/>
            <a:ext cx="2377721" cy="5047473"/>
          </a:xfrm>
          <a:prstGeom prst="line">
            <a:avLst/>
          </a:prstGeom>
          <a:noFill/>
          <a:ln w="7938" cap="flat">
            <a:solidFill>
              <a:srgbClr val="0085D0"/>
            </a:solidFill>
            <a:prstDash val="solid"/>
            <a:miter lim="800000"/>
          </a:ln>
          <a:extLst>
            <a:ext uri="{909E8E84-426E-40DD-AFC4-6F175D3DCCD1}">
              <a14:hiddenFill xmlns:a14="http://schemas.microsoft.com/office/drawing/2010/main">
                <a:noFill/>
              </a14:hiddenFill>
            </a:ext>
          </a:extLst>
        </p:spPr>
        <p:txBody>
          <a:bodyPr vert="horz" wrap="square" lIns="68156" tIns="34077" rIns="68156" bIns="34077" numCol="1" anchor="t" anchorCtr="0" compatLnSpc="1"/>
          <a:lstStyle/>
          <a:p>
            <a:endParaRPr lang="zh-CN" altLang="en-US" sz="1005"/>
          </a:p>
        </p:txBody>
      </p:sp>
      <p:sp>
        <p:nvSpPr>
          <p:cNvPr id="6" name="PA_任意多边形 5"/>
          <p:cNvSpPr/>
          <p:nvPr userDrawn="1">
            <p:custDataLst>
              <p:tags r:id="rId4"/>
            </p:custDataLst>
          </p:nvPr>
        </p:nvSpPr>
        <p:spPr bwMode="auto">
          <a:xfrm>
            <a:off x="7293663" y="953"/>
            <a:ext cx="1845959" cy="3246986"/>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gradFill>
            <a:gsLst>
              <a:gs pos="0">
                <a:srgbClr val="0070C0"/>
              </a:gs>
              <a:gs pos="100000">
                <a:srgbClr val="00B0F0"/>
              </a:gs>
            </a:gsLst>
            <a:lin ang="14400000" scaled="0"/>
          </a:gradFill>
          <a:ln w="28575">
            <a:noFill/>
          </a:ln>
          <a:effectLst>
            <a:outerShdw blurRad="254000" dist="127000" dir="2700000" algn="tl" rotWithShape="0">
              <a:prstClr val="black">
                <a:alpha val="40000"/>
              </a:prstClr>
            </a:outerShdw>
          </a:effectLst>
        </p:spPr>
        <p:txBody>
          <a:bodyPr anchor="ctr"/>
          <a:lstStyle/>
          <a:p>
            <a:pPr algn="ctr"/>
            <a:r>
              <a:rPr lang="en-US" altLang="zh-CN" sz="1490" dirty="0">
                <a:solidFill>
                  <a:srgbClr val="00183C"/>
                </a:solidFill>
                <a:latin typeface="Calibri" panose="020F0502020204030204" pitchFamily="34" charset="0"/>
                <a:ea typeface="宋体" panose="02010600030101010101" pitchFamily="2" charset="-122"/>
              </a:rPr>
              <a:t> </a:t>
            </a:r>
            <a:endParaRPr lang="en-US" altLang="zh-CN" sz="1490" dirty="0">
              <a:solidFill>
                <a:srgbClr val="00183C"/>
              </a:solidFill>
              <a:latin typeface="Calibri" panose="020F0502020204030204" pitchFamily="34" charset="0"/>
              <a:ea typeface="宋体" panose="02010600030101010101" pitchFamily="2" charset="-122"/>
            </a:endParaRPr>
          </a:p>
        </p:txBody>
      </p:sp>
      <p:sp>
        <p:nvSpPr>
          <p:cNvPr id="10" name="文本占位符 9"/>
          <p:cNvSpPr>
            <a:spLocks noGrp="1"/>
          </p:cNvSpPr>
          <p:nvPr>
            <p:ph type="body" sz="quarter" idx="10"/>
          </p:nvPr>
        </p:nvSpPr>
        <p:spPr>
          <a:xfrm>
            <a:off x="593303" y="2102690"/>
            <a:ext cx="5980450" cy="938170"/>
          </a:xfrm>
          <a:prstGeom prst="rect">
            <a:avLst/>
          </a:prstGeom>
          <a:noFill/>
        </p:spPr>
        <p:txBody>
          <a:bodyPr wrap="none" rtlCol="0" anchor="ctr">
            <a:normAutofit/>
          </a:bodyPr>
          <a:lstStyle>
            <a:lvl1pPr marL="0" indent="0">
              <a:lnSpc>
                <a:spcPct val="100000"/>
              </a:lnSpc>
              <a:buNone/>
              <a:defRPr lang="zh-CN" altLang="en-US" sz="3810" b="1" smtClean="0">
                <a:solidFill>
                  <a:srgbClr val="0085D0"/>
                </a:solidFill>
                <a:latin typeface="微软雅黑" panose="020B0503020204020204" pitchFamily="34" charset="-122"/>
                <a:ea typeface="微软雅黑" panose="020B0503020204020204" pitchFamily="34" charset="-122"/>
              </a:defRPr>
            </a:lvl1pPr>
            <a:lvl2pPr>
              <a:defRPr lang="zh-CN" altLang="en-US" smtClean="0">
                <a:latin typeface="Arial" panose="020B0604020202020204" pitchFamily="34" charset="0"/>
                <a:ea typeface="宋体" panose="02010600030101010101" pitchFamily="2" charset="-122"/>
              </a:defRPr>
            </a:lvl2pPr>
            <a:lvl3pPr>
              <a:defRPr lang="zh-CN" altLang="en-US" smtClean="0">
                <a:latin typeface="Arial" panose="020B0604020202020204" pitchFamily="34" charset="0"/>
                <a:ea typeface="宋体" panose="02010600030101010101" pitchFamily="2" charset="-122"/>
              </a:defRPr>
            </a:lvl3pPr>
            <a:lvl4pPr>
              <a:defRPr lang="zh-CN" altLang="en-US" smtClean="0">
                <a:latin typeface="Arial" panose="020B0604020202020204" pitchFamily="34" charset="0"/>
                <a:ea typeface="宋体" panose="02010600030101010101" pitchFamily="2" charset="-122"/>
              </a:defRPr>
            </a:lvl4pPr>
            <a:lvl5pPr>
              <a:defRPr lang="zh-CN" altLang="en-US">
                <a:latin typeface="Arial" panose="020B0604020202020204" pitchFamily="34" charset="0"/>
                <a:ea typeface="宋体" panose="02010600030101010101" pitchFamily="2" charset="-122"/>
              </a:defRPr>
            </a:lvl5pPr>
          </a:lstStyle>
          <a:p>
            <a:pPr lvl="0">
              <a:lnSpc>
                <a:spcPct val="150000"/>
              </a:lnSpc>
              <a:spcBef>
                <a:spcPct val="0"/>
              </a:spcBef>
            </a:pPr>
            <a:r>
              <a:rPr lang="zh-CN" altLang="en-US" dirty="0"/>
              <a:t>单击此处编辑母版文本样式</a:t>
            </a:r>
            <a:endParaRPr lang="zh-CN" altLang="en-US" dirty="0"/>
          </a:p>
        </p:txBody>
      </p:sp>
      <p:pic>
        <p:nvPicPr>
          <p:cNvPr id="2" name="图片 1" descr="移动云组合-RGB-04"/>
          <p:cNvPicPr>
            <a:picLocks noChangeAspect="1"/>
          </p:cNvPicPr>
          <p:nvPr userDrawn="1"/>
        </p:nvPicPr>
        <p:blipFill>
          <a:blip r:embed="rId5"/>
          <a:stretch>
            <a:fillRect/>
          </a:stretch>
        </p:blipFill>
        <p:spPr>
          <a:xfrm>
            <a:off x="542449" y="4048125"/>
            <a:ext cx="2105472" cy="351000"/>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097187" name="图片 4" descr="形状, 矩形&#10;&#10;描述已自动生成"/>
          <p:cNvPicPr>
            <a:picLocks noChangeAspect="1"/>
          </p:cNvPicPr>
          <p:nvPr userDrawn="1"/>
        </p:nvPicPr>
        <p:blipFill>
          <a:blip r:embed="rId2"/>
          <a:stretch>
            <a:fillRect/>
          </a:stretch>
        </p:blipFill>
        <p:spPr>
          <a:xfrm>
            <a:off x="0" y="945"/>
            <a:ext cx="9144000" cy="593416"/>
          </a:xfrm>
          <a:prstGeom prst="rect">
            <a:avLst/>
          </a:prstGeom>
        </p:spPr>
      </p:pic>
      <p:pic>
        <p:nvPicPr>
          <p:cNvPr id="2097188" name="图片 5" descr="文本&#10;&#10;描述已自动生成"/>
          <p:cNvPicPr>
            <a:picLocks noChangeAspect="1"/>
          </p:cNvPicPr>
          <p:nvPr userDrawn="1"/>
        </p:nvPicPr>
        <p:blipFill>
          <a:blip r:embed="rId3"/>
          <a:stretch>
            <a:fillRect/>
          </a:stretch>
        </p:blipFill>
        <p:spPr>
          <a:xfrm>
            <a:off x="6856325" y="71189"/>
            <a:ext cx="1894483" cy="463228"/>
          </a:xfrm>
          <a:prstGeom prst="rect">
            <a:avLst/>
          </a:prstGeom>
        </p:spPr>
      </p:pic>
      <p:pic>
        <p:nvPicPr>
          <p:cNvPr id="2097189" name="图片 6" descr="图片包含 游戏机, 门, 房间&#10;&#10;描述已自动生成"/>
          <p:cNvPicPr>
            <a:picLocks noChangeAspect="1"/>
          </p:cNvPicPr>
          <p:nvPr userDrawn="1"/>
        </p:nvPicPr>
        <p:blipFill rotWithShape="1">
          <a:blip r:embed="rId4"/>
          <a:srcRect l="52477" t="28371"/>
          <a:stretch>
            <a:fillRect/>
          </a:stretch>
        </p:blipFill>
        <p:spPr>
          <a:xfrm>
            <a:off x="4798502" y="1459684"/>
            <a:ext cx="4345497" cy="368286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2097184" name="图片 7" descr="文本&#10;&#10;中度可信度描述已自动生成"/>
          <p:cNvPicPr>
            <a:picLocks noChangeAspect="1"/>
          </p:cNvPicPr>
          <p:nvPr userDrawn="1"/>
        </p:nvPicPr>
        <p:blipFill>
          <a:blip r:embed="rId2"/>
          <a:stretch>
            <a:fillRect/>
          </a:stretch>
        </p:blipFill>
        <p:spPr>
          <a:xfrm>
            <a:off x="6486524" y="204176"/>
            <a:ext cx="2333297" cy="570524"/>
          </a:xfrm>
          <a:prstGeom prst="rect">
            <a:avLst/>
          </a:prstGeom>
        </p:spPr>
      </p:pic>
      <p:pic>
        <p:nvPicPr>
          <p:cNvPr id="2097185" name="图片 9" descr="图片包含 游戏机&#10;&#10;描述已自动生成"/>
          <p:cNvPicPr>
            <a:picLocks noChangeAspect="1"/>
          </p:cNvPicPr>
          <p:nvPr userDrawn="1"/>
        </p:nvPicPr>
        <p:blipFill rotWithShape="1">
          <a:blip r:embed="rId3"/>
          <a:srcRect l="50692" t="19002"/>
          <a:stretch>
            <a:fillRect/>
          </a:stretch>
        </p:blipFill>
        <p:spPr>
          <a:xfrm>
            <a:off x="4635305" y="977932"/>
            <a:ext cx="4508697" cy="416462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2097182" name="图片 9" descr="文本&#10;&#10;中度可信度描述已自动生成"/>
          <p:cNvPicPr>
            <a:picLocks noChangeAspect="1"/>
          </p:cNvPicPr>
          <p:nvPr userDrawn="1"/>
        </p:nvPicPr>
        <p:blipFill>
          <a:blip r:embed="rId2"/>
          <a:stretch>
            <a:fillRect/>
          </a:stretch>
        </p:blipFill>
        <p:spPr>
          <a:xfrm>
            <a:off x="6486524" y="204176"/>
            <a:ext cx="2333297" cy="570524"/>
          </a:xfrm>
          <a:prstGeom prst="rect">
            <a:avLst/>
          </a:prstGeom>
        </p:spPr>
      </p:pic>
      <p:pic>
        <p:nvPicPr>
          <p:cNvPr id="2097183" name="图片 11" descr="形状&#10;&#10;中度可信度描述已自动生成"/>
          <p:cNvPicPr>
            <a:picLocks noChangeAspect="1"/>
          </p:cNvPicPr>
          <p:nvPr userDrawn="1"/>
        </p:nvPicPr>
        <p:blipFill rotWithShape="1">
          <a:blip r:embed="rId3"/>
          <a:srcRect l="58912" t="25559"/>
          <a:stretch>
            <a:fillRect/>
          </a:stretch>
        </p:blipFill>
        <p:spPr>
          <a:xfrm>
            <a:off x="5387926" y="1315329"/>
            <a:ext cx="3757756" cy="382817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097176" name="图片 1" descr="文本&#10;&#10;中度可信度描述已自动生成"/>
          <p:cNvPicPr>
            <a:picLocks noChangeAspect="1"/>
          </p:cNvPicPr>
          <p:nvPr userDrawn="1"/>
        </p:nvPicPr>
        <p:blipFill>
          <a:blip r:embed="rId2"/>
          <a:stretch>
            <a:fillRect/>
          </a:stretch>
        </p:blipFill>
        <p:spPr>
          <a:xfrm>
            <a:off x="368594" y="224456"/>
            <a:ext cx="2799907" cy="684616"/>
          </a:xfrm>
          <a:prstGeom prst="rect">
            <a:avLst/>
          </a:prstGeom>
        </p:spPr>
      </p:pic>
      <p:pic>
        <p:nvPicPr>
          <p:cNvPr id="2097177" name="图片 2" descr="图片包含 徽标&#10;&#10;描述已自动生成"/>
          <p:cNvPicPr>
            <a:picLocks noChangeAspect="1"/>
          </p:cNvPicPr>
          <p:nvPr userDrawn="1"/>
        </p:nvPicPr>
        <p:blipFill rotWithShape="1">
          <a:blip r:embed="rId3"/>
          <a:srcRect l="50971" t="14973"/>
          <a:stretch>
            <a:fillRect/>
          </a:stretch>
        </p:blipFill>
        <p:spPr>
          <a:xfrm>
            <a:off x="4661646" y="770965"/>
            <a:ext cx="4484035" cy="437253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011"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1049012"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013"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049014" name="日期占位符 3"/>
          <p:cNvSpPr>
            <a:spLocks noGrp="1"/>
          </p:cNvSpPr>
          <p:nvPr>
            <p:ph type="dt" sz="half" idx="10"/>
          </p:nvPr>
        </p:nvSpPr>
        <p:spPr>
          <a:xfrm>
            <a:off x="457200" y="4767263"/>
            <a:ext cx="2133600" cy="274637"/>
          </a:xfrm>
          <a:prstGeom prst="rect">
            <a:avLst/>
          </a:prstGeom>
        </p:spPr>
        <p:txBody>
          <a:bodyPr/>
          <a:lstStyle/>
          <a:p>
            <a:fld id="{7E876836-8321-A74E-B422-0E915BB04D00}" type="datetimeFigureOut">
              <a:rPr lang="zh-CN" altLang="en-US"/>
            </a:fld>
            <a:endParaRPr lang="zh-CN" altLang="en-US"/>
          </a:p>
        </p:txBody>
      </p:sp>
      <p:sp>
        <p:nvSpPr>
          <p:cNvPr id="1049015" name="页脚占位符 4"/>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1049016" name="幻灯片编号占位符 5"/>
          <p:cNvSpPr>
            <a:spLocks noGrp="1"/>
          </p:cNvSpPr>
          <p:nvPr>
            <p:ph type="sldNum" sz="quarter" idx="12"/>
          </p:nvPr>
        </p:nvSpPr>
        <p:spPr>
          <a:xfrm>
            <a:off x="6553200" y="4767263"/>
            <a:ext cx="2133600" cy="274637"/>
          </a:xfrm>
          <a:prstGeom prst="rect">
            <a:avLst/>
          </a:prstGeom>
        </p:spPr>
        <p:txBody>
          <a:bodyPr/>
          <a:lstStyle/>
          <a:p>
            <a:fld id="{922613DD-BACE-CA48-846C-DA4EBFED927B}"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998"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1048999" name="图片占位符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1049000"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1049001" name="日期占位符 3"/>
          <p:cNvSpPr>
            <a:spLocks noGrp="1"/>
          </p:cNvSpPr>
          <p:nvPr>
            <p:ph type="dt" sz="half" idx="10"/>
          </p:nvPr>
        </p:nvSpPr>
        <p:spPr>
          <a:xfrm>
            <a:off x="457200" y="4767263"/>
            <a:ext cx="2133600" cy="274637"/>
          </a:xfrm>
          <a:prstGeom prst="rect">
            <a:avLst/>
          </a:prstGeom>
        </p:spPr>
        <p:txBody>
          <a:bodyPr/>
          <a:lstStyle/>
          <a:p>
            <a:fld id="{4EE6D0B0-D12F-9643-8796-B1F3A73067DA}" type="datetimeFigureOut">
              <a:rPr lang="zh-CN" altLang="en-US"/>
            </a:fld>
            <a:endParaRPr lang="zh-CN" altLang="en-US"/>
          </a:p>
        </p:txBody>
      </p:sp>
      <p:sp>
        <p:nvSpPr>
          <p:cNvPr id="1049002" name="页脚占位符 4"/>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1049003" name="幻灯片编号占位符 5"/>
          <p:cNvSpPr>
            <a:spLocks noGrp="1"/>
          </p:cNvSpPr>
          <p:nvPr>
            <p:ph type="sldNum" sz="quarter" idx="12"/>
          </p:nvPr>
        </p:nvSpPr>
        <p:spPr>
          <a:xfrm>
            <a:off x="6553200" y="4767263"/>
            <a:ext cx="2133600" cy="274637"/>
          </a:xfrm>
          <a:prstGeom prst="rect">
            <a:avLst/>
          </a:prstGeom>
        </p:spPr>
        <p:txBody>
          <a:bodyPr/>
          <a:lstStyle/>
          <a:p>
            <a:fld id="{8BD3E98F-23B0-B844-9B98-A1D23EC56AD3}"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2" Type="http://schemas.openxmlformats.org/officeDocument/2006/relationships/theme" Target="../theme/theme2.xml"/><Relationship Id="rId11" Type="http://schemas.openxmlformats.org/officeDocument/2006/relationships/tags" Target="../tags/tag14.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84" name="幻灯片编号占位符 5"/>
          <p:cNvSpPr>
            <a:spLocks noGrp="1"/>
          </p:cNvSpPr>
          <p:nvPr>
            <p:ph type="sldNum" sz="quarter" idx="12"/>
            <p:custDataLst>
              <p:tags r:id="rId11"/>
            </p:custDataLst>
          </p:nvPr>
        </p:nvSpPr>
        <p:spPr>
          <a:xfrm>
            <a:off x="8780145" y="4891564"/>
            <a:ext cx="363855" cy="217170"/>
          </a:xfrm>
          <a:prstGeom prst="rect">
            <a:avLst/>
          </a:prstGeom>
        </p:spPr>
        <p:txBody>
          <a:bodyPr/>
          <a:lstStyle>
            <a:lvl1pPr algn="ctr">
              <a:defRPr sz="900" b="1">
                <a:latin typeface="微软雅黑" panose="020B0503020204020204" pitchFamily="34" charset="-122"/>
                <a:ea typeface="微软雅黑" panose="020B0503020204020204" pitchFamily="34" charset="-122"/>
              </a:defRPr>
            </a:lvl1pPr>
          </a:lstStyle>
          <a:p>
            <a:fld id="{6558A3F0-E151-784F-8A61-1C9A4C1F7DA9}"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6858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tags" Target="../tags/tag7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4.svg"/><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0.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8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0" Type="http://schemas.openxmlformats.org/officeDocument/2006/relationships/notesSlide" Target="../notesSlides/notesSlide11.xml"/><Relationship Id="rId2" Type="http://schemas.openxmlformats.org/officeDocument/2006/relationships/tags" Target="../tags/tag85.xml"/><Relationship Id="rId19" Type="http://schemas.openxmlformats.org/officeDocument/2006/relationships/slideLayout" Target="../slideLayouts/slideLayout24.xml"/><Relationship Id="rId18" Type="http://schemas.openxmlformats.org/officeDocument/2006/relationships/image" Target="../media/image42.emf"/><Relationship Id="rId17" Type="http://schemas.openxmlformats.org/officeDocument/2006/relationships/image" Target="../media/image41.emf"/><Relationship Id="rId16" Type="http://schemas.openxmlformats.org/officeDocument/2006/relationships/image" Target="../media/image40.png"/><Relationship Id="rId15" Type="http://schemas.openxmlformats.org/officeDocument/2006/relationships/image" Target="../media/image39.png"/><Relationship Id="rId14" Type="http://schemas.openxmlformats.org/officeDocument/2006/relationships/image" Target="../media/image38.emf"/><Relationship Id="rId13" Type="http://schemas.openxmlformats.org/officeDocument/2006/relationships/image" Target="../media/image37.png"/><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4.xml"/><Relationship Id="rId1" Type="http://schemas.openxmlformats.org/officeDocument/2006/relationships/tags" Target="../tags/tag9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9" Type="http://schemas.openxmlformats.org/officeDocument/2006/relationships/notesSlide" Target="../notesSlides/notesSlide13.xml"/><Relationship Id="rId18" Type="http://schemas.openxmlformats.org/officeDocument/2006/relationships/slideLayout" Target="../slideLayouts/slideLayout20.xml"/><Relationship Id="rId17" Type="http://schemas.openxmlformats.org/officeDocument/2006/relationships/tags" Target="../tags/tag113.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tags" Target="../tags/tag9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0.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tags" Target="../tags/tag1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16.xml"/><Relationship Id="rId1" Type="http://schemas.openxmlformats.org/officeDocument/2006/relationships/tags" Target="../tags/tag1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6" Type="http://schemas.openxmlformats.org/officeDocument/2006/relationships/notesSlide" Target="../notesSlides/notesSlide17.xml"/><Relationship Id="rId55" Type="http://schemas.openxmlformats.org/officeDocument/2006/relationships/slideLayout" Target="../slideLayouts/slideLayout14.xml"/><Relationship Id="rId54" Type="http://schemas.openxmlformats.org/officeDocument/2006/relationships/tags" Target="../tags/tag170.xml"/><Relationship Id="rId53" Type="http://schemas.openxmlformats.org/officeDocument/2006/relationships/tags" Target="../tags/tag169.xml"/><Relationship Id="rId52" Type="http://schemas.openxmlformats.org/officeDocument/2006/relationships/tags" Target="../tags/tag168.xml"/><Relationship Id="rId51" Type="http://schemas.openxmlformats.org/officeDocument/2006/relationships/tags" Target="../tags/tag167.xml"/><Relationship Id="rId50" Type="http://schemas.openxmlformats.org/officeDocument/2006/relationships/tags" Target="../tags/tag166.xml"/><Relationship Id="rId5" Type="http://schemas.openxmlformats.org/officeDocument/2006/relationships/tags" Target="../tags/tag121.xml"/><Relationship Id="rId49" Type="http://schemas.openxmlformats.org/officeDocument/2006/relationships/tags" Target="../tags/tag165.xml"/><Relationship Id="rId48" Type="http://schemas.openxmlformats.org/officeDocument/2006/relationships/tags" Target="../tags/tag164.xml"/><Relationship Id="rId47" Type="http://schemas.openxmlformats.org/officeDocument/2006/relationships/tags" Target="../tags/tag163.xml"/><Relationship Id="rId46" Type="http://schemas.openxmlformats.org/officeDocument/2006/relationships/tags" Target="../tags/tag162.xml"/><Relationship Id="rId45" Type="http://schemas.openxmlformats.org/officeDocument/2006/relationships/tags" Target="../tags/tag161.xml"/><Relationship Id="rId44" Type="http://schemas.openxmlformats.org/officeDocument/2006/relationships/tags" Target="../tags/tag160.xml"/><Relationship Id="rId43" Type="http://schemas.openxmlformats.org/officeDocument/2006/relationships/tags" Target="../tags/tag159.xml"/><Relationship Id="rId42" Type="http://schemas.openxmlformats.org/officeDocument/2006/relationships/tags" Target="../tags/tag158.xml"/><Relationship Id="rId41" Type="http://schemas.openxmlformats.org/officeDocument/2006/relationships/tags" Target="../tags/tag157.xml"/><Relationship Id="rId40" Type="http://schemas.openxmlformats.org/officeDocument/2006/relationships/tags" Target="../tags/tag156.xml"/><Relationship Id="rId4" Type="http://schemas.openxmlformats.org/officeDocument/2006/relationships/tags" Target="../tags/tag120.xml"/><Relationship Id="rId39" Type="http://schemas.openxmlformats.org/officeDocument/2006/relationships/tags" Target="../tags/tag155.xml"/><Relationship Id="rId38" Type="http://schemas.openxmlformats.org/officeDocument/2006/relationships/tags" Target="../tags/tag154.xml"/><Relationship Id="rId37" Type="http://schemas.openxmlformats.org/officeDocument/2006/relationships/tags" Target="../tags/tag153.xml"/><Relationship Id="rId36" Type="http://schemas.openxmlformats.org/officeDocument/2006/relationships/tags" Target="../tags/tag152.xml"/><Relationship Id="rId35" Type="http://schemas.openxmlformats.org/officeDocument/2006/relationships/tags" Target="../tags/tag151.xml"/><Relationship Id="rId34" Type="http://schemas.openxmlformats.org/officeDocument/2006/relationships/tags" Target="../tags/tag150.xml"/><Relationship Id="rId33" Type="http://schemas.openxmlformats.org/officeDocument/2006/relationships/tags" Target="../tags/tag149.xml"/><Relationship Id="rId32" Type="http://schemas.openxmlformats.org/officeDocument/2006/relationships/tags" Target="../tags/tag148.xml"/><Relationship Id="rId31" Type="http://schemas.openxmlformats.org/officeDocument/2006/relationships/tags" Target="../tags/tag147.xml"/><Relationship Id="rId30" Type="http://schemas.openxmlformats.org/officeDocument/2006/relationships/tags" Target="../tags/tag146.xml"/><Relationship Id="rId3" Type="http://schemas.openxmlformats.org/officeDocument/2006/relationships/tags" Target="../tags/tag119.xml"/><Relationship Id="rId29" Type="http://schemas.openxmlformats.org/officeDocument/2006/relationships/tags" Target="../tags/tag145.xml"/><Relationship Id="rId28" Type="http://schemas.openxmlformats.org/officeDocument/2006/relationships/tags" Target="../tags/tag144.xml"/><Relationship Id="rId27" Type="http://schemas.openxmlformats.org/officeDocument/2006/relationships/tags" Target="../tags/tag143.xml"/><Relationship Id="rId26" Type="http://schemas.openxmlformats.org/officeDocument/2006/relationships/tags" Target="../tags/tag142.xml"/><Relationship Id="rId25" Type="http://schemas.openxmlformats.org/officeDocument/2006/relationships/tags" Target="../tags/tag141.xml"/><Relationship Id="rId24" Type="http://schemas.openxmlformats.org/officeDocument/2006/relationships/tags" Target="../tags/tag140.xml"/><Relationship Id="rId23" Type="http://schemas.openxmlformats.org/officeDocument/2006/relationships/tags" Target="../tags/tag139.xml"/><Relationship Id="rId22" Type="http://schemas.openxmlformats.org/officeDocument/2006/relationships/tags" Target="../tags/tag138.xml"/><Relationship Id="rId21" Type="http://schemas.openxmlformats.org/officeDocument/2006/relationships/tags" Target="../tags/tag137.xml"/><Relationship Id="rId20" Type="http://schemas.openxmlformats.org/officeDocument/2006/relationships/tags" Target="../tags/tag136.xml"/><Relationship Id="rId2" Type="http://schemas.openxmlformats.org/officeDocument/2006/relationships/tags" Target="../tags/tag118.xml"/><Relationship Id="rId19" Type="http://schemas.openxmlformats.org/officeDocument/2006/relationships/tags" Target="../tags/tag135.xml"/><Relationship Id="rId18" Type="http://schemas.openxmlformats.org/officeDocument/2006/relationships/tags" Target="../tags/tag134.xml"/><Relationship Id="rId17" Type="http://schemas.openxmlformats.org/officeDocument/2006/relationships/tags" Target="../tags/tag133.xml"/><Relationship Id="rId16" Type="http://schemas.openxmlformats.org/officeDocument/2006/relationships/tags" Target="../tags/tag132.xml"/><Relationship Id="rId15" Type="http://schemas.openxmlformats.org/officeDocument/2006/relationships/tags" Target="../tags/tag131.xml"/><Relationship Id="rId14" Type="http://schemas.openxmlformats.org/officeDocument/2006/relationships/tags" Target="../tags/tag130.xml"/><Relationship Id="rId13" Type="http://schemas.openxmlformats.org/officeDocument/2006/relationships/tags" Target="../tags/tag129.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tags" Target="../tags/tag117.xml"/></Relationships>
</file>

<file path=ppt/slides/_rels/slide25.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3" Type="http://schemas.openxmlformats.org/officeDocument/2006/relationships/notesSlide" Target="../notesSlides/notesSlide18.xml"/><Relationship Id="rId12" Type="http://schemas.openxmlformats.org/officeDocument/2006/relationships/slideLayout" Target="../slideLayouts/slideLayout14.xml"/><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tags" Target="../tags/tag171.xml"/></Relationships>
</file>

<file path=ppt/slides/_rels/slide26.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1" Type="http://schemas.openxmlformats.org/officeDocument/2006/relationships/notesSlide" Target="../notesSlides/notesSlide19.xml"/><Relationship Id="rId20" Type="http://schemas.openxmlformats.org/officeDocument/2006/relationships/slideLayout" Target="../slideLayouts/slideLayout14.xml"/><Relationship Id="rId2" Type="http://schemas.openxmlformats.org/officeDocument/2006/relationships/tags" Target="../tags/tag183.xml"/><Relationship Id="rId19" Type="http://schemas.openxmlformats.org/officeDocument/2006/relationships/tags" Target="../tags/tag200.xml"/><Relationship Id="rId18" Type="http://schemas.openxmlformats.org/officeDocument/2006/relationships/tags" Target="../tags/tag199.xml"/><Relationship Id="rId17" Type="http://schemas.openxmlformats.org/officeDocument/2006/relationships/tags" Target="../tags/tag198.xml"/><Relationship Id="rId16" Type="http://schemas.openxmlformats.org/officeDocument/2006/relationships/tags" Target="../tags/tag197.xml"/><Relationship Id="rId15" Type="http://schemas.openxmlformats.org/officeDocument/2006/relationships/tags" Target="../tags/tag196.xml"/><Relationship Id="rId14" Type="http://schemas.openxmlformats.org/officeDocument/2006/relationships/tags" Target="../tags/tag195.xml"/><Relationship Id="rId13" Type="http://schemas.openxmlformats.org/officeDocument/2006/relationships/tags" Target="../tags/tag194.xml"/><Relationship Id="rId12" Type="http://schemas.openxmlformats.org/officeDocument/2006/relationships/tags" Target="../tags/tag193.xml"/><Relationship Id="rId11" Type="http://schemas.openxmlformats.org/officeDocument/2006/relationships/tags" Target="../tags/tag192.xml"/><Relationship Id="rId10" Type="http://schemas.openxmlformats.org/officeDocument/2006/relationships/tags" Target="../tags/tag191.xml"/><Relationship Id="rId1" Type="http://schemas.openxmlformats.org/officeDocument/2006/relationships/tags" Target="../tags/tag182.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0" Type="http://schemas.openxmlformats.org/officeDocument/2006/relationships/notesSlide" Target="../notesSlides/notesSlide20.xml"/><Relationship Id="rId1" Type="http://schemas.openxmlformats.org/officeDocument/2006/relationships/tags" Target="../tags/tag201.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0" Type="http://schemas.openxmlformats.org/officeDocument/2006/relationships/notesSlide" Target="../notesSlides/notesSlide21.xml"/><Relationship Id="rId1" Type="http://schemas.openxmlformats.org/officeDocument/2006/relationships/tags" Target="../tags/tag209.xml"/></Relationships>
</file>

<file path=ppt/slides/_rels/slide29.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7" Type="http://schemas.openxmlformats.org/officeDocument/2006/relationships/notesSlide" Target="../notesSlides/notesSlide22.xml"/><Relationship Id="rId76" Type="http://schemas.openxmlformats.org/officeDocument/2006/relationships/slideLayout" Target="../slideLayouts/slideLayout14.xml"/><Relationship Id="rId75" Type="http://schemas.openxmlformats.org/officeDocument/2006/relationships/tags" Target="../tags/tag289.xml"/><Relationship Id="rId74" Type="http://schemas.openxmlformats.org/officeDocument/2006/relationships/tags" Target="../tags/tag288.xml"/><Relationship Id="rId73" Type="http://schemas.openxmlformats.org/officeDocument/2006/relationships/tags" Target="../tags/tag287.xml"/><Relationship Id="rId72" Type="http://schemas.openxmlformats.org/officeDocument/2006/relationships/tags" Target="../tags/tag286.xml"/><Relationship Id="rId71" Type="http://schemas.openxmlformats.org/officeDocument/2006/relationships/tags" Target="../tags/tag285.xml"/><Relationship Id="rId70" Type="http://schemas.openxmlformats.org/officeDocument/2006/relationships/tags" Target="../tags/tag284.xml"/><Relationship Id="rId7" Type="http://schemas.openxmlformats.org/officeDocument/2006/relationships/tags" Target="../tags/tag221.xml"/><Relationship Id="rId69" Type="http://schemas.openxmlformats.org/officeDocument/2006/relationships/tags" Target="../tags/tag283.xml"/><Relationship Id="rId68" Type="http://schemas.openxmlformats.org/officeDocument/2006/relationships/tags" Target="../tags/tag282.xml"/><Relationship Id="rId67" Type="http://schemas.openxmlformats.org/officeDocument/2006/relationships/tags" Target="../tags/tag281.xml"/><Relationship Id="rId66" Type="http://schemas.openxmlformats.org/officeDocument/2006/relationships/tags" Target="../tags/tag280.xml"/><Relationship Id="rId65" Type="http://schemas.openxmlformats.org/officeDocument/2006/relationships/tags" Target="../tags/tag279.xml"/><Relationship Id="rId64" Type="http://schemas.openxmlformats.org/officeDocument/2006/relationships/tags" Target="../tags/tag278.xml"/><Relationship Id="rId63" Type="http://schemas.openxmlformats.org/officeDocument/2006/relationships/tags" Target="../tags/tag277.xml"/><Relationship Id="rId62" Type="http://schemas.openxmlformats.org/officeDocument/2006/relationships/tags" Target="../tags/tag276.xml"/><Relationship Id="rId61" Type="http://schemas.openxmlformats.org/officeDocument/2006/relationships/tags" Target="../tags/tag275.xml"/><Relationship Id="rId60" Type="http://schemas.openxmlformats.org/officeDocument/2006/relationships/tags" Target="../tags/tag274.xml"/><Relationship Id="rId6" Type="http://schemas.openxmlformats.org/officeDocument/2006/relationships/tags" Target="../tags/tag220.xml"/><Relationship Id="rId59" Type="http://schemas.openxmlformats.org/officeDocument/2006/relationships/tags" Target="../tags/tag273.xml"/><Relationship Id="rId58" Type="http://schemas.openxmlformats.org/officeDocument/2006/relationships/tags" Target="../tags/tag272.xml"/><Relationship Id="rId57" Type="http://schemas.openxmlformats.org/officeDocument/2006/relationships/tags" Target="../tags/tag271.xml"/><Relationship Id="rId56" Type="http://schemas.openxmlformats.org/officeDocument/2006/relationships/tags" Target="../tags/tag270.xml"/><Relationship Id="rId55" Type="http://schemas.openxmlformats.org/officeDocument/2006/relationships/tags" Target="../tags/tag269.xml"/><Relationship Id="rId54" Type="http://schemas.openxmlformats.org/officeDocument/2006/relationships/tags" Target="../tags/tag268.xml"/><Relationship Id="rId53" Type="http://schemas.openxmlformats.org/officeDocument/2006/relationships/tags" Target="../tags/tag267.xml"/><Relationship Id="rId52" Type="http://schemas.openxmlformats.org/officeDocument/2006/relationships/tags" Target="../tags/tag266.xml"/><Relationship Id="rId51" Type="http://schemas.openxmlformats.org/officeDocument/2006/relationships/tags" Target="../tags/tag265.xml"/><Relationship Id="rId50" Type="http://schemas.openxmlformats.org/officeDocument/2006/relationships/tags" Target="../tags/tag264.xml"/><Relationship Id="rId5" Type="http://schemas.openxmlformats.org/officeDocument/2006/relationships/tags" Target="../tags/tag219.xml"/><Relationship Id="rId49" Type="http://schemas.openxmlformats.org/officeDocument/2006/relationships/tags" Target="../tags/tag263.xml"/><Relationship Id="rId48" Type="http://schemas.openxmlformats.org/officeDocument/2006/relationships/tags" Target="../tags/tag262.xml"/><Relationship Id="rId47" Type="http://schemas.openxmlformats.org/officeDocument/2006/relationships/tags" Target="../tags/tag261.xml"/><Relationship Id="rId46" Type="http://schemas.openxmlformats.org/officeDocument/2006/relationships/tags" Target="../tags/tag260.xml"/><Relationship Id="rId45" Type="http://schemas.openxmlformats.org/officeDocument/2006/relationships/tags" Target="../tags/tag259.xml"/><Relationship Id="rId44" Type="http://schemas.openxmlformats.org/officeDocument/2006/relationships/tags" Target="../tags/tag258.xml"/><Relationship Id="rId43" Type="http://schemas.openxmlformats.org/officeDocument/2006/relationships/tags" Target="../tags/tag257.xml"/><Relationship Id="rId42" Type="http://schemas.openxmlformats.org/officeDocument/2006/relationships/tags" Target="../tags/tag256.xml"/><Relationship Id="rId41" Type="http://schemas.openxmlformats.org/officeDocument/2006/relationships/tags" Target="../tags/tag255.xml"/><Relationship Id="rId40" Type="http://schemas.openxmlformats.org/officeDocument/2006/relationships/tags" Target="../tags/tag254.xml"/><Relationship Id="rId4" Type="http://schemas.openxmlformats.org/officeDocument/2006/relationships/tags" Target="../tags/tag218.xml"/><Relationship Id="rId39" Type="http://schemas.openxmlformats.org/officeDocument/2006/relationships/tags" Target="../tags/tag253.xml"/><Relationship Id="rId38" Type="http://schemas.openxmlformats.org/officeDocument/2006/relationships/tags" Target="../tags/tag252.xml"/><Relationship Id="rId37" Type="http://schemas.openxmlformats.org/officeDocument/2006/relationships/tags" Target="../tags/tag251.xml"/><Relationship Id="rId36" Type="http://schemas.openxmlformats.org/officeDocument/2006/relationships/tags" Target="../tags/tag250.xml"/><Relationship Id="rId35" Type="http://schemas.openxmlformats.org/officeDocument/2006/relationships/tags" Target="../tags/tag249.xml"/><Relationship Id="rId34" Type="http://schemas.openxmlformats.org/officeDocument/2006/relationships/tags" Target="../tags/tag248.xml"/><Relationship Id="rId33" Type="http://schemas.openxmlformats.org/officeDocument/2006/relationships/tags" Target="../tags/tag247.xml"/><Relationship Id="rId32" Type="http://schemas.openxmlformats.org/officeDocument/2006/relationships/tags" Target="../tags/tag246.xml"/><Relationship Id="rId31" Type="http://schemas.openxmlformats.org/officeDocument/2006/relationships/tags" Target="../tags/tag245.xml"/><Relationship Id="rId30" Type="http://schemas.openxmlformats.org/officeDocument/2006/relationships/tags" Target="../tags/tag244.xml"/><Relationship Id="rId3" Type="http://schemas.openxmlformats.org/officeDocument/2006/relationships/tags" Target="../tags/tag217.xml"/><Relationship Id="rId29" Type="http://schemas.openxmlformats.org/officeDocument/2006/relationships/tags" Target="../tags/tag243.xml"/><Relationship Id="rId28" Type="http://schemas.openxmlformats.org/officeDocument/2006/relationships/tags" Target="../tags/tag242.xml"/><Relationship Id="rId27" Type="http://schemas.openxmlformats.org/officeDocument/2006/relationships/tags" Target="../tags/tag241.xml"/><Relationship Id="rId26" Type="http://schemas.openxmlformats.org/officeDocument/2006/relationships/tags" Target="../tags/tag240.xml"/><Relationship Id="rId25" Type="http://schemas.openxmlformats.org/officeDocument/2006/relationships/tags" Target="../tags/tag239.xml"/><Relationship Id="rId24" Type="http://schemas.openxmlformats.org/officeDocument/2006/relationships/tags" Target="../tags/tag238.xml"/><Relationship Id="rId23" Type="http://schemas.openxmlformats.org/officeDocument/2006/relationships/tags" Target="../tags/tag237.xml"/><Relationship Id="rId22" Type="http://schemas.openxmlformats.org/officeDocument/2006/relationships/tags" Target="../tags/tag236.xml"/><Relationship Id="rId21" Type="http://schemas.openxmlformats.org/officeDocument/2006/relationships/tags" Target="../tags/tag235.xml"/><Relationship Id="rId20" Type="http://schemas.openxmlformats.org/officeDocument/2006/relationships/tags" Target="../tags/tag234.xml"/><Relationship Id="rId2" Type="http://schemas.openxmlformats.org/officeDocument/2006/relationships/tags" Target="../tags/tag216.xml"/><Relationship Id="rId19" Type="http://schemas.openxmlformats.org/officeDocument/2006/relationships/tags" Target="../tags/tag233.xml"/><Relationship Id="rId18" Type="http://schemas.openxmlformats.org/officeDocument/2006/relationships/tags" Target="../tags/tag232.xml"/><Relationship Id="rId17" Type="http://schemas.openxmlformats.org/officeDocument/2006/relationships/tags" Target="../tags/tag231.xml"/><Relationship Id="rId16" Type="http://schemas.openxmlformats.org/officeDocument/2006/relationships/tags" Target="../tags/tag230.xml"/><Relationship Id="rId15" Type="http://schemas.openxmlformats.org/officeDocument/2006/relationships/tags" Target="../tags/tag229.xml"/><Relationship Id="rId14" Type="http://schemas.openxmlformats.org/officeDocument/2006/relationships/tags" Target="../tags/tag228.xml"/><Relationship Id="rId13" Type="http://schemas.openxmlformats.org/officeDocument/2006/relationships/tags" Target="../tags/tag227.xml"/><Relationship Id="rId12" Type="http://schemas.openxmlformats.org/officeDocument/2006/relationships/tags" Target="../tags/tag226.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tags" Target="../tags/tag215.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0.xml"/><Relationship Id="rId2" Type="http://schemas.openxmlformats.org/officeDocument/2006/relationships/image" Target="../media/image20.png"/><Relationship Id="rId1" Type="http://schemas.openxmlformats.org/officeDocument/2006/relationships/tags" Target="../tags/tag20.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4.xml"/><Relationship Id="rId2" Type="http://schemas.openxmlformats.org/officeDocument/2006/relationships/tags" Target="../tags/tag290.xml"/><Relationship Id="rId1" Type="http://schemas.openxmlformats.org/officeDocument/2006/relationships/chart" Target="../charts/chart1.xml"/></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4.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s>
</file>

<file path=ppt/slides/_rels/slide32.xml.rels><?xml version="1.0" encoding="UTF-8" standalone="yes"?>
<Relationships xmlns="http://schemas.openxmlformats.org/package/2006/relationships"><Relationship Id="rId9" Type="http://schemas.openxmlformats.org/officeDocument/2006/relationships/tags" Target="../tags/tag304.xml"/><Relationship Id="rId8" Type="http://schemas.openxmlformats.org/officeDocument/2006/relationships/image" Target="../media/image51.png"/><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image" Target="../media/image50.png"/><Relationship Id="rId3" Type="http://schemas.openxmlformats.org/officeDocument/2006/relationships/tags" Target="../tags/tag300.xml"/><Relationship Id="rId2" Type="http://schemas.openxmlformats.org/officeDocument/2006/relationships/tags" Target="../tags/tag299.xml"/><Relationship Id="rId16" Type="http://schemas.openxmlformats.org/officeDocument/2006/relationships/notesSlide" Target="../notesSlides/notesSlide25.xml"/><Relationship Id="rId15" Type="http://schemas.openxmlformats.org/officeDocument/2006/relationships/slideLayout" Target="../slideLayouts/slideLayout14.xml"/><Relationship Id="rId14" Type="http://schemas.openxmlformats.org/officeDocument/2006/relationships/image" Target="../media/image53.png"/><Relationship Id="rId13" Type="http://schemas.openxmlformats.org/officeDocument/2006/relationships/tags" Target="../tags/tag307.xml"/><Relationship Id="rId12" Type="http://schemas.openxmlformats.org/officeDocument/2006/relationships/tags" Target="../tags/tag306.xml"/><Relationship Id="rId11" Type="http://schemas.openxmlformats.org/officeDocument/2006/relationships/image" Target="../media/image52.jpeg"/><Relationship Id="rId10" Type="http://schemas.openxmlformats.org/officeDocument/2006/relationships/tags" Target="../tags/tag305.xml"/><Relationship Id="rId1" Type="http://schemas.openxmlformats.org/officeDocument/2006/relationships/tags" Target="../tags/tag298.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tags" Target="../tags/tag30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59.png"/><Relationship Id="rId1" Type="http://schemas.openxmlformats.org/officeDocument/2006/relationships/tags" Target="../tags/tag309.xml"/></Relationships>
</file>

<file path=ppt/slides/_rels/slide35.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image" Target="../media/image61.webp"/><Relationship Id="rId2" Type="http://schemas.openxmlformats.org/officeDocument/2006/relationships/tags" Target="../tags/tag310.xml"/><Relationship Id="rId12" Type="http://schemas.openxmlformats.org/officeDocument/2006/relationships/slideLayout" Target="../slideLayouts/slideLayout14.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image" Target="../media/image60.png"/></Relationships>
</file>

<file path=ppt/slides/_rels/slide36.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8" Type="http://schemas.openxmlformats.org/officeDocument/2006/relationships/notesSlide" Target="../notesSlides/notesSlide26.xml"/><Relationship Id="rId27" Type="http://schemas.openxmlformats.org/officeDocument/2006/relationships/slideLayout" Target="../slideLayouts/slideLayout14.xml"/><Relationship Id="rId26" Type="http://schemas.openxmlformats.org/officeDocument/2006/relationships/image" Target="../media/image69.png"/><Relationship Id="rId25" Type="http://schemas.openxmlformats.org/officeDocument/2006/relationships/image" Target="../media/image68.png"/><Relationship Id="rId24" Type="http://schemas.openxmlformats.org/officeDocument/2006/relationships/image" Target="../media/image67.png"/><Relationship Id="rId23" Type="http://schemas.openxmlformats.org/officeDocument/2006/relationships/image" Target="../media/image66.png"/><Relationship Id="rId22" Type="http://schemas.openxmlformats.org/officeDocument/2006/relationships/image" Target="../media/image65.png"/><Relationship Id="rId21" Type="http://schemas.openxmlformats.org/officeDocument/2006/relationships/image" Target="../media/image64.png"/><Relationship Id="rId20" Type="http://schemas.openxmlformats.org/officeDocument/2006/relationships/image" Target="../media/image63.jpeg"/><Relationship Id="rId2" Type="http://schemas.openxmlformats.org/officeDocument/2006/relationships/tags" Target="../tags/tag320.xml"/><Relationship Id="rId19" Type="http://schemas.openxmlformats.org/officeDocument/2006/relationships/image" Target="../media/image62.jpeg"/><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tags" Target="../tags/tag319.xml"/></Relationships>
</file>

<file path=ppt/slides/_rels/slide37.xml.rels><?xml version="1.0" encoding="UTF-8" standalone="yes"?>
<Relationships xmlns="http://schemas.openxmlformats.org/package/2006/relationships"><Relationship Id="rId9" Type="http://schemas.openxmlformats.org/officeDocument/2006/relationships/tags" Target="../tags/tag345.xml"/><Relationship Id="rId8" Type="http://schemas.openxmlformats.org/officeDocument/2006/relationships/tags" Target="../tags/tag344.xml"/><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2" Type="http://schemas.openxmlformats.org/officeDocument/2006/relationships/notesSlide" Target="../notesSlides/notesSlide27.xml"/><Relationship Id="rId11" Type="http://schemas.openxmlformats.org/officeDocument/2006/relationships/slideLayout" Target="../slideLayouts/slideLayout14.xml"/><Relationship Id="rId10" Type="http://schemas.openxmlformats.org/officeDocument/2006/relationships/tags" Target="../tags/tag346.xml"/><Relationship Id="rId1" Type="http://schemas.openxmlformats.org/officeDocument/2006/relationships/tags" Target="../tags/tag337.xml"/></Relationships>
</file>

<file path=ppt/slides/_rels/slide38.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tags" Target="../tags/tag354.xml"/><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3" Type="http://schemas.openxmlformats.org/officeDocument/2006/relationships/notesSlide" Target="../notesSlides/notesSlide28.xml"/><Relationship Id="rId12" Type="http://schemas.openxmlformats.org/officeDocument/2006/relationships/slideLayout" Target="../slideLayouts/slideLayout14.xml"/><Relationship Id="rId11" Type="http://schemas.openxmlformats.org/officeDocument/2006/relationships/tags" Target="../tags/tag357.xml"/><Relationship Id="rId10" Type="http://schemas.openxmlformats.org/officeDocument/2006/relationships/tags" Target="../tags/tag356.xml"/><Relationship Id="rId1" Type="http://schemas.openxmlformats.org/officeDocument/2006/relationships/tags" Target="../tags/tag347.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tags" Target="../tags/tag365.xml"/><Relationship Id="rId7" Type="http://schemas.openxmlformats.org/officeDocument/2006/relationships/tags" Target="../tags/tag364.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0" Type="http://schemas.openxmlformats.org/officeDocument/2006/relationships/notesSlide" Target="../notesSlides/notesSlide29.xml"/><Relationship Id="rId1" Type="http://schemas.openxmlformats.org/officeDocument/2006/relationships/tags" Target="../tags/tag358.xml"/></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1" Type="http://schemas.openxmlformats.org/officeDocument/2006/relationships/notesSlide" Target="../notesSlides/notesSlide3.xml"/><Relationship Id="rId40" Type="http://schemas.openxmlformats.org/officeDocument/2006/relationships/slideLayout" Target="../slideLayouts/slideLayout14.xml"/><Relationship Id="rId4" Type="http://schemas.openxmlformats.org/officeDocument/2006/relationships/tags" Target="../tags/tag24.xml"/><Relationship Id="rId39" Type="http://schemas.openxmlformats.org/officeDocument/2006/relationships/tags" Target="../tags/tag55.xml"/><Relationship Id="rId38" Type="http://schemas.openxmlformats.org/officeDocument/2006/relationships/image" Target="../media/image24.png"/><Relationship Id="rId37" Type="http://schemas.openxmlformats.org/officeDocument/2006/relationships/tags" Target="../tags/tag54.xml"/><Relationship Id="rId36" Type="http://schemas.openxmlformats.org/officeDocument/2006/relationships/tags" Target="../tags/tag53.xml"/><Relationship Id="rId35" Type="http://schemas.openxmlformats.org/officeDocument/2006/relationships/tags" Target="../tags/tag52.xml"/><Relationship Id="rId34" Type="http://schemas.openxmlformats.org/officeDocument/2006/relationships/tags" Target="../tags/tag51.xml"/><Relationship Id="rId33" Type="http://schemas.openxmlformats.org/officeDocument/2006/relationships/image" Target="../media/image23.png"/><Relationship Id="rId32" Type="http://schemas.openxmlformats.org/officeDocument/2006/relationships/tags" Target="../tags/tag50.xml"/><Relationship Id="rId31" Type="http://schemas.openxmlformats.org/officeDocument/2006/relationships/tags" Target="../tags/tag49.xml"/><Relationship Id="rId30" Type="http://schemas.openxmlformats.org/officeDocument/2006/relationships/tags" Target="../tags/tag48.xml"/><Relationship Id="rId3" Type="http://schemas.openxmlformats.org/officeDocument/2006/relationships/tags" Target="../tags/tag23.xml"/><Relationship Id="rId29" Type="http://schemas.openxmlformats.org/officeDocument/2006/relationships/image" Target="../media/image22.png"/><Relationship Id="rId28" Type="http://schemas.openxmlformats.org/officeDocument/2006/relationships/tags" Target="../tags/tag47.xml"/><Relationship Id="rId27" Type="http://schemas.openxmlformats.org/officeDocument/2006/relationships/tags" Target="../tags/tag46.xml"/><Relationship Id="rId26" Type="http://schemas.openxmlformats.org/officeDocument/2006/relationships/tags" Target="../tags/tag45.xml"/><Relationship Id="rId25" Type="http://schemas.openxmlformats.org/officeDocument/2006/relationships/tags" Target="../tags/tag44.xml"/><Relationship Id="rId24" Type="http://schemas.openxmlformats.org/officeDocument/2006/relationships/tags" Target="../tags/tag43.xml"/><Relationship Id="rId23" Type="http://schemas.openxmlformats.org/officeDocument/2006/relationships/tags" Target="../tags/tag42.xml"/><Relationship Id="rId22" Type="http://schemas.openxmlformats.org/officeDocument/2006/relationships/tags" Target="../tags/tag41.xml"/><Relationship Id="rId21" Type="http://schemas.openxmlformats.org/officeDocument/2006/relationships/tags" Target="../tags/tag40.xml"/><Relationship Id="rId20" Type="http://schemas.openxmlformats.org/officeDocument/2006/relationships/tags" Target="../tags/tag39.xml"/><Relationship Id="rId2" Type="http://schemas.openxmlformats.org/officeDocument/2006/relationships/tags" Target="../tags/tag22.xml"/><Relationship Id="rId19" Type="http://schemas.openxmlformats.org/officeDocument/2006/relationships/tags" Target="../tags/tag38.xml"/><Relationship Id="rId18" Type="http://schemas.openxmlformats.org/officeDocument/2006/relationships/tags" Target="../tags/tag37.xml"/><Relationship Id="rId17" Type="http://schemas.openxmlformats.org/officeDocument/2006/relationships/tags" Target="../tags/tag36.xml"/><Relationship Id="rId16" Type="http://schemas.openxmlformats.org/officeDocument/2006/relationships/tags" Target="../tags/tag35.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image" Target="../media/image21.png"/><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40.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5" Type="http://schemas.openxmlformats.org/officeDocument/2006/relationships/notesSlide" Target="../notesSlides/notesSlide30.xml"/><Relationship Id="rId14" Type="http://schemas.openxmlformats.org/officeDocument/2006/relationships/slideLayout" Target="../slideLayouts/slideLayout14.xml"/><Relationship Id="rId13" Type="http://schemas.openxmlformats.org/officeDocument/2006/relationships/tags" Target="../tags/tag375.xml"/><Relationship Id="rId12" Type="http://schemas.openxmlformats.org/officeDocument/2006/relationships/image" Target="../media/image72.png"/><Relationship Id="rId11" Type="http://schemas.openxmlformats.org/officeDocument/2006/relationships/image" Target="../media/image71.png"/><Relationship Id="rId10" Type="http://schemas.openxmlformats.org/officeDocument/2006/relationships/image" Target="../media/image70.png"/><Relationship Id="rId1" Type="http://schemas.openxmlformats.org/officeDocument/2006/relationships/tags" Target="../tags/tag366.xml"/></Relationships>
</file>

<file path=ppt/slides/_rels/slide41.xml.rels><?xml version="1.0" encoding="UTF-8" standalone="yes"?>
<Relationships xmlns="http://schemas.openxmlformats.org/package/2006/relationships"><Relationship Id="rId9" Type="http://schemas.openxmlformats.org/officeDocument/2006/relationships/tags" Target="../tags/tag384.xml"/><Relationship Id="rId8" Type="http://schemas.openxmlformats.org/officeDocument/2006/relationships/tags" Target="../tags/tag383.xml"/><Relationship Id="rId7" Type="http://schemas.openxmlformats.org/officeDocument/2006/relationships/tags" Target="../tags/tag382.xml"/><Relationship Id="rId6" Type="http://schemas.openxmlformats.org/officeDocument/2006/relationships/tags" Target="../tags/tag381.xml"/><Relationship Id="rId5" Type="http://schemas.openxmlformats.org/officeDocument/2006/relationships/tags" Target="../tags/tag380.xml"/><Relationship Id="rId4" Type="http://schemas.openxmlformats.org/officeDocument/2006/relationships/tags" Target="../tags/tag379.xml"/><Relationship Id="rId3" Type="http://schemas.openxmlformats.org/officeDocument/2006/relationships/tags" Target="../tags/tag378.xml"/><Relationship Id="rId2" Type="http://schemas.openxmlformats.org/officeDocument/2006/relationships/tags" Target="../tags/tag377.xml"/><Relationship Id="rId12" Type="http://schemas.openxmlformats.org/officeDocument/2006/relationships/notesSlide" Target="../notesSlides/notesSlide31.xml"/><Relationship Id="rId11" Type="http://schemas.openxmlformats.org/officeDocument/2006/relationships/slideLayout" Target="../slideLayouts/slideLayout14.xml"/><Relationship Id="rId10" Type="http://schemas.openxmlformats.org/officeDocument/2006/relationships/tags" Target="../tags/tag385.xml"/><Relationship Id="rId1" Type="http://schemas.openxmlformats.org/officeDocument/2006/relationships/tags" Target="../tags/tag376.xml"/></Relationships>
</file>

<file path=ppt/slides/_rels/slide42.xml.rels><?xml version="1.0" encoding="UTF-8" standalone="yes"?>
<Relationships xmlns="http://schemas.openxmlformats.org/package/2006/relationships"><Relationship Id="rId9" Type="http://schemas.openxmlformats.org/officeDocument/2006/relationships/tags" Target="../tags/tag394.xml"/><Relationship Id="rId8" Type="http://schemas.openxmlformats.org/officeDocument/2006/relationships/tags" Target="../tags/tag393.xml"/><Relationship Id="rId7" Type="http://schemas.openxmlformats.org/officeDocument/2006/relationships/tags" Target="../tags/tag392.xml"/><Relationship Id="rId6" Type="http://schemas.openxmlformats.org/officeDocument/2006/relationships/tags" Target="../tags/tag391.xml"/><Relationship Id="rId5" Type="http://schemas.openxmlformats.org/officeDocument/2006/relationships/tags" Target="../tags/tag390.xml"/><Relationship Id="rId4" Type="http://schemas.openxmlformats.org/officeDocument/2006/relationships/tags" Target="../tags/tag389.xml"/><Relationship Id="rId3" Type="http://schemas.openxmlformats.org/officeDocument/2006/relationships/tags" Target="../tags/tag388.xml"/><Relationship Id="rId20" Type="http://schemas.openxmlformats.org/officeDocument/2006/relationships/notesSlide" Target="../notesSlides/notesSlide32.xml"/><Relationship Id="rId2" Type="http://schemas.openxmlformats.org/officeDocument/2006/relationships/tags" Target="../tags/tag387.xml"/><Relationship Id="rId19" Type="http://schemas.openxmlformats.org/officeDocument/2006/relationships/slideLayout" Target="../slideLayouts/slideLayout14.xml"/><Relationship Id="rId18" Type="http://schemas.openxmlformats.org/officeDocument/2006/relationships/tags" Target="../tags/tag403.xml"/><Relationship Id="rId17" Type="http://schemas.openxmlformats.org/officeDocument/2006/relationships/tags" Target="../tags/tag402.xml"/><Relationship Id="rId16" Type="http://schemas.openxmlformats.org/officeDocument/2006/relationships/tags" Target="../tags/tag401.xml"/><Relationship Id="rId15" Type="http://schemas.openxmlformats.org/officeDocument/2006/relationships/tags" Target="../tags/tag400.xml"/><Relationship Id="rId14" Type="http://schemas.openxmlformats.org/officeDocument/2006/relationships/tags" Target="../tags/tag399.xml"/><Relationship Id="rId13" Type="http://schemas.openxmlformats.org/officeDocument/2006/relationships/tags" Target="../tags/tag398.xml"/><Relationship Id="rId12" Type="http://schemas.openxmlformats.org/officeDocument/2006/relationships/tags" Target="../tags/tag397.xml"/><Relationship Id="rId11" Type="http://schemas.openxmlformats.org/officeDocument/2006/relationships/tags" Target="../tags/tag396.xml"/><Relationship Id="rId10" Type="http://schemas.openxmlformats.org/officeDocument/2006/relationships/tags" Target="../tags/tag395.xml"/><Relationship Id="rId1" Type="http://schemas.openxmlformats.org/officeDocument/2006/relationships/tags" Target="../tags/tag386.xml"/></Relationships>
</file>

<file path=ppt/slides/_rels/slide43.xml.rels><?xml version="1.0" encoding="UTF-8" standalone="yes"?>
<Relationships xmlns="http://schemas.openxmlformats.org/package/2006/relationships"><Relationship Id="rId9" Type="http://schemas.openxmlformats.org/officeDocument/2006/relationships/tags" Target="../tags/tag409.xml"/><Relationship Id="rId8" Type="http://schemas.openxmlformats.org/officeDocument/2006/relationships/tags" Target="../tags/tag408.xml"/><Relationship Id="rId7" Type="http://schemas.openxmlformats.org/officeDocument/2006/relationships/tags" Target="../tags/tag40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tags" Target="../tags/tag406.xml"/><Relationship Id="rId2" Type="http://schemas.openxmlformats.org/officeDocument/2006/relationships/tags" Target="../tags/tag405.xml"/><Relationship Id="rId17" Type="http://schemas.openxmlformats.org/officeDocument/2006/relationships/notesSlide" Target="../notesSlides/notesSlide33.xml"/><Relationship Id="rId16" Type="http://schemas.openxmlformats.org/officeDocument/2006/relationships/slideLayout" Target="../slideLayouts/slideLayout14.xml"/><Relationship Id="rId15" Type="http://schemas.openxmlformats.org/officeDocument/2006/relationships/image" Target="../media/image81.png"/><Relationship Id="rId14" Type="http://schemas.openxmlformats.org/officeDocument/2006/relationships/image" Target="../media/image80.png"/><Relationship Id="rId13" Type="http://schemas.openxmlformats.org/officeDocument/2006/relationships/image" Target="../media/image79.png"/><Relationship Id="rId12" Type="http://schemas.openxmlformats.org/officeDocument/2006/relationships/image" Target="../media/image78.png"/><Relationship Id="rId11" Type="http://schemas.openxmlformats.org/officeDocument/2006/relationships/image" Target="../media/image77.png"/><Relationship Id="rId10" Type="http://schemas.openxmlformats.org/officeDocument/2006/relationships/image" Target="../media/image76.png"/><Relationship Id="rId1" Type="http://schemas.openxmlformats.org/officeDocument/2006/relationships/tags" Target="../tags/tag40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4.xml"/><Relationship Id="rId1" Type="http://schemas.openxmlformats.org/officeDocument/2006/relationships/tags" Target="../tags/tag410.xml"/></Relationships>
</file>

<file path=ppt/slides/_rels/slide45.xml.rels><?xml version="1.0" encoding="UTF-8" standalone="yes"?>
<Relationships xmlns="http://schemas.openxmlformats.org/package/2006/relationships"><Relationship Id="rId9" Type="http://schemas.openxmlformats.org/officeDocument/2006/relationships/tags" Target="../tags/tag418.xml"/><Relationship Id="rId8" Type="http://schemas.openxmlformats.org/officeDocument/2006/relationships/tags" Target="../tags/tag417.xml"/><Relationship Id="rId7" Type="http://schemas.openxmlformats.org/officeDocument/2006/relationships/image" Target="../media/image82.png"/><Relationship Id="rId6" Type="http://schemas.openxmlformats.org/officeDocument/2006/relationships/tags" Target="../tags/tag416.xml"/><Relationship Id="rId5" Type="http://schemas.openxmlformats.org/officeDocument/2006/relationships/tags" Target="../tags/tag415.xml"/><Relationship Id="rId4" Type="http://schemas.openxmlformats.org/officeDocument/2006/relationships/tags" Target="../tags/tag414.xml"/><Relationship Id="rId3" Type="http://schemas.openxmlformats.org/officeDocument/2006/relationships/tags" Target="../tags/tag413.xml"/><Relationship Id="rId2" Type="http://schemas.openxmlformats.org/officeDocument/2006/relationships/tags" Target="../tags/tag412.xml"/><Relationship Id="rId17" Type="http://schemas.openxmlformats.org/officeDocument/2006/relationships/notesSlide" Target="../notesSlides/notesSlide35.xml"/><Relationship Id="rId16" Type="http://schemas.openxmlformats.org/officeDocument/2006/relationships/slideLayout" Target="../slideLayouts/slideLayout14.xml"/><Relationship Id="rId15" Type="http://schemas.openxmlformats.org/officeDocument/2006/relationships/image" Target="../media/image84.png"/><Relationship Id="rId14" Type="http://schemas.openxmlformats.org/officeDocument/2006/relationships/tags" Target="../tags/tag422.xml"/><Relationship Id="rId13" Type="http://schemas.openxmlformats.org/officeDocument/2006/relationships/tags" Target="../tags/tag421.xml"/><Relationship Id="rId12" Type="http://schemas.openxmlformats.org/officeDocument/2006/relationships/tags" Target="../tags/tag420.xml"/><Relationship Id="rId11" Type="http://schemas.openxmlformats.org/officeDocument/2006/relationships/image" Target="../media/image83.png"/><Relationship Id="rId10" Type="http://schemas.openxmlformats.org/officeDocument/2006/relationships/tags" Target="../tags/tag419.xml"/><Relationship Id="rId1" Type="http://schemas.openxmlformats.org/officeDocument/2006/relationships/tags" Target="../tags/tag411.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14.xml"/><Relationship Id="rId4" Type="http://schemas.openxmlformats.org/officeDocument/2006/relationships/tags" Target="../tags/tag425.xml"/><Relationship Id="rId3" Type="http://schemas.openxmlformats.org/officeDocument/2006/relationships/image" Target="../media/image85.png"/><Relationship Id="rId2" Type="http://schemas.openxmlformats.org/officeDocument/2006/relationships/tags" Target="../tags/tag424.xml"/><Relationship Id="rId1" Type="http://schemas.openxmlformats.org/officeDocument/2006/relationships/tags" Target="../tags/tag423.xml"/></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4.xml"/><Relationship Id="rId4" Type="http://schemas.openxmlformats.org/officeDocument/2006/relationships/image" Target="../media/image86.png"/><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4.xml"/><Relationship Id="rId4" Type="http://schemas.openxmlformats.org/officeDocument/2006/relationships/image" Target="../media/image87.png"/><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tags" Target="../tags/tag429.xml"/></Relationships>
</file>

<file path=ppt/slides/_rels/slide49.xml.rels><?xml version="1.0" encoding="UTF-8" standalone="yes"?>
<Relationships xmlns="http://schemas.openxmlformats.org/package/2006/relationships"><Relationship Id="rId9" Type="http://schemas.openxmlformats.org/officeDocument/2006/relationships/tags" Target="../tags/tag440.xml"/><Relationship Id="rId8" Type="http://schemas.openxmlformats.org/officeDocument/2006/relationships/tags" Target="../tags/tag439.xml"/><Relationship Id="rId7" Type="http://schemas.openxmlformats.org/officeDocument/2006/relationships/tags" Target="../tags/tag438.xml"/><Relationship Id="rId6" Type="http://schemas.openxmlformats.org/officeDocument/2006/relationships/tags" Target="../tags/tag437.xml"/><Relationship Id="rId5" Type="http://schemas.openxmlformats.org/officeDocument/2006/relationships/tags" Target="../tags/tag436.xml"/><Relationship Id="rId4" Type="http://schemas.openxmlformats.org/officeDocument/2006/relationships/tags" Target="../tags/tag435.xml"/><Relationship Id="rId3" Type="http://schemas.openxmlformats.org/officeDocument/2006/relationships/tags" Target="../tags/tag434.xml"/><Relationship Id="rId21" Type="http://schemas.openxmlformats.org/officeDocument/2006/relationships/notesSlide" Target="../notesSlides/notesSlide39.xml"/><Relationship Id="rId20" Type="http://schemas.openxmlformats.org/officeDocument/2006/relationships/slideLayout" Target="../slideLayouts/slideLayout14.xml"/><Relationship Id="rId2" Type="http://schemas.openxmlformats.org/officeDocument/2006/relationships/tags" Target="../tags/tag433.xml"/><Relationship Id="rId19" Type="http://schemas.openxmlformats.org/officeDocument/2006/relationships/image" Target="../media/image91.png"/><Relationship Id="rId18" Type="http://schemas.openxmlformats.org/officeDocument/2006/relationships/image" Target="../media/image90.png"/><Relationship Id="rId17" Type="http://schemas.openxmlformats.org/officeDocument/2006/relationships/image" Target="../media/image89.png"/><Relationship Id="rId16" Type="http://schemas.openxmlformats.org/officeDocument/2006/relationships/tags" Target="../tags/tag446.xml"/><Relationship Id="rId15" Type="http://schemas.openxmlformats.org/officeDocument/2006/relationships/tags" Target="../tags/tag445.xml"/><Relationship Id="rId14" Type="http://schemas.openxmlformats.org/officeDocument/2006/relationships/tags" Target="../tags/tag444.xml"/><Relationship Id="rId13" Type="http://schemas.openxmlformats.org/officeDocument/2006/relationships/tags" Target="../tags/tag443.xml"/><Relationship Id="rId12" Type="http://schemas.openxmlformats.org/officeDocument/2006/relationships/tags" Target="../tags/tag442.xml"/><Relationship Id="rId11" Type="http://schemas.openxmlformats.org/officeDocument/2006/relationships/tags" Target="../tags/tag441.xml"/><Relationship Id="rId10" Type="http://schemas.openxmlformats.org/officeDocument/2006/relationships/image" Target="../media/image88.png"/><Relationship Id="rId1" Type="http://schemas.openxmlformats.org/officeDocument/2006/relationships/tags" Target="../tags/tag43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25.png"/></Relationships>
</file>

<file path=ppt/slides/_rels/slide50.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0" Type="http://schemas.openxmlformats.org/officeDocument/2006/relationships/notesSlide" Target="../notesSlides/notesSlide40.xml"/><Relationship Id="rId4" Type="http://schemas.openxmlformats.org/officeDocument/2006/relationships/tags" Target="../tags/tag450.xml"/><Relationship Id="rId39" Type="http://schemas.openxmlformats.org/officeDocument/2006/relationships/slideLayout" Target="../slideLayouts/slideLayout14.xml"/><Relationship Id="rId38" Type="http://schemas.openxmlformats.org/officeDocument/2006/relationships/tags" Target="../tags/tag475.xml"/><Relationship Id="rId37" Type="http://schemas.openxmlformats.org/officeDocument/2006/relationships/tags" Target="../tags/tag474.xml"/><Relationship Id="rId36" Type="http://schemas.openxmlformats.org/officeDocument/2006/relationships/tags" Target="../tags/tag473.xml"/><Relationship Id="rId35" Type="http://schemas.openxmlformats.org/officeDocument/2006/relationships/tags" Target="../tags/tag472.xml"/><Relationship Id="rId34" Type="http://schemas.openxmlformats.org/officeDocument/2006/relationships/tags" Target="../tags/tag471.xml"/><Relationship Id="rId33" Type="http://schemas.openxmlformats.org/officeDocument/2006/relationships/image" Target="../media/image100.png"/><Relationship Id="rId32" Type="http://schemas.openxmlformats.org/officeDocument/2006/relationships/tags" Target="../tags/tag470.xml"/><Relationship Id="rId31" Type="http://schemas.openxmlformats.org/officeDocument/2006/relationships/image" Target="../media/image99.png"/><Relationship Id="rId30" Type="http://schemas.openxmlformats.org/officeDocument/2006/relationships/tags" Target="../tags/tag469.xml"/><Relationship Id="rId3" Type="http://schemas.openxmlformats.org/officeDocument/2006/relationships/tags" Target="../tags/tag449.xml"/><Relationship Id="rId29" Type="http://schemas.openxmlformats.org/officeDocument/2006/relationships/image" Target="../media/image98.png"/><Relationship Id="rId28" Type="http://schemas.openxmlformats.org/officeDocument/2006/relationships/tags" Target="../tags/tag468.xml"/><Relationship Id="rId27" Type="http://schemas.openxmlformats.org/officeDocument/2006/relationships/image" Target="../media/image97.png"/><Relationship Id="rId26" Type="http://schemas.openxmlformats.org/officeDocument/2006/relationships/tags" Target="../tags/tag467.xml"/><Relationship Id="rId25" Type="http://schemas.openxmlformats.org/officeDocument/2006/relationships/image" Target="../media/image96.png"/><Relationship Id="rId24" Type="http://schemas.openxmlformats.org/officeDocument/2006/relationships/tags" Target="../tags/tag466.xml"/><Relationship Id="rId23" Type="http://schemas.openxmlformats.org/officeDocument/2006/relationships/image" Target="../media/image95.png"/><Relationship Id="rId22" Type="http://schemas.openxmlformats.org/officeDocument/2006/relationships/tags" Target="../tags/tag465.xml"/><Relationship Id="rId21" Type="http://schemas.openxmlformats.org/officeDocument/2006/relationships/tags" Target="../tags/tag464.xml"/><Relationship Id="rId20" Type="http://schemas.openxmlformats.org/officeDocument/2006/relationships/tags" Target="../tags/tag463.xml"/><Relationship Id="rId2" Type="http://schemas.openxmlformats.org/officeDocument/2006/relationships/tags" Target="../tags/tag448.xml"/><Relationship Id="rId19" Type="http://schemas.openxmlformats.org/officeDocument/2006/relationships/tags" Target="../tags/tag462.xml"/><Relationship Id="rId18" Type="http://schemas.openxmlformats.org/officeDocument/2006/relationships/image" Target="../media/image94.png"/><Relationship Id="rId17" Type="http://schemas.openxmlformats.org/officeDocument/2006/relationships/tags" Target="../tags/tag461.xml"/><Relationship Id="rId16" Type="http://schemas.openxmlformats.org/officeDocument/2006/relationships/image" Target="../media/image93.png"/><Relationship Id="rId15" Type="http://schemas.openxmlformats.org/officeDocument/2006/relationships/tags" Target="../tags/tag460.xml"/><Relationship Id="rId14" Type="http://schemas.openxmlformats.org/officeDocument/2006/relationships/tags" Target="../tags/tag459.xml"/><Relationship Id="rId13" Type="http://schemas.openxmlformats.org/officeDocument/2006/relationships/tags" Target="../tags/tag458.xml"/><Relationship Id="rId12" Type="http://schemas.openxmlformats.org/officeDocument/2006/relationships/tags" Target="../tags/tag457.xml"/><Relationship Id="rId11" Type="http://schemas.openxmlformats.org/officeDocument/2006/relationships/image" Target="../media/image92.png"/><Relationship Id="rId10" Type="http://schemas.openxmlformats.org/officeDocument/2006/relationships/tags" Target="../tags/tag456.xml"/><Relationship Id="rId1" Type="http://schemas.openxmlformats.org/officeDocument/2006/relationships/tags" Target="../tags/tag447.xml"/></Relationships>
</file>

<file path=ppt/slides/_rels/slide51.xml.rels><?xml version="1.0" encoding="UTF-8" standalone="yes"?>
<Relationships xmlns="http://schemas.openxmlformats.org/package/2006/relationships"><Relationship Id="rId9" Type="http://schemas.openxmlformats.org/officeDocument/2006/relationships/tags" Target="../tags/tag482.xml"/><Relationship Id="rId8" Type="http://schemas.openxmlformats.org/officeDocument/2006/relationships/tags" Target="../tags/tag481.xml"/><Relationship Id="rId7" Type="http://schemas.openxmlformats.org/officeDocument/2006/relationships/tags" Target="../tags/tag480.xml"/><Relationship Id="rId6" Type="http://schemas.openxmlformats.org/officeDocument/2006/relationships/tags" Target="../tags/tag479.xml"/><Relationship Id="rId5" Type="http://schemas.openxmlformats.org/officeDocument/2006/relationships/tags" Target="../tags/tag478.xml"/><Relationship Id="rId4" Type="http://schemas.openxmlformats.org/officeDocument/2006/relationships/tags" Target="../tags/tag477.xml"/><Relationship Id="rId3" Type="http://schemas.openxmlformats.org/officeDocument/2006/relationships/tags" Target="../tags/tag476.xml"/><Relationship Id="rId2" Type="http://schemas.openxmlformats.org/officeDocument/2006/relationships/image" Target="../media/image102.png"/><Relationship Id="rId12" Type="http://schemas.openxmlformats.org/officeDocument/2006/relationships/notesSlide" Target="../notesSlides/notesSlide41.xml"/><Relationship Id="rId11" Type="http://schemas.openxmlformats.org/officeDocument/2006/relationships/slideLayout" Target="../slideLayouts/slideLayout14.xml"/><Relationship Id="rId10" Type="http://schemas.openxmlformats.org/officeDocument/2006/relationships/tags" Target="../tags/tag483.xml"/><Relationship Id="rId1" Type="http://schemas.openxmlformats.org/officeDocument/2006/relationships/image" Target="../media/image101.png"/></Relationships>
</file>

<file path=ppt/slides/_rels/slide52.xml.rels><?xml version="1.0" encoding="UTF-8" standalone="yes"?>
<Relationships xmlns="http://schemas.openxmlformats.org/package/2006/relationships"><Relationship Id="rId9" Type="http://schemas.openxmlformats.org/officeDocument/2006/relationships/tags" Target="../tags/tag492.xml"/><Relationship Id="rId8" Type="http://schemas.openxmlformats.org/officeDocument/2006/relationships/tags" Target="../tags/tag491.xml"/><Relationship Id="rId7" Type="http://schemas.openxmlformats.org/officeDocument/2006/relationships/tags" Target="../tags/tag490.xml"/><Relationship Id="rId6" Type="http://schemas.openxmlformats.org/officeDocument/2006/relationships/tags" Target="../tags/tag489.xml"/><Relationship Id="rId53" Type="http://schemas.openxmlformats.org/officeDocument/2006/relationships/notesSlide" Target="../notesSlides/notesSlide42.xml"/><Relationship Id="rId52" Type="http://schemas.openxmlformats.org/officeDocument/2006/relationships/slideLayout" Target="../slideLayouts/slideLayout14.xml"/><Relationship Id="rId51" Type="http://schemas.openxmlformats.org/officeDocument/2006/relationships/tags" Target="../tags/tag534.xml"/><Relationship Id="rId50" Type="http://schemas.openxmlformats.org/officeDocument/2006/relationships/tags" Target="../tags/tag533.xml"/><Relationship Id="rId5" Type="http://schemas.openxmlformats.org/officeDocument/2006/relationships/tags" Target="../tags/tag488.xml"/><Relationship Id="rId49" Type="http://schemas.openxmlformats.org/officeDocument/2006/relationships/tags" Target="../tags/tag532.xml"/><Relationship Id="rId48" Type="http://schemas.openxmlformats.org/officeDocument/2006/relationships/tags" Target="../tags/tag531.xml"/><Relationship Id="rId47" Type="http://schemas.openxmlformats.org/officeDocument/2006/relationships/tags" Target="../tags/tag530.xml"/><Relationship Id="rId46" Type="http://schemas.openxmlformats.org/officeDocument/2006/relationships/tags" Target="../tags/tag529.xml"/><Relationship Id="rId45" Type="http://schemas.openxmlformats.org/officeDocument/2006/relationships/tags" Target="../tags/tag528.xml"/><Relationship Id="rId44" Type="http://schemas.openxmlformats.org/officeDocument/2006/relationships/tags" Target="../tags/tag527.xml"/><Relationship Id="rId43" Type="http://schemas.openxmlformats.org/officeDocument/2006/relationships/tags" Target="../tags/tag526.xml"/><Relationship Id="rId42" Type="http://schemas.openxmlformats.org/officeDocument/2006/relationships/tags" Target="../tags/tag525.xml"/><Relationship Id="rId41" Type="http://schemas.openxmlformats.org/officeDocument/2006/relationships/tags" Target="../tags/tag524.xml"/><Relationship Id="rId40" Type="http://schemas.openxmlformats.org/officeDocument/2006/relationships/tags" Target="../tags/tag523.xml"/><Relationship Id="rId4" Type="http://schemas.openxmlformats.org/officeDocument/2006/relationships/tags" Target="../tags/tag487.xml"/><Relationship Id="rId39" Type="http://schemas.openxmlformats.org/officeDocument/2006/relationships/tags" Target="../tags/tag522.xml"/><Relationship Id="rId38" Type="http://schemas.openxmlformats.org/officeDocument/2006/relationships/tags" Target="../tags/tag521.xml"/><Relationship Id="rId37" Type="http://schemas.openxmlformats.org/officeDocument/2006/relationships/tags" Target="../tags/tag520.xml"/><Relationship Id="rId36" Type="http://schemas.openxmlformats.org/officeDocument/2006/relationships/tags" Target="../tags/tag519.xml"/><Relationship Id="rId35" Type="http://schemas.openxmlformats.org/officeDocument/2006/relationships/tags" Target="../tags/tag518.xml"/><Relationship Id="rId34" Type="http://schemas.openxmlformats.org/officeDocument/2006/relationships/tags" Target="../tags/tag517.xml"/><Relationship Id="rId33" Type="http://schemas.openxmlformats.org/officeDocument/2006/relationships/tags" Target="../tags/tag516.xml"/><Relationship Id="rId32" Type="http://schemas.openxmlformats.org/officeDocument/2006/relationships/tags" Target="../tags/tag515.xml"/><Relationship Id="rId31" Type="http://schemas.openxmlformats.org/officeDocument/2006/relationships/tags" Target="../tags/tag514.xml"/><Relationship Id="rId30" Type="http://schemas.openxmlformats.org/officeDocument/2006/relationships/tags" Target="../tags/tag513.xml"/><Relationship Id="rId3" Type="http://schemas.openxmlformats.org/officeDocument/2006/relationships/tags" Target="../tags/tag486.xml"/><Relationship Id="rId29" Type="http://schemas.openxmlformats.org/officeDocument/2006/relationships/tags" Target="../tags/tag512.xml"/><Relationship Id="rId28" Type="http://schemas.openxmlformats.org/officeDocument/2006/relationships/tags" Target="../tags/tag511.xml"/><Relationship Id="rId27" Type="http://schemas.openxmlformats.org/officeDocument/2006/relationships/tags" Target="../tags/tag510.xml"/><Relationship Id="rId26" Type="http://schemas.openxmlformats.org/officeDocument/2006/relationships/tags" Target="../tags/tag509.xml"/><Relationship Id="rId25" Type="http://schemas.openxmlformats.org/officeDocument/2006/relationships/tags" Target="../tags/tag508.xml"/><Relationship Id="rId24" Type="http://schemas.openxmlformats.org/officeDocument/2006/relationships/tags" Target="../tags/tag507.xml"/><Relationship Id="rId23" Type="http://schemas.openxmlformats.org/officeDocument/2006/relationships/tags" Target="../tags/tag506.xml"/><Relationship Id="rId22" Type="http://schemas.openxmlformats.org/officeDocument/2006/relationships/tags" Target="../tags/tag505.xml"/><Relationship Id="rId21" Type="http://schemas.openxmlformats.org/officeDocument/2006/relationships/tags" Target="../tags/tag504.xml"/><Relationship Id="rId20" Type="http://schemas.openxmlformats.org/officeDocument/2006/relationships/tags" Target="../tags/tag503.xml"/><Relationship Id="rId2" Type="http://schemas.openxmlformats.org/officeDocument/2006/relationships/tags" Target="../tags/tag485.xml"/><Relationship Id="rId19" Type="http://schemas.openxmlformats.org/officeDocument/2006/relationships/tags" Target="../tags/tag502.xml"/><Relationship Id="rId18" Type="http://schemas.openxmlformats.org/officeDocument/2006/relationships/tags" Target="../tags/tag501.xml"/><Relationship Id="rId17" Type="http://schemas.openxmlformats.org/officeDocument/2006/relationships/tags" Target="../tags/tag500.xml"/><Relationship Id="rId16" Type="http://schemas.openxmlformats.org/officeDocument/2006/relationships/tags" Target="../tags/tag499.xml"/><Relationship Id="rId15" Type="http://schemas.openxmlformats.org/officeDocument/2006/relationships/tags" Target="../tags/tag498.xml"/><Relationship Id="rId14" Type="http://schemas.openxmlformats.org/officeDocument/2006/relationships/tags" Target="../tags/tag497.xml"/><Relationship Id="rId13" Type="http://schemas.openxmlformats.org/officeDocument/2006/relationships/tags" Target="../tags/tag496.xml"/><Relationship Id="rId12" Type="http://schemas.openxmlformats.org/officeDocument/2006/relationships/tags" Target="../tags/tag495.xml"/><Relationship Id="rId11" Type="http://schemas.openxmlformats.org/officeDocument/2006/relationships/tags" Target="../tags/tag494.xml"/><Relationship Id="rId10" Type="http://schemas.openxmlformats.org/officeDocument/2006/relationships/tags" Target="../tags/tag493.xml"/><Relationship Id="rId1" Type="http://schemas.openxmlformats.org/officeDocument/2006/relationships/tags" Target="../tags/tag484.xml"/></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14.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tags" Target="../tags/tag538.xml"/><Relationship Id="rId3" Type="http://schemas.openxmlformats.org/officeDocument/2006/relationships/tags" Target="../tags/tag537.xml"/><Relationship Id="rId2" Type="http://schemas.openxmlformats.org/officeDocument/2006/relationships/tags" Target="../tags/tag536.xml"/><Relationship Id="rId1" Type="http://schemas.openxmlformats.org/officeDocument/2006/relationships/tags" Target="../tags/tag5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06.png"/><Relationship Id="rId3" Type="http://schemas.openxmlformats.org/officeDocument/2006/relationships/image" Target="../media/image18.png"/><Relationship Id="rId2" Type="http://schemas.openxmlformats.org/officeDocument/2006/relationships/image" Target="../media/image105.png"/><Relationship Id="rId1" Type="http://schemas.openxmlformats.org/officeDocument/2006/relationships/tags" Target="../tags/tag539.xml"/></Relationships>
</file>

<file path=ppt/slides/_rels/slide56.xml.rels><?xml version="1.0" encoding="UTF-8" standalone="yes"?>
<Relationships xmlns="http://schemas.openxmlformats.org/package/2006/relationships"><Relationship Id="rId9" Type="http://schemas.openxmlformats.org/officeDocument/2006/relationships/tags" Target="../tags/tag548.xml"/><Relationship Id="rId8" Type="http://schemas.openxmlformats.org/officeDocument/2006/relationships/tags" Target="../tags/tag547.xml"/><Relationship Id="rId7" Type="http://schemas.openxmlformats.org/officeDocument/2006/relationships/tags" Target="../tags/tag546.xml"/><Relationship Id="rId6" Type="http://schemas.openxmlformats.org/officeDocument/2006/relationships/tags" Target="../tags/tag545.xml"/><Relationship Id="rId5" Type="http://schemas.openxmlformats.org/officeDocument/2006/relationships/tags" Target="../tags/tag544.xml"/><Relationship Id="rId4" Type="http://schemas.openxmlformats.org/officeDocument/2006/relationships/tags" Target="../tags/tag543.xml"/><Relationship Id="rId3" Type="http://schemas.openxmlformats.org/officeDocument/2006/relationships/tags" Target="../tags/tag542.xml"/><Relationship Id="rId2" Type="http://schemas.openxmlformats.org/officeDocument/2006/relationships/tags" Target="../tags/tag541.xml"/><Relationship Id="rId13" Type="http://schemas.openxmlformats.org/officeDocument/2006/relationships/notesSlide" Target="../notesSlides/notesSlide45.xml"/><Relationship Id="rId12" Type="http://schemas.openxmlformats.org/officeDocument/2006/relationships/slideLayout" Target="../slideLayouts/slideLayout14.xml"/><Relationship Id="rId11" Type="http://schemas.openxmlformats.org/officeDocument/2006/relationships/tags" Target="../tags/tag549.xml"/><Relationship Id="rId10" Type="http://schemas.openxmlformats.org/officeDocument/2006/relationships/image" Target="../media/image107.png"/><Relationship Id="rId1" Type="http://schemas.openxmlformats.org/officeDocument/2006/relationships/tags" Target="../tags/tag540.xml"/></Relationships>
</file>

<file path=ppt/slides/_rels/slide57.xml.rels><?xml version="1.0" encoding="UTF-8" standalone="yes"?>
<Relationships xmlns="http://schemas.openxmlformats.org/package/2006/relationships"><Relationship Id="rId9" Type="http://schemas.openxmlformats.org/officeDocument/2006/relationships/tags" Target="../tags/tag558.xml"/><Relationship Id="rId8" Type="http://schemas.openxmlformats.org/officeDocument/2006/relationships/tags" Target="../tags/tag557.xml"/><Relationship Id="rId7" Type="http://schemas.openxmlformats.org/officeDocument/2006/relationships/tags" Target="../tags/tag556.xml"/><Relationship Id="rId6" Type="http://schemas.openxmlformats.org/officeDocument/2006/relationships/tags" Target="../tags/tag555.xml"/><Relationship Id="rId5" Type="http://schemas.openxmlformats.org/officeDocument/2006/relationships/tags" Target="../tags/tag554.xml"/><Relationship Id="rId4" Type="http://schemas.openxmlformats.org/officeDocument/2006/relationships/tags" Target="../tags/tag553.xml"/><Relationship Id="rId3" Type="http://schemas.openxmlformats.org/officeDocument/2006/relationships/tags" Target="../tags/tag552.xml"/><Relationship Id="rId2" Type="http://schemas.openxmlformats.org/officeDocument/2006/relationships/tags" Target="../tags/tag551.xml"/><Relationship Id="rId16" Type="http://schemas.openxmlformats.org/officeDocument/2006/relationships/notesSlide" Target="../notesSlides/notesSlide46.xml"/><Relationship Id="rId15" Type="http://schemas.openxmlformats.org/officeDocument/2006/relationships/slideLayout" Target="../slideLayouts/slideLayout14.xml"/><Relationship Id="rId14" Type="http://schemas.openxmlformats.org/officeDocument/2006/relationships/image" Target="../media/image112.png"/><Relationship Id="rId13" Type="http://schemas.openxmlformats.org/officeDocument/2006/relationships/image" Target="../media/image111.png"/><Relationship Id="rId12" Type="http://schemas.openxmlformats.org/officeDocument/2006/relationships/image" Target="../media/image110.png"/><Relationship Id="rId11" Type="http://schemas.openxmlformats.org/officeDocument/2006/relationships/image" Target="../media/image109.jpeg"/><Relationship Id="rId10" Type="http://schemas.openxmlformats.org/officeDocument/2006/relationships/image" Target="../media/image108.jpeg"/><Relationship Id="rId1" Type="http://schemas.openxmlformats.org/officeDocument/2006/relationships/tags" Target="../tags/tag550.xml"/></Relationships>
</file>

<file path=ppt/slides/_rels/slide58.xml.rels><?xml version="1.0" encoding="UTF-8" standalone="yes"?>
<Relationships xmlns="http://schemas.openxmlformats.org/package/2006/relationships"><Relationship Id="rId9" Type="http://schemas.openxmlformats.org/officeDocument/2006/relationships/tags" Target="../tags/tag567.xml"/><Relationship Id="rId8" Type="http://schemas.openxmlformats.org/officeDocument/2006/relationships/tags" Target="../tags/tag566.xml"/><Relationship Id="rId7" Type="http://schemas.openxmlformats.org/officeDocument/2006/relationships/tags" Target="../tags/tag565.xml"/><Relationship Id="rId6" Type="http://schemas.openxmlformats.org/officeDocument/2006/relationships/tags" Target="../tags/tag564.xml"/><Relationship Id="rId5" Type="http://schemas.openxmlformats.org/officeDocument/2006/relationships/tags" Target="../tags/tag563.xml"/><Relationship Id="rId4" Type="http://schemas.openxmlformats.org/officeDocument/2006/relationships/tags" Target="../tags/tag562.xml"/><Relationship Id="rId3" Type="http://schemas.openxmlformats.org/officeDocument/2006/relationships/tags" Target="../tags/tag561.xml"/><Relationship Id="rId2" Type="http://schemas.openxmlformats.org/officeDocument/2006/relationships/tags" Target="../tags/tag560.xml"/><Relationship Id="rId14" Type="http://schemas.openxmlformats.org/officeDocument/2006/relationships/notesSlide" Target="../notesSlides/notesSlide47.xml"/><Relationship Id="rId13" Type="http://schemas.openxmlformats.org/officeDocument/2006/relationships/slideLayout" Target="../slideLayouts/slideLayout14.xml"/><Relationship Id="rId12" Type="http://schemas.openxmlformats.org/officeDocument/2006/relationships/image" Target="../media/image114.png"/><Relationship Id="rId11" Type="http://schemas.openxmlformats.org/officeDocument/2006/relationships/image" Target="../media/image113.png"/><Relationship Id="rId10" Type="http://schemas.openxmlformats.org/officeDocument/2006/relationships/tags" Target="../tags/tag568.xml"/><Relationship Id="rId1" Type="http://schemas.openxmlformats.org/officeDocument/2006/relationships/tags" Target="../tags/tag559.xml"/></Relationships>
</file>

<file path=ppt/slides/_rels/slide59.xml.rels><?xml version="1.0" encoding="UTF-8" standalone="yes"?>
<Relationships xmlns="http://schemas.openxmlformats.org/package/2006/relationships"><Relationship Id="rId9" Type="http://schemas.openxmlformats.org/officeDocument/2006/relationships/image" Target="../media/image119.png"/><Relationship Id="rId8" Type="http://schemas.openxmlformats.org/officeDocument/2006/relationships/image" Target="../media/image118.svg"/><Relationship Id="rId7" Type="http://schemas.openxmlformats.org/officeDocument/2006/relationships/image" Target="../media/image117.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tags" Target="../tags/tag572.xml"/><Relationship Id="rId3" Type="http://schemas.openxmlformats.org/officeDocument/2006/relationships/tags" Target="../tags/tag571.xml"/><Relationship Id="rId25" Type="http://schemas.openxmlformats.org/officeDocument/2006/relationships/slideLayout" Target="../slideLayouts/slideLayout14.xml"/><Relationship Id="rId24" Type="http://schemas.openxmlformats.org/officeDocument/2006/relationships/image" Target="../media/image134.svg"/><Relationship Id="rId23" Type="http://schemas.openxmlformats.org/officeDocument/2006/relationships/image" Target="../media/image133.png"/><Relationship Id="rId22" Type="http://schemas.openxmlformats.org/officeDocument/2006/relationships/image" Target="../media/image132.png"/><Relationship Id="rId21" Type="http://schemas.openxmlformats.org/officeDocument/2006/relationships/image" Target="../media/image131.jpeg"/><Relationship Id="rId20" Type="http://schemas.openxmlformats.org/officeDocument/2006/relationships/image" Target="../media/image130.svg"/><Relationship Id="rId2" Type="http://schemas.openxmlformats.org/officeDocument/2006/relationships/tags" Target="../tags/tag570.xml"/><Relationship Id="rId19" Type="http://schemas.openxmlformats.org/officeDocument/2006/relationships/image" Target="../media/image129.png"/><Relationship Id="rId18" Type="http://schemas.openxmlformats.org/officeDocument/2006/relationships/image" Target="../media/image128.svg"/><Relationship Id="rId17" Type="http://schemas.openxmlformats.org/officeDocument/2006/relationships/image" Target="../media/image127.png"/><Relationship Id="rId16" Type="http://schemas.openxmlformats.org/officeDocument/2006/relationships/image" Target="../media/image126.png"/><Relationship Id="rId15" Type="http://schemas.openxmlformats.org/officeDocument/2006/relationships/image" Target="../media/image125.jpeg"/><Relationship Id="rId14" Type="http://schemas.openxmlformats.org/officeDocument/2006/relationships/image" Target="../media/image124.svg"/><Relationship Id="rId13" Type="http://schemas.openxmlformats.org/officeDocument/2006/relationships/image" Target="../media/image123.png"/><Relationship Id="rId12" Type="http://schemas.openxmlformats.org/officeDocument/2006/relationships/image" Target="../media/image122.svg"/><Relationship Id="rId11" Type="http://schemas.openxmlformats.org/officeDocument/2006/relationships/image" Target="../media/image121.png"/><Relationship Id="rId10" Type="http://schemas.openxmlformats.org/officeDocument/2006/relationships/image" Target="../media/image120.svg"/><Relationship Id="rId1" Type="http://schemas.openxmlformats.org/officeDocument/2006/relationships/tags" Target="../tags/tag569.xml"/></Relationships>
</file>

<file path=ppt/slides/_rels/slide6.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5" Type="http://schemas.openxmlformats.org/officeDocument/2006/relationships/notesSlide" Target="../notesSlides/notesSlide5.xml"/><Relationship Id="rId14" Type="http://schemas.openxmlformats.org/officeDocument/2006/relationships/slideLayout" Target="../slideLayouts/slideLayout14.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6.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135.png"/><Relationship Id="rId6" Type="http://schemas.openxmlformats.org/officeDocument/2006/relationships/tags" Target="../tags/tag578.xml"/><Relationship Id="rId5" Type="http://schemas.openxmlformats.org/officeDocument/2006/relationships/tags" Target="../tags/tag577.xml"/><Relationship Id="rId4" Type="http://schemas.openxmlformats.org/officeDocument/2006/relationships/tags" Target="../tags/tag576.xml"/><Relationship Id="rId3" Type="http://schemas.openxmlformats.org/officeDocument/2006/relationships/tags" Target="../tags/tag575.xml"/><Relationship Id="rId2" Type="http://schemas.openxmlformats.org/officeDocument/2006/relationships/tags" Target="../tags/tag574.xml"/><Relationship Id="rId1" Type="http://schemas.openxmlformats.org/officeDocument/2006/relationships/tags" Target="../tags/tag57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9" Type="http://schemas.openxmlformats.org/officeDocument/2006/relationships/tags" Target="../tags/tag587.xml"/><Relationship Id="rId8" Type="http://schemas.openxmlformats.org/officeDocument/2006/relationships/tags" Target="../tags/tag586.xml"/><Relationship Id="rId7" Type="http://schemas.openxmlformats.org/officeDocument/2006/relationships/tags" Target="../tags/tag585.xml"/><Relationship Id="rId6" Type="http://schemas.openxmlformats.org/officeDocument/2006/relationships/tags" Target="../tags/tag584.xml"/><Relationship Id="rId5" Type="http://schemas.openxmlformats.org/officeDocument/2006/relationships/tags" Target="../tags/tag583.xml"/><Relationship Id="rId4" Type="http://schemas.openxmlformats.org/officeDocument/2006/relationships/tags" Target="../tags/tag582.xml"/><Relationship Id="rId3" Type="http://schemas.openxmlformats.org/officeDocument/2006/relationships/tags" Target="../tags/tag581.xml"/><Relationship Id="rId2" Type="http://schemas.openxmlformats.org/officeDocument/2006/relationships/tags" Target="../tags/tag580.xml"/><Relationship Id="rId10" Type="http://schemas.openxmlformats.org/officeDocument/2006/relationships/slideLayout" Target="../slideLayouts/slideLayout20.xml"/><Relationship Id="rId1" Type="http://schemas.openxmlformats.org/officeDocument/2006/relationships/tags" Target="../tags/tag57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0.xml"/><Relationship Id="rId1" Type="http://schemas.openxmlformats.org/officeDocument/2006/relationships/tags" Target="../tags/tag58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5.xml"/><Relationship Id="rId1" Type="http://schemas.openxmlformats.org/officeDocument/2006/relationships/tags" Target="../tags/tag58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image" Target="../media/image27.wmf"/><Relationship Id="rId14" Type="http://schemas.openxmlformats.org/officeDocument/2006/relationships/vmlDrawing" Target="../drawings/vmlDrawing1.vml"/><Relationship Id="rId13" Type="http://schemas.openxmlformats.org/officeDocument/2006/relationships/slideLayout" Target="../slideLayouts/slideLayout14.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image" Target="../media/image29.svg"/><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0.png"/><Relationship Id="rId1" Type="http://schemas.openxmlformats.org/officeDocument/2006/relationships/tags" Target="../tags/tag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6" name="文本框 1"/>
          <p:cNvSpPr txBox="1"/>
          <p:nvPr/>
        </p:nvSpPr>
        <p:spPr>
          <a:xfrm>
            <a:off x="76200" y="2020570"/>
            <a:ext cx="5149850" cy="460375"/>
          </a:xfrm>
          <a:prstGeom prst="rect">
            <a:avLst/>
          </a:prstGeom>
          <a:noFill/>
        </p:spPr>
        <p:txBody>
          <a:bodyPr wrap="square">
            <a:spAutoFit/>
          </a:bodyPr>
          <a:lstStyle/>
          <a:p>
            <a:pPr algn="ctr"/>
            <a:r>
              <a:rPr lang="zh-CN" altLang="en-US" sz="2400" dirty="0">
                <a:solidFill>
                  <a:srgbClr val="0085D0"/>
                </a:solidFill>
                <a:latin typeface="微软雅黑" panose="020B0503020204020204" pitchFamily="34" charset="-122"/>
                <a:ea typeface="微软雅黑" panose="020B0503020204020204" pitchFamily="34" charset="-122"/>
                <a:sym typeface="+mn-ea"/>
              </a:rPr>
              <a:t>移动云智算一体机产品第一期培训</a:t>
            </a:r>
            <a:endParaRPr lang="zh-CN" altLang="en-US" sz="2400" dirty="0">
              <a:solidFill>
                <a:srgbClr val="0085D0"/>
              </a:solidFill>
              <a:latin typeface="微软雅黑" panose="020B0503020204020204" pitchFamily="34" charset="-122"/>
              <a:ea typeface="微软雅黑" panose="020B0503020204020204" pitchFamily="34" charset="-122"/>
              <a:sym typeface="+mn-ea"/>
            </a:endParaRPr>
          </a:p>
        </p:txBody>
      </p:sp>
      <p:sp>
        <p:nvSpPr>
          <p:cNvPr id="1048577" name="文本框 2"/>
          <p:cNvSpPr txBox="1"/>
          <p:nvPr/>
        </p:nvSpPr>
        <p:spPr>
          <a:xfrm>
            <a:off x="612140" y="2929255"/>
            <a:ext cx="3615690" cy="460375"/>
          </a:xfrm>
          <a:prstGeom prst="rect">
            <a:avLst/>
          </a:prstGeom>
          <a:noFill/>
        </p:spPr>
        <p:txBody>
          <a:bodyPr wrap="square">
            <a:spAutoFit/>
          </a:bodyPr>
          <a:lstStyle/>
          <a:p>
            <a:pPr algn="ctr"/>
            <a:r>
              <a:rPr lang="zh-CN" altLang="en-US" sz="1200" dirty="0">
                <a:solidFill>
                  <a:srgbClr val="0085D0"/>
                </a:solidFill>
                <a:latin typeface="微软雅黑" panose="020B0503020204020204" pitchFamily="34" charset="-122"/>
                <a:ea typeface="微软雅黑" panose="020B0503020204020204" pitchFamily="34" charset="-122"/>
              </a:rPr>
              <a:t>产品运营中心                  </a:t>
            </a:r>
            <a:endParaRPr lang="zh-CN" altLang="en-US" sz="1200" dirty="0">
              <a:solidFill>
                <a:srgbClr val="0085D0"/>
              </a:solidFill>
              <a:latin typeface="微软雅黑" panose="020B0503020204020204" pitchFamily="34" charset="-122"/>
              <a:ea typeface="微软雅黑" panose="020B0503020204020204" pitchFamily="34" charset="-122"/>
            </a:endParaRPr>
          </a:p>
          <a:p>
            <a:pPr algn="ctr"/>
            <a:r>
              <a:rPr lang="en-US" altLang="zh-CN" sz="1200" dirty="0">
                <a:solidFill>
                  <a:srgbClr val="0085D0"/>
                </a:solidFill>
                <a:latin typeface="微软雅黑" panose="020B0503020204020204" pitchFamily="34" charset="-122"/>
                <a:ea typeface="微软雅黑" panose="020B0503020204020204" pitchFamily="34" charset="-122"/>
              </a:rPr>
              <a:t>2025</a:t>
            </a:r>
            <a:r>
              <a:rPr lang="zh-CN" altLang="en-US" sz="1200" dirty="0">
                <a:solidFill>
                  <a:srgbClr val="0085D0"/>
                </a:solidFill>
                <a:latin typeface="微软雅黑" panose="020B0503020204020204" pitchFamily="34" charset="-122"/>
                <a:ea typeface="微软雅黑" panose="020B0503020204020204" pitchFamily="34" charset="-122"/>
              </a:rPr>
              <a:t>年</a:t>
            </a:r>
            <a:r>
              <a:rPr lang="en-US" altLang="zh-CN" sz="1200" dirty="0">
                <a:solidFill>
                  <a:srgbClr val="0085D0"/>
                </a:solidFill>
                <a:latin typeface="微软雅黑" panose="020B0503020204020204" pitchFamily="34" charset="-122"/>
                <a:ea typeface="微软雅黑" panose="020B0503020204020204" pitchFamily="34" charset="-122"/>
              </a:rPr>
              <a:t>5</a:t>
            </a:r>
            <a:r>
              <a:rPr lang="zh-CN" altLang="en-US" sz="1200" dirty="0">
                <a:solidFill>
                  <a:srgbClr val="0085D0"/>
                </a:solidFill>
                <a:latin typeface="微软雅黑" panose="020B0503020204020204" pitchFamily="34" charset="-122"/>
                <a:ea typeface="微软雅黑" panose="020B0503020204020204" pitchFamily="34" charset="-122"/>
              </a:rPr>
              <a:t>月</a:t>
            </a:r>
            <a:endParaRPr lang="zh-CN" altLang="en-US" sz="1200" dirty="0">
              <a:solidFill>
                <a:srgbClr val="0085D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582353" y="1315403"/>
            <a:ext cx="5343049" cy="1496854"/>
            <a:chOff x="8595" y="3119"/>
            <a:chExt cx="13328" cy="2967"/>
          </a:xfrm>
        </p:grpSpPr>
        <p:sp>
          <p:nvSpPr>
            <p:cNvPr id="14" name="矩形 13"/>
            <p:cNvSpPr/>
            <p:nvPr/>
          </p:nvSpPr>
          <p:spPr>
            <a:xfrm>
              <a:off x="8595" y="3701"/>
              <a:ext cx="13328" cy="2385"/>
            </a:xfrm>
            <a:prstGeom prst="rect">
              <a:avLst/>
            </a:prstGeom>
            <a:ln>
              <a:solidFill>
                <a:schemeClr val="bg1">
                  <a:lumMod val="85000"/>
                </a:schemeClr>
              </a:solidFill>
              <a:prstDash val="dash"/>
            </a:ln>
          </p:spPr>
          <p:style>
            <a:lnRef idx="2">
              <a:schemeClr val="accent1"/>
            </a:lnRef>
            <a:fillRef idx="0">
              <a:srgbClr val="FFFFFF"/>
            </a:fillRef>
            <a:effectRef idx="0">
              <a:srgbClr val="FFFFFF"/>
            </a:effectRef>
            <a:fontRef idx="minor">
              <a:schemeClr val="tx1"/>
            </a:fontRef>
          </p:style>
          <p:txBody>
            <a:bodyPr rtlCol="0" anchor="ctr"/>
            <a:lstStyle/>
            <a:p>
              <a:pPr marL="245110" indent="-171450" algn="l" fontAlgn="auto">
                <a:lnSpc>
                  <a:spcPct val="160000"/>
                </a:lnSpc>
                <a:buClrTx/>
                <a:buSzTx/>
                <a:buFont typeface="Wingdings" panose="05000000000000000000" charset="0"/>
                <a:buChar char="Ø"/>
              </a:pPr>
              <a:r>
                <a:rPr lang="zh-CN" altLang="en-US" sz="900" b="1" dirty="0">
                  <a:solidFill>
                    <a:schemeClr val="tx1"/>
                  </a:solidFill>
                  <a:latin typeface="微软雅黑" panose="020B0503020204020204" pitchFamily="34" charset="-122"/>
                  <a:ea typeface="微软雅黑" panose="020B0503020204020204" pitchFamily="34" charset="-122"/>
                  <a:cs typeface="等线 Light" panose="02010600030101010101" charset="-122"/>
                </a:rPr>
                <a:t>文档解析</a:t>
              </a:r>
              <a:r>
                <a:rPr lang="zh-CN" altLang="en-US" sz="900" dirty="0">
                  <a:solidFill>
                    <a:schemeClr val="tx2"/>
                  </a:solidFill>
                  <a:latin typeface="微软雅黑" panose="020B0503020204020204" pitchFamily="34" charset="-122"/>
                  <a:ea typeface="微软雅黑" panose="020B0503020204020204" pitchFamily="34" charset="-122"/>
                  <a:cs typeface="等线 Light" panose="02010600030101010101" charset="-122"/>
                </a:rPr>
                <a:t>：</a:t>
              </a:r>
              <a:r>
                <a:rPr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对多种格式文档（如 PDF、TXT、</a:t>
              </a:r>
              <a:r>
                <a:rPr 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Word</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a:t>
              </a:r>
              <a:r>
                <a:rPr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Markdown等）的内容进行</a:t>
              </a:r>
              <a:r>
                <a:rPr lang="zh-CN"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版面</a:t>
              </a:r>
              <a:r>
                <a:rPr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分析和</a:t>
              </a:r>
              <a:r>
                <a:rPr lang="zh-CN"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自然语言</a:t>
              </a:r>
              <a:r>
                <a:rPr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理解</a:t>
              </a:r>
              <a:r>
                <a:rPr lang="zh-CN"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，有效提取文档文字、表格、图片信息，提升数据后应用的智能化水平</a:t>
              </a:r>
              <a:endPar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a:p>
              <a:pPr marL="245110" indent="-171450" algn="l" fontAlgn="auto">
                <a:lnSpc>
                  <a:spcPct val="160000"/>
                </a:lnSpc>
                <a:buClrTx/>
                <a:buSzTx/>
                <a:buFont typeface="Wingdings" panose="05000000000000000000" charset="0"/>
                <a:buChar char="Ø"/>
              </a:pPr>
              <a:r>
                <a:rPr lang="zh-CN" altLang="en-US" sz="900" b="1" dirty="0">
                  <a:solidFill>
                    <a:schemeClr val="tx1"/>
                  </a:solidFill>
                  <a:latin typeface="微软雅黑" panose="020B0503020204020204" pitchFamily="34" charset="-122"/>
                  <a:ea typeface="微软雅黑" panose="020B0503020204020204" pitchFamily="34" charset="-122"/>
                  <a:cs typeface="等线 Light" panose="02010600030101010101" charset="-122"/>
                </a:rPr>
                <a:t>数据存储</a:t>
              </a:r>
              <a:r>
                <a:rPr lang="zh-CN" altLang="en-US" sz="900" dirty="0">
                  <a:solidFill>
                    <a:schemeClr val="tx2"/>
                  </a:solidFill>
                  <a:latin typeface="微软雅黑" panose="020B0503020204020204" pitchFamily="34" charset="-122"/>
                  <a:ea typeface="微软雅黑" panose="020B0503020204020204" pitchFamily="34" charset="-122"/>
                  <a:cs typeface="等线 Light" panose="02010600030101010101" charset="-122"/>
                </a:rPr>
                <a:t>：</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将解析后的文档进行向量化存储、语义存储</a:t>
              </a:r>
              <a:endPar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a:p>
              <a:pPr marL="245110" indent="-171450" algn="l" fontAlgn="auto">
                <a:lnSpc>
                  <a:spcPct val="160000"/>
                </a:lnSpc>
                <a:buClrTx/>
                <a:buSzTx/>
                <a:buFont typeface="Wingdings" panose="05000000000000000000" charset="0"/>
                <a:buChar char="Ø"/>
              </a:pPr>
              <a:r>
                <a:rPr lang="zh-CN" altLang="en-US" sz="900" b="1" dirty="0">
                  <a:solidFill>
                    <a:schemeClr val="tx1"/>
                  </a:solidFill>
                  <a:latin typeface="微软雅黑" panose="020B0503020204020204" pitchFamily="34" charset="-122"/>
                  <a:ea typeface="微软雅黑" panose="020B0503020204020204" pitchFamily="34" charset="-122"/>
                  <a:cs typeface="等线 Light" panose="02010600030101010101" charset="-122"/>
                </a:rPr>
                <a:t>检索与召回</a:t>
              </a:r>
              <a:r>
                <a:rPr lang="zh-CN" altLang="en-US" sz="900" b="1" dirty="0">
                  <a:solidFill>
                    <a:schemeClr val="tx2"/>
                  </a:solidFill>
                  <a:latin typeface="微软雅黑" panose="020B0503020204020204" pitchFamily="34" charset="-122"/>
                  <a:ea typeface="微软雅黑" panose="020B0503020204020204" pitchFamily="34" charset="-122"/>
                  <a:cs typeface="等线 Light" panose="02010600030101010101" charset="-122"/>
                </a:rPr>
                <a:t>：</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当用户输入请求后，在数据库中进行检索，召回最相关的文档</a:t>
              </a:r>
              <a:endPar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a:p>
              <a:pPr marL="245110" indent="-171450" algn="l" fontAlgn="auto">
                <a:lnSpc>
                  <a:spcPct val="160000"/>
                </a:lnSpc>
                <a:buClrTx/>
                <a:buSzTx/>
                <a:buFont typeface="Wingdings" panose="05000000000000000000" charset="0"/>
                <a:buChar char="Ø"/>
              </a:pPr>
              <a:r>
                <a:rPr lang="zh-CN" altLang="en-US" sz="900" b="1" dirty="0">
                  <a:solidFill>
                    <a:schemeClr val="tx1"/>
                  </a:solidFill>
                  <a:latin typeface="微软雅黑" panose="020B0503020204020204" pitchFamily="34" charset="-122"/>
                  <a:ea typeface="微软雅黑" panose="020B0503020204020204" pitchFamily="34" charset="-122"/>
                  <a:cs typeface="等线 Light" panose="02010600030101010101" charset="-122"/>
                </a:rPr>
                <a:t>答案生成</a:t>
              </a:r>
              <a:r>
                <a:rPr lang="zh-CN" altLang="en-US" sz="900" b="1" dirty="0">
                  <a:solidFill>
                    <a:schemeClr val="tx2"/>
                  </a:solidFill>
                  <a:latin typeface="微软雅黑" panose="020B0503020204020204" pitchFamily="34" charset="-122"/>
                  <a:ea typeface="微软雅黑" panose="020B0503020204020204" pitchFamily="34" charset="-122"/>
                  <a:cs typeface="等线 Light" panose="02010600030101010101" charset="-122"/>
                </a:rPr>
                <a:t>：</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将用户</a:t>
              </a:r>
              <a:r>
                <a:rPr lang="zh-CN"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输入</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、检索文本块输入给大模型，生成最终的答案</a:t>
              </a:r>
              <a:endPar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p:txBody>
        </p:sp>
        <p:sp>
          <p:nvSpPr>
            <p:cNvPr id="13" name="矩形 12"/>
            <p:cNvSpPr/>
            <p:nvPr/>
          </p:nvSpPr>
          <p:spPr>
            <a:xfrm>
              <a:off x="11663" y="3119"/>
              <a:ext cx="7193" cy="587"/>
            </a:xfrm>
            <a:prstGeom prst="rect">
              <a:avLst/>
            </a:prstGeom>
            <a:solidFill>
              <a:srgbClr val="0089CF"/>
            </a:solidFill>
            <a:ln w="3175">
              <a:noFill/>
            </a:ln>
            <a:effectLst/>
          </p:spPr>
          <p:style>
            <a:lnRef idx="3">
              <a:schemeClr val="lt1"/>
            </a:lnRef>
            <a:fillRef idx="1">
              <a:schemeClr val="accent1"/>
            </a:fillRef>
            <a:effectRef idx="1">
              <a:schemeClr val="accent1"/>
            </a:effectRef>
            <a:fontRef idx="minor">
              <a:schemeClr val="lt1"/>
            </a:fontRef>
          </p:style>
          <p:txBody>
            <a:bodyPr vert="horz" rtlCol="0" anchor="ctr" anchorCtr="0"/>
            <a:lstStyle/>
            <a:p>
              <a:pPr algn="ctr"/>
              <a:r>
                <a:rPr lang="zh-CN" altLang="en-US" sz="1050" b="1" dirty="0">
                  <a:solidFill>
                    <a:schemeClr val="bg1"/>
                  </a:solidFill>
                  <a:latin typeface="微软雅黑" panose="020B0503020204020204" pitchFamily="34" charset="-122"/>
                  <a:ea typeface="微软雅黑" panose="020B0503020204020204" pitchFamily="34" charset="-122"/>
                </a:rPr>
                <a:t>主</a:t>
              </a:r>
              <a:r>
                <a:rPr lang="en-US" altLang="zh-CN" sz="1050" b="1" dirty="0">
                  <a:solidFill>
                    <a:schemeClr val="bg1"/>
                  </a:solidFill>
                  <a:latin typeface="微软雅黑" panose="020B0503020204020204" pitchFamily="34" charset="-122"/>
                  <a:ea typeface="微软雅黑" panose="020B0503020204020204" pitchFamily="34" charset="-122"/>
                </a:rPr>
                <a:t> </a:t>
              </a:r>
              <a:r>
                <a:rPr lang="zh-CN" altLang="en-US" sz="1050" b="1" dirty="0">
                  <a:solidFill>
                    <a:schemeClr val="bg1"/>
                  </a:solidFill>
                  <a:latin typeface="微软雅黑" panose="020B0503020204020204" pitchFamily="34" charset="-122"/>
                  <a:ea typeface="微软雅黑" panose="020B0503020204020204" pitchFamily="34" charset="-122"/>
                </a:rPr>
                <a:t>要</a:t>
              </a:r>
              <a:r>
                <a:rPr lang="en-US" altLang="zh-CN" sz="1050" b="1" dirty="0">
                  <a:solidFill>
                    <a:schemeClr val="bg1"/>
                  </a:solidFill>
                  <a:latin typeface="微软雅黑" panose="020B0503020204020204" pitchFamily="34" charset="-122"/>
                  <a:ea typeface="微软雅黑" panose="020B0503020204020204" pitchFamily="34" charset="-122"/>
                </a:rPr>
                <a:t> </a:t>
              </a:r>
              <a:r>
                <a:rPr lang="zh-CN" sz="1050" b="1" dirty="0">
                  <a:solidFill>
                    <a:schemeClr val="bg1"/>
                  </a:solidFill>
                  <a:latin typeface="微软雅黑" panose="020B0503020204020204" pitchFamily="34" charset="-122"/>
                  <a:ea typeface="微软雅黑" panose="020B0503020204020204" pitchFamily="34" charset="-122"/>
                </a:rPr>
                <a:t>步</a:t>
              </a:r>
              <a:r>
                <a:rPr lang="en-US" altLang="zh-CN" sz="1050" b="1" dirty="0">
                  <a:solidFill>
                    <a:schemeClr val="bg1"/>
                  </a:solidFill>
                  <a:latin typeface="微软雅黑" panose="020B0503020204020204" pitchFamily="34" charset="-122"/>
                  <a:ea typeface="微软雅黑" panose="020B0503020204020204" pitchFamily="34" charset="-122"/>
                </a:rPr>
                <a:t> </a:t>
              </a:r>
              <a:r>
                <a:rPr lang="zh-CN" sz="1050" b="1" dirty="0">
                  <a:solidFill>
                    <a:schemeClr val="bg1"/>
                  </a:solidFill>
                  <a:latin typeface="微软雅黑" panose="020B0503020204020204" pitchFamily="34" charset="-122"/>
                  <a:ea typeface="微软雅黑" panose="020B0503020204020204" pitchFamily="34" charset="-122"/>
                </a:rPr>
                <a:t>骤</a:t>
              </a:r>
              <a:endParaRPr lang="zh-CN" sz="1050" b="1" dirty="0">
                <a:solidFill>
                  <a:schemeClr val="bg1"/>
                </a:solidFill>
                <a:latin typeface="微软雅黑" panose="020B0503020204020204" pitchFamily="34" charset="-122"/>
                <a:ea typeface="微软雅黑" panose="020B0503020204020204" pitchFamily="34" charset="-122"/>
              </a:endParaRPr>
            </a:p>
          </p:txBody>
        </p:sp>
      </p:grpSp>
      <p:sp>
        <p:nvSpPr>
          <p:cNvPr id="6" name="文本占位符 5"/>
          <p:cNvSpPr>
            <a:spLocks noGrp="1"/>
          </p:cNvSpPr>
          <p:nvPr>
            <p:ph type="body" sz="quarter" idx="10"/>
          </p:nvPr>
        </p:nvSpPr>
        <p:spPr>
          <a:xfrm>
            <a:off x="548164" y="115253"/>
            <a:ext cx="6070283" cy="437674"/>
          </a:xfrm>
        </p:spPr>
        <p:txBody>
          <a:bodyPr wrap="square" anchor="ctr" anchorCtr="0">
            <a:noAutofit/>
          </a:bodyPr>
          <a:lstStyle/>
          <a:p>
            <a:r>
              <a:rPr lang="zh-CN" altLang="en-US" sz="2100"/>
              <a:t>知识库</a:t>
            </a:r>
            <a:endParaRPr lang="zh-CN" altLang="en-US"/>
          </a:p>
        </p:txBody>
      </p:sp>
      <p:grpSp>
        <p:nvGrpSpPr>
          <p:cNvPr id="87" name="组合 86"/>
          <p:cNvGrpSpPr/>
          <p:nvPr/>
        </p:nvGrpSpPr>
        <p:grpSpPr>
          <a:xfrm>
            <a:off x="232886" y="3043714"/>
            <a:ext cx="5779294" cy="1922621"/>
            <a:chOff x="663" y="5801"/>
            <a:chExt cx="12135" cy="4037"/>
          </a:xfrm>
        </p:grpSpPr>
        <p:grpSp>
          <p:nvGrpSpPr>
            <p:cNvPr id="9" name="组合 8"/>
            <p:cNvGrpSpPr/>
            <p:nvPr/>
          </p:nvGrpSpPr>
          <p:grpSpPr>
            <a:xfrm>
              <a:off x="825" y="7348"/>
              <a:ext cx="1921" cy="1812"/>
              <a:chOff x="850587" y="3493612"/>
              <a:chExt cx="1466688" cy="1526457"/>
            </a:xfrm>
          </p:grpSpPr>
          <p:sp>
            <p:nvSpPr>
              <p:cNvPr id="15" name="pdf-file-format-symbol_29587"/>
              <p:cNvSpPr>
                <a:spLocks noChangeAspect="1"/>
              </p:cNvSpPr>
              <p:nvPr/>
            </p:nvSpPr>
            <p:spPr>
              <a:xfrm>
                <a:off x="902437" y="3493612"/>
                <a:ext cx="327602" cy="450913"/>
              </a:xfrm>
              <a:custGeom>
                <a:avLst/>
                <a:gdLst>
                  <a:gd name="connsiteX0" fmla="*/ 211545 w 440751"/>
                  <a:gd name="connsiteY0" fmla="*/ 456699 h 606651"/>
                  <a:gd name="connsiteX1" fmla="*/ 256962 w 440751"/>
                  <a:gd name="connsiteY1" fmla="*/ 502563 h 606651"/>
                  <a:gd name="connsiteX2" fmla="*/ 208070 w 440751"/>
                  <a:gd name="connsiteY2" fmla="*/ 553138 h 606651"/>
                  <a:gd name="connsiteX3" fmla="*/ 196736 w 440751"/>
                  <a:gd name="connsiteY3" fmla="*/ 552477 h 606651"/>
                  <a:gd name="connsiteX4" fmla="*/ 196736 w 440751"/>
                  <a:gd name="connsiteY4" fmla="*/ 458021 h 606651"/>
                  <a:gd name="connsiteX5" fmla="*/ 211545 w 440751"/>
                  <a:gd name="connsiteY5" fmla="*/ 456699 h 606651"/>
                  <a:gd name="connsiteX6" fmla="*/ 85174 w 440751"/>
                  <a:gd name="connsiteY6" fmla="*/ 456347 h 606651"/>
                  <a:gd name="connsiteX7" fmla="*/ 110646 w 440751"/>
                  <a:gd name="connsiteY7" fmla="*/ 477561 h 606651"/>
                  <a:gd name="connsiteX8" fmla="*/ 82611 w 440751"/>
                  <a:gd name="connsiteY8" fmla="*/ 501085 h 606651"/>
                  <a:gd name="connsiteX9" fmla="*/ 71694 w 440751"/>
                  <a:gd name="connsiteY9" fmla="*/ 500177 h 606651"/>
                  <a:gd name="connsiteX10" fmla="*/ 71694 w 440751"/>
                  <a:gd name="connsiteY10" fmla="*/ 457668 h 606651"/>
                  <a:gd name="connsiteX11" fmla="*/ 85174 w 440751"/>
                  <a:gd name="connsiteY11" fmla="*/ 456347 h 606651"/>
                  <a:gd name="connsiteX12" fmla="*/ 313109 w 440751"/>
                  <a:gd name="connsiteY12" fmla="*/ 432768 h 606651"/>
                  <a:gd name="connsiteX13" fmla="*/ 313109 w 440751"/>
                  <a:gd name="connsiteY13" fmla="*/ 577079 h 606651"/>
                  <a:gd name="connsiteX14" fmla="*/ 345950 w 440751"/>
                  <a:gd name="connsiteY14" fmla="*/ 577079 h 606651"/>
                  <a:gd name="connsiteX15" fmla="*/ 345950 w 440751"/>
                  <a:gd name="connsiteY15" fmla="*/ 519090 h 606651"/>
                  <a:gd name="connsiteX16" fmla="*/ 397818 w 440751"/>
                  <a:gd name="connsiteY16" fmla="*/ 519090 h 606651"/>
                  <a:gd name="connsiteX17" fmla="*/ 397818 w 440751"/>
                  <a:gd name="connsiteY17" fmla="*/ 492491 h 606651"/>
                  <a:gd name="connsiteX18" fmla="*/ 345950 w 440751"/>
                  <a:gd name="connsiteY18" fmla="*/ 492491 h 606651"/>
                  <a:gd name="connsiteX19" fmla="*/ 345950 w 440751"/>
                  <a:gd name="connsiteY19" fmla="*/ 459532 h 606651"/>
                  <a:gd name="connsiteX20" fmla="*/ 401458 w 440751"/>
                  <a:gd name="connsiteY20" fmla="*/ 459532 h 606651"/>
                  <a:gd name="connsiteX21" fmla="*/ 401458 w 440751"/>
                  <a:gd name="connsiteY21" fmla="*/ 432768 h 606651"/>
                  <a:gd name="connsiteX22" fmla="*/ 208050 w 440751"/>
                  <a:gd name="connsiteY22" fmla="*/ 431694 h 606651"/>
                  <a:gd name="connsiteX23" fmla="*/ 163876 w 440751"/>
                  <a:gd name="connsiteY23" fmla="*/ 434668 h 606651"/>
                  <a:gd name="connsiteX24" fmla="*/ 163876 w 440751"/>
                  <a:gd name="connsiteY24" fmla="*/ 576418 h 606651"/>
                  <a:gd name="connsiteX25" fmla="*/ 201018 w 440751"/>
                  <a:gd name="connsiteY25" fmla="*/ 578565 h 606651"/>
                  <a:gd name="connsiteX26" fmla="*/ 267611 w 440751"/>
                  <a:gd name="connsiteY26" fmla="*/ 559979 h 606651"/>
                  <a:gd name="connsiteX27" fmla="*/ 291683 w 440751"/>
                  <a:gd name="connsiteY27" fmla="*/ 501495 h 606651"/>
                  <a:gd name="connsiteX28" fmla="*/ 267197 w 440751"/>
                  <a:gd name="connsiteY28" fmla="*/ 447141 h 606651"/>
                  <a:gd name="connsiteX29" fmla="*/ 208050 w 440751"/>
                  <a:gd name="connsiteY29" fmla="*/ 431694 h 606651"/>
                  <a:gd name="connsiteX30" fmla="*/ 83468 w 440751"/>
                  <a:gd name="connsiteY30" fmla="*/ 431694 h 606651"/>
                  <a:gd name="connsiteX31" fmla="*/ 39293 w 440751"/>
                  <a:gd name="connsiteY31" fmla="*/ 434668 h 606651"/>
                  <a:gd name="connsiteX32" fmla="*/ 39293 w 440751"/>
                  <a:gd name="connsiteY32" fmla="*/ 577079 h 606651"/>
                  <a:gd name="connsiteX33" fmla="*/ 71722 w 440751"/>
                  <a:gd name="connsiteY33" fmla="*/ 577079 h 606651"/>
                  <a:gd name="connsiteX34" fmla="*/ 71722 w 440751"/>
                  <a:gd name="connsiteY34" fmla="*/ 525450 h 606651"/>
                  <a:gd name="connsiteX35" fmla="*/ 82807 w 440751"/>
                  <a:gd name="connsiteY35" fmla="*/ 526111 h 606651"/>
                  <a:gd name="connsiteX36" fmla="*/ 129793 w 440751"/>
                  <a:gd name="connsiteY36" fmla="*/ 510912 h 606651"/>
                  <a:gd name="connsiteX37" fmla="*/ 143029 w 440751"/>
                  <a:gd name="connsiteY37" fmla="*/ 476631 h 606651"/>
                  <a:gd name="connsiteX38" fmla="*/ 127643 w 440751"/>
                  <a:gd name="connsiteY38" fmla="*/ 443258 h 606651"/>
                  <a:gd name="connsiteX39" fmla="*/ 83468 w 440751"/>
                  <a:gd name="connsiteY39" fmla="*/ 431694 h 606651"/>
                  <a:gd name="connsiteX40" fmla="*/ 102750 w 440751"/>
                  <a:gd name="connsiteY40" fmla="*/ 316527 h 606651"/>
                  <a:gd name="connsiteX41" fmla="*/ 75864 w 440751"/>
                  <a:gd name="connsiteY41" fmla="*/ 339492 h 606651"/>
                  <a:gd name="connsiteX42" fmla="*/ 73961 w 440751"/>
                  <a:gd name="connsiteY42" fmla="*/ 351800 h 606651"/>
                  <a:gd name="connsiteX43" fmla="*/ 74127 w 440751"/>
                  <a:gd name="connsiteY43" fmla="*/ 352131 h 606651"/>
                  <a:gd name="connsiteX44" fmla="*/ 102750 w 440751"/>
                  <a:gd name="connsiteY44" fmla="*/ 316527 h 606651"/>
                  <a:gd name="connsiteX45" fmla="*/ 298977 w 440751"/>
                  <a:gd name="connsiteY45" fmla="*/ 271919 h 606651"/>
                  <a:gd name="connsiteX46" fmla="*/ 341912 w 440751"/>
                  <a:gd name="connsiteY46" fmla="*/ 300501 h 606651"/>
                  <a:gd name="connsiteX47" fmla="*/ 354238 w 440751"/>
                  <a:gd name="connsiteY47" fmla="*/ 303475 h 606651"/>
                  <a:gd name="connsiteX48" fmla="*/ 367061 w 440751"/>
                  <a:gd name="connsiteY48" fmla="*/ 291992 h 606651"/>
                  <a:gd name="connsiteX49" fmla="*/ 364413 w 440751"/>
                  <a:gd name="connsiteY49" fmla="*/ 282162 h 606651"/>
                  <a:gd name="connsiteX50" fmla="*/ 341415 w 440751"/>
                  <a:gd name="connsiteY50" fmla="*/ 273488 h 606651"/>
                  <a:gd name="connsiteX51" fmla="*/ 299390 w 440751"/>
                  <a:gd name="connsiteY51" fmla="*/ 271919 h 606651"/>
                  <a:gd name="connsiteX52" fmla="*/ 155943 w 440751"/>
                  <a:gd name="connsiteY52" fmla="*/ 177498 h 606651"/>
                  <a:gd name="connsiteX53" fmla="*/ 130546 w 440751"/>
                  <a:gd name="connsiteY53" fmla="*/ 281006 h 606651"/>
                  <a:gd name="connsiteX54" fmla="*/ 130298 w 440751"/>
                  <a:gd name="connsiteY54" fmla="*/ 281997 h 606651"/>
                  <a:gd name="connsiteX55" fmla="*/ 247521 w 440751"/>
                  <a:gd name="connsiteY55" fmla="*/ 256223 h 606651"/>
                  <a:gd name="connsiteX56" fmla="*/ 246859 w 440751"/>
                  <a:gd name="connsiteY56" fmla="*/ 255728 h 606651"/>
                  <a:gd name="connsiteX57" fmla="*/ 247273 w 440751"/>
                  <a:gd name="connsiteY57" fmla="*/ 255728 h 606651"/>
                  <a:gd name="connsiteX58" fmla="*/ 156191 w 440751"/>
                  <a:gd name="connsiteY58" fmla="*/ 177581 h 606651"/>
                  <a:gd name="connsiteX59" fmla="*/ 156191 w 440751"/>
                  <a:gd name="connsiteY59" fmla="*/ 177746 h 606651"/>
                  <a:gd name="connsiteX60" fmla="*/ 131456 w 440751"/>
                  <a:gd name="connsiteY60" fmla="*/ 99764 h 606651"/>
                  <a:gd name="connsiteX61" fmla="*/ 123845 w 440751"/>
                  <a:gd name="connsiteY61" fmla="*/ 106456 h 606651"/>
                  <a:gd name="connsiteX62" fmla="*/ 138322 w 440751"/>
                  <a:gd name="connsiteY62" fmla="*/ 135120 h 606651"/>
                  <a:gd name="connsiteX63" fmla="*/ 143948 w 440751"/>
                  <a:gd name="connsiteY63" fmla="*/ 140820 h 606651"/>
                  <a:gd name="connsiteX64" fmla="*/ 138157 w 440751"/>
                  <a:gd name="connsiteY64" fmla="*/ 100921 h 606651"/>
                  <a:gd name="connsiteX65" fmla="*/ 131456 w 440751"/>
                  <a:gd name="connsiteY65" fmla="*/ 99764 h 606651"/>
                  <a:gd name="connsiteX66" fmla="*/ 126823 w 440751"/>
                  <a:gd name="connsiteY66" fmla="*/ 82582 h 606651"/>
                  <a:gd name="connsiteX67" fmla="*/ 151393 w 440751"/>
                  <a:gd name="connsiteY67" fmla="*/ 88943 h 606651"/>
                  <a:gd name="connsiteX68" fmla="*/ 161072 w 440751"/>
                  <a:gd name="connsiteY68" fmla="*/ 151229 h 606651"/>
                  <a:gd name="connsiteX69" fmla="*/ 160245 w 440751"/>
                  <a:gd name="connsiteY69" fmla="*/ 156846 h 606651"/>
                  <a:gd name="connsiteX70" fmla="*/ 275152 w 440751"/>
                  <a:gd name="connsiteY70" fmla="*/ 254489 h 606651"/>
                  <a:gd name="connsiteX71" fmla="*/ 299390 w 440751"/>
                  <a:gd name="connsiteY71" fmla="*/ 254076 h 606651"/>
                  <a:gd name="connsiteX72" fmla="*/ 342574 w 440751"/>
                  <a:gd name="connsiteY72" fmla="*/ 255645 h 606651"/>
                  <a:gd name="connsiteX73" fmla="*/ 377981 w 440751"/>
                  <a:gd name="connsiteY73" fmla="*/ 270680 h 606651"/>
                  <a:gd name="connsiteX74" fmla="*/ 384764 w 440751"/>
                  <a:gd name="connsiteY74" fmla="*/ 294719 h 606651"/>
                  <a:gd name="connsiteX75" fmla="*/ 384516 w 440751"/>
                  <a:gd name="connsiteY75" fmla="*/ 295875 h 606651"/>
                  <a:gd name="connsiteX76" fmla="*/ 354238 w 440751"/>
                  <a:gd name="connsiteY76" fmla="*/ 321318 h 606651"/>
                  <a:gd name="connsiteX77" fmla="*/ 333556 w 440751"/>
                  <a:gd name="connsiteY77" fmla="*/ 316279 h 606651"/>
                  <a:gd name="connsiteX78" fmla="*/ 332895 w 440751"/>
                  <a:gd name="connsiteY78" fmla="*/ 315949 h 606651"/>
                  <a:gd name="connsiteX79" fmla="*/ 269526 w 440751"/>
                  <a:gd name="connsiteY79" fmla="*/ 272580 h 606651"/>
                  <a:gd name="connsiteX80" fmla="*/ 124590 w 440751"/>
                  <a:gd name="connsiteY80" fmla="*/ 304136 h 606651"/>
                  <a:gd name="connsiteX81" fmla="*/ 121363 w 440751"/>
                  <a:gd name="connsiteY81" fmla="*/ 316362 h 606651"/>
                  <a:gd name="connsiteX82" fmla="*/ 73796 w 440751"/>
                  <a:gd name="connsiteY82" fmla="*/ 369974 h 606651"/>
                  <a:gd name="connsiteX83" fmla="*/ 70239 w 440751"/>
                  <a:gd name="connsiteY83" fmla="*/ 369726 h 606651"/>
                  <a:gd name="connsiteX84" fmla="*/ 68749 w 440751"/>
                  <a:gd name="connsiteY84" fmla="*/ 369313 h 606651"/>
                  <a:gd name="connsiteX85" fmla="*/ 57416 w 440751"/>
                  <a:gd name="connsiteY85" fmla="*/ 358574 h 606651"/>
                  <a:gd name="connsiteX86" fmla="*/ 60229 w 440751"/>
                  <a:gd name="connsiteY86" fmla="*/ 330735 h 606651"/>
                  <a:gd name="connsiteX87" fmla="*/ 60725 w 440751"/>
                  <a:gd name="connsiteY87" fmla="*/ 329662 h 606651"/>
                  <a:gd name="connsiteX88" fmla="*/ 61552 w 440751"/>
                  <a:gd name="connsiteY88" fmla="*/ 328753 h 606651"/>
                  <a:gd name="connsiteX89" fmla="*/ 109285 w 440751"/>
                  <a:gd name="connsiteY89" fmla="*/ 291827 h 606651"/>
                  <a:gd name="connsiteX90" fmla="*/ 140887 w 440751"/>
                  <a:gd name="connsiteY90" fmla="*/ 162959 h 606651"/>
                  <a:gd name="connsiteX91" fmla="*/ 125169 w 440751"/>
                  <a:gd name="connsiteY91" fmla="*/ 147264 h 606651"/>
                  <a:gd name="connsiteX92" fmla="*/ 106804 w 440751"/>
                  <a:gd name="connsiteY92" fmla="*/ 101251 h 606651"/>
                  <a:gd name="connsiteX93" fmla="*/ 126823 w 440751"/>
                  <a:gd name="connsiteY93" fmla="*/ 82582 h 606651"/>
                  <a:gd name="connsiteX94" fmla="*/ 23824 w 440751"/>
                  <a:gd name="connsiteY94" fmla="*/ 23790 h 606651"/>
                  <a:gd name="connsiteX95" fmla="*/ 23824 w 440751"/>
                  <a:gd name="connsiteY95" fmla="*/ 403939 h 606651"/>
                  <a:gd name="connsiteX96" fmla="*/ 416927 w 440751"/>
                  <a:gd name="connsiteY96" fmla="*/ 403939 h 606651"/>
                  <a:gd name="connsiteX97" fmla="*/ 416927 w 440751"/>
                  <a:gd name="connsiteY97" fmla="*/ 157445 h 606651"/>
                  <a:gd name="connsiteX98" fmla="*/ 311703 w 440751"/>
                  <a:gd name="connsiteY98" fmla="*/ 157445 h 606651"/>
                  <a:gd name="connsiteX99" fmla="*/ 299790 w 440751"/>
                  <a:gd name="connsiteY99" fmla="*/ 145550 h 606651"/>
                  <a:gd name="connsiteX100" fmla="*/ 299790 w 440751"/>
                  <a:gd name="connsiteY100" fmla="*/ 23790 h 606651"/>
                  <a:gd name="connsiteX101" fmla="*/ 23824 w 440751"/>
                  <a:gd name="connsiteY101" fmla="*/ 0 h 606651"/>
                  <a:gd name="connsiteX102" fmla="*/ 311703 w 440751"/>
                  <a:gd name="connsiteY102" fmla="*/ 0 h 606651"/>
                  <a:gd name="connsiteX103" fmla="*/ 314432 w 440751"/>
                  <a:gd name="connsiteY103" fmla="*/ 330 h 606651"/>
                  <a:gd name="connsiteX104" fmla="*/ 315094 w 440751"/>
                  <a:gd name="connsiteY104" fmla="*/ 578 h 606651"/>
                  <a:gd name="connsiteX105" fmla="*/ 317410 w 440751"/>
                  <a:gd name="connsiteY105" fmla="*/ 1569 h 606651"/>
                  <a:gd name="connsiteX106" fmla="*/ 318238 w 440751"/>
                  <a:gd name="connsiteY106" fmla="*/ 1982 h 606651"/>
                  <a:gd name="connsiteX107" fmla="*/ 320554 w 440751"/>
                  <a:gd name="connsiteY107" fmla="*/ 3965 h 606651"/>
                  <a:gd name="connsiteX108" fmla="*/ 320637 w 440751"/>
                  <a:gd name="connsiteY108" fmla="*/ 4048 h 606651"/>
                  <a:gd name="connsiteX109" fmla="*/ 437773 w 440751"/>
                  <a:gd name="connsiteY109" fmla="*/ 137703 h 606651"/>
                  <a:gd name="connsiteX110" fmla="*/ 440669 w 440751"/>
                  <a:gd name="connsiteY110" fmla="*/ 145385 h 606651"/>
                  <a:gd name="connsiteX111" fmla="*/ 440751 w 440751"/>
                  <a:gd name="connsiteY111" fmla="*/ 146707 h 606651"/>
                  <a:gd name="connsiteX112" fmla="*/ 440751 w 440751"/>
                  <a:gd name="connsiteY112" fmla="*/ 582861 h 606651"/>
                  <a:gd name="connsiteX113" fmla="*/ 416927 w 440751"/>
                  <a:gd name="connsiteY113" fmla="*/ 606651 h 606651"/>
                  <a:gd name="connsiteX114" fmla="*/ 23824 w 440751"/>
                  <a:gd name="connsiteY114" fmla="*/ 606651 h 606651"/>
                  <a:gd name="connsiteX115" fmla="*/ 0 w 440751"/>
                  <a:gd name="connsiteY115" fmla="*/ 582861 h 606651"/>
                  <a:gd name="connsiteX116" fmla="*/ 0 w 440751"/>
                  <a:gd name="connsiteY116" fmla="*/ 23790 h 606651"/>
                  <a:gd name="connsiteX117" fmla="*/ 23824 w 440751"/>
                  <a:gd name="connsiteY117"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40751" h="606651">
                    <a:moveTo>
                      <a:pt x="211545" y="456699"/>
                    </a:moveTo>
                    <a:cubicBezTo>
                      <a:pt x="239589" y="456699"/>
                      <a:pt x="257210" y="472566"/>
                      <a:pt x="256962" y="502563"/>
                    </a:cubicBezTo>
                    <a:cubicBezTo>
                      <a:pt x="256962" y="537023"/>
                      <a:pt x="237686" y="553303"/>
                      <a:pt x="208070" y="553138"/>
                    </a:cubicBezTo>
                    <a:cubicBezTo>
                      <a:pt x="204016" y="553138"/>
                      <a:pt x="199549" y="553138"/>
                      <a:pt x="196736" y="552477"/>
                    </a:cubicBezTo>
                    <a:lnTo>
                      <a:pt x="196736" y="458021"/>
                    </a:lnTo>
                    <a:cubicBezTo>
                      <a:pt x="199466" y="457360"/>
                      <a:pt x="204182" y="456699"/>
                      <a:pt x="211545" y="456699"/>
                    </a:cubicBezTo>
                    <a:close/>
                    <a:moveTo>
                      <a:pt x="85174" y="456347"/>
                    </a:moveTo>
                    <a:cubicBezTo>
                      <a:pt x="101466" y="456347"/>
                      <a:pt x="110646" y="464271"/>
                      <a:pt x="110646" y="477561"/>
                    </a:cubicBezTo>
                    <a:cubicBezTo>
                      <a:pt x="110646" y="492336"/>
                      <a:pt x="99978" y="501085"/>
                      <a:pt x="82611" y="501085"/>
                    </a:cubicBezTo>
                    <a:cubicBezTo>
                      <a:pt x="77897" y="501085"/>
                      <a:pt x="74423" y="500837"/>
                      <a:pt x="71694" y="500177"/>
                    </a:cubicBezTo>
                    <a:lnTo>
                      <a:pt x="71694" y="457668"/>
                    </a:lnTo>
                    <a:cubicBezTo>
                      <a:pt x="74010" y="457007"/>
                      <a:pt x="78558" y="456347"/>
                      <a:pt x="85174" y="456347"/>
                    </a:cubicBezTo>
                    <a:close/>
                    <a:moveTo>
                      <a:pt x="313109" y="432768"/>
                    </a:moveTo>
                    <a:lnTo>
                      <a:pt x="313109" y="577079"/>
                    </a:lnTo>
                    <a:lnTo>
                      <a:pt x="345950" y="577079"/>
                    </a:lnTo>
                    <a:lnTo>
                      <a:pt x="345950" y="519090"/>
                    </a:lnTo>
                    <a:lnTo>
                      <a:pt x="397818" y="519090"/>
                    </a:lnTo>
                    <a:lnTo>
                      <a:pt x="397818" y="492491"/>
                    </a:lnTo>
                    <a:lnTo>
                      <a:pt x="345950" y="492491"/>
                    </a:lnTo>
                    <a:lnTo>
                      <a:pt x="345950" y="459532"/>
                    </a:lnTo>
                    <a:lnTo>
                      <a:pt x="401458" y="459532"/>
                    </a:lnTo>
                    <a:lnTo>
                      <a:pt x="401458" y="432768"/>
                    </a:lnTo>
                    <a:close/>
                    <a:moveTo>
                      <a:pt x="208050" y="431694"/>
                    </a:moveTo>
                    <a:cubicBezTo>
                      <a:pt x="191588" y="431694"/>
                      <a:pt x="175870" y="432768"/>
                      <a:pt x="163876" y="434668"/>
                    </a:cubicBezTo>
                    <a:lnTo>
                      <a:pt x="163876" y="576418"/>
                    </a:lnTo>
                    <a:cubicBezTo>
                      <a:pt x="172065" y="577492"/>
                      <a:pt x="184060" y="578565"/>
                      <a:pt x="201018" y="578565"/>
                    </a:cubicBezTo>
                    <a:cubicBezTo>
                      <a:pt x="229310" y="578565"/>
                      <a:pt x="252472" y="572535"/>
                      <a:pt x="267611" y="559979"/>
                    </a:cubicBezTo>
                    <a:cubicBezTo>
                      <a:pt x="281591" y="548167"/>
                      <a:pt x="291683" y="529085"/>
                      <a:pt x="291683" y="501495"/>
                    </a:cubicBezTo>
                    <a:cubicBezTo>
                      <a:pt x="291683" y="476053"/>
                      <a:pt x="282253" y="458210"/>
                      <a:pt x="267197" y="447141"/>
                    </a:cubicBezTo>
                    <a:cubicBezTo>
                      <a:pt x="253300" y="436650"/>
                      <a:pt x="235514" y="431694"/>
                      <a:pt x="208050" y="431694"/>
                    </a:cubicBezTo>
                    <a:close/>
                    <a:moveTo>
                      <a:pt x="83468" y="431694"/>
                    </a:moveTo>
                    <a:cubicBezTo>
                      <a:pt x="63532" y="431694"/>
                      <a:pt x="49386" y="433015"/>
                      <a:pt x="39293" y="434668"/>
                    </a:cubicBezTo>
                    <a:lnTo>
                      <a:pt x="39293" y="577079"/>
                    </a:lnTo>
                    <a:lnTo>
                      <a:pt x="71722" y="577079"/>
                    </a:lnTo>
                    <a:lnTo>
                      <a:pt x="71722" y="525450"/>
                    </a:lnTo>
                    <a:cubicBezTo>
                      <a:pt x="74700" y="525863"/>
                      <a:pt x="78505" y="526111"/>
                      <a:pt x="82807" y="526111"/>
                    </a:cubicBezTo>
                    <a:cubicBezTo>
                      <a:pt x="102164" y="526111"/>
                      <a:pt x="118626" y="521403"/>
                      <a:pt x="129793" y="510912"/>
                    </a:cubicBezTo>
                    <a:cubicBezTo>
                      <a:pt x="138397" y="502817"/>
                      <a:pt x="143029" y="490756"/>
                      <a:pt x="143029" y="476631"/>
                    </a:cubicBezTo>
                    <a:cubicBezTo>
                      <a:pt x="143029" y="462505"/>
                      <a:pt x="136825" y="450528"/>
                      <a:pt x="127643" y="443258"/>
                    </a:cubicBezTo>
                    <a:cubicBezTo>
                      <a:pt x="117964" y="435576"/>
                      <a:pt x="103653" y="431694"/>
                      <a:pt x="83468" y="431694"/>
                    </a:cubicBezTo>
                    <a:close/>
                    <a:moveTo>
                      <a:pt x="102750" y="316527"/>
                    </a:moveTo>
                    <a:cubicBezTo>
                      <a:pt x="92409" y="323383"/>
                      <a:pt x="83392" y="331066"/>
                      <a:pt x="75864" y="339492"/>
                    </a:cubicBezTo>
                    <a:cubicBezTo>
                      <a:pt x="74127" y="343705"/>
                      <a:pt x="72968" y="349405"/>
                      <a:pt x="73961" y="351800"/>
                    </a:cubicBezTo>
                    <a:cubicBezTo>
                      <a:pt x="74044" y="351966"/>
                      <a:pt x="74044" y="352048"/>
                      <a:pt x="74127" y="352131"/>
                    </a:cubicBezTo>
                    <a:cubicBezTo>
                      <a:pt x="77932" y="351966"/>
                      <a:pt x="92657" y="349157"/>
                      <a:pt x="102750" y="316527"/>
                    </a:cubicBezTo>
                    <a:close/>
                    <a:moveTo>
                      <a:pt x="298977" y="271919"/>
                    </a:moveTo>
                    <a:cubicBezTo>
                      <a:pt x="313537" y="282162"/>
                      <a:pt x="327931" y="291745"/>
                      <a:pt x="341912" y="300501"/>
                    </a:cubicBezTo>
                    <a:cubicBezTo>
                      <a:pt x="343153" y="301079"/>
                      <a:pt x="348613" y="303475"/>
                      <a:pt x="354238" y="303475"/>
                    </a:cubicBezTo>
                    <a:cubicBezTo>
                      <a:pt x="359036" y="303475"/>
                      <a:pt x="364331" y="302071"/>
                      <a:pt x="367061" y="291992"/>
                    </a:cubicBezTo>
                    <a:cubicBezTo>
                      <a:pt x="367474" y="287945"/>
                      <a:pt x="366647" y="284806"/>
                      <a:pt x="364413" y="282162"/>
                    </a:cubicBezTo>
                    <a:cubicBezTo>
                      <a:pt x="358705" y="275554"/>
                      <a:pt x="345635" y="273571"/>
                      <a:pt x="341415" y="273488"/>
                    </a:cubicBezTo>
                    <a:cubicBezTo>
                      <a:pt x="340754" y="273406"/>
                      <a:pt x="324208" y="271919"/>
                      <a:pt x="299390" y="271919"/>
                    </a:cubicBezTo>
                    <a:close/>
                    <a:moveTo>
                      <a:pt x="155943" y="177498"/>
                    </a:moveTo>
                    <a:cubicBezTo>
                      <a:pt x="149490" y="206080"/>
                      <a:pt x="138322" y="250606"/>
                      <a:pt x="130546" y="281006"/>
                    </a:cubicBezTo>
                    <a:lnTo>
                      <a:pt x="130298" y="281997"/>
                    </a:lnTo>
                    <a:cubicBezTo>
                      <a:pt x="168352" y="266384"/>
                      <a:pt x="211452" y="259280"/>
                      <a:pt x="247521" y="256223"/>
                    </a:cubicBezTo>
                    <a:lnTo>
                      <a:pt x="246859" y="255728"/>
                    </a:lnTo>
                    <a:lnTo>
                      <a:pt x="247273" y="255728"/>
                    </a:lnTo>
                    <a:cubicBezTo>
                      <a:pt x="208971" y="225906"/>
                      <a:pt x="177038" y="197241"/>
                      <a:pt x="156191" y="177581"/>
                    </a:cubicBezTo>
                    <a:lnTo>
                      <a:pt x="156191" y="177746"/>
                    </a:lnTo>
                    <a:close/>
                    <a:moveTo>
                      <a:pt x="131456" y="99764"/>
                    </a:moveTo>
                    <a:cubicBezTo>
                      <a:pt x="131373" y="99764"/>
                      <a:pt x="125252" y="101582"/>
                      <a:pt x="123845" y="106456"/>
                    </a:cubicBezTo>
                    <a:cubicBezTo>
                      <a:pt x="123018" y="109347"/>
                      <a:pt x="122770" y="117855"/>
                      <a:pt x="138322" y="135120"/>
                    </a:cubicBezTo>
                    <a:cubicBezTo>
                      <a:pt x="138322" y="135120"/>
                      <a:pt x="140308" y="137186"/>
                      <a:pt x="143948" y="140820"/>
                    </a:cubicBezTo>
                    <a:cubicBezTo>
                      <a:pt x="145189" y="117690"/>
                      <a:pt x="141962" y="105134"/>
                      <a:pt x="138157" y="100921"/>
                    </a:cubicBezTo>
                    <a:cubicBezTo>
                      <a:pt x="136502" y="99104"/>
                      <a:pt x="134600" y="98938"/>
                      <a:pt x="131456" y="99764"/>
                    </a:cubicBezTo>
                    <a:close/>
                    <a:moveTo>
                      <a:pt x="126823" y="82582"/>
                    </a:moveTo>
                    <a:cubicBezTo>
                      <a:pt x="136254" y="80021"/>
                      <a:pt x="145271" y="82252"/>
                      <a:pt x="151393" y="88943"/>
                    </a:cubicBezTo>
                    <a:cubicBezTo>
                      <a:pt x="160741" y="99269"/>
                      <a:pt x="163967" y="120168"/>
                      <a:pt x="161072" y="151229"/>
                    </a:cubicBezTo>
                    <a:cubicBezTo>
                      <a:pt x="160907" y="152633"/>
                      <a:pt x="160658" y="154451"/>
                      <a:pt x="160245" y="156846"/>
                    </a:cubicBezTo>
                    <a:cubicBezTo>
                      <a:pt x="182581" y="178242"/>
                      <a:pt x="224275" y="216406"/>
                      <a:pt x="275152" y="254489"/>
                    </a:cubicBezTo>
                    <a:cubicBezTo>
                      <a:pt x="283176" y="254241"/>
                      <a:pt x="291283" y="254076"/>
                      <a:pt x="299390" y="254076"/>
                    </a:cubicBezTo>
                    <a:cubicBezTo>
                      <a:pt x="325118" y="254076"/>
                      <a:pt x="341912" y="255562"/>
                      <a:pt x="342574" y="255645"/>
                    </a:cubicBezTo>
                    <a:cubicBezTo>
                      <a:pt x="344559" y="255728"/>
                      <a:pt x="366316" y="256884"/>
                      <a:pt x="377981" y="270680"/>
                    </a:cubicBezTo>
                    <a:cubicBezTo>
                      <a:pt x="383606" y="277123"/>
                      <a:pt x="385922" y="285466"/>
                      <a:pt x="384764" y="294719"/>
                    </a:cubicBezTo>
                    <a:lnTo>
                      <a:pt x="384516" y="295875"/>
                    </a:lnTo>
                    <a:cubicBezTo>
                      <a:pt x="380380" y="311984"/>
                      <a:pt x="369377" y="321318"/>
                      <a:pt x="354238" y="321318"/>
                    </a:cubicBezTo>
                    <a:cubicBezTo>
                      <a:pt x="343566" y="321318"/>
                      <a:pt x="334549" y="316857"/>
                      <a:pt x="333556" y="316279"/>
                    </a:cubicBezTo>
                    <a:lnTo>
                      <a:pt x="332895" y="315949"/>
                    </a:lnTo>
                    <a:cubicBezTo>
                      <a:pt x="312213" y="303062"/>
                      <a:pt x="290952" y="288440"/>
                      <a:pt x="269526" y="272580"/>
                    </a:cubicBezTo>
                    <a:cubicBezTo>
                      <a:pt x="227915" y="274645"/>
                      <a:pt x="170503" y="281832"/>
                      <a:pt x="124590" y="304136"/>
                    </a:cubicBezTo>
                    <a:lnTo>
                      <a:pt x="121363" y="316362"/>
                    </a:lnTo>
                    <a:cubicBezTo>
                      <a:pt x="108210" y="364770"/>
                      <a:pt x="83723" y="369974"/>
                      <a:pt x="73796" y="369974"/>
                    </a:cubicBezTo>
                    <a:cubicBezTo>
                      <a:pt x="71479" y="369974"/>
                      <a:pt x="70239" y="369726"/>
                      <a:pt x="70239" y="369726"/>
                    </a:cubicBezTo>
                    <a:lnTo>
                      <a:pt x="68749" y="369313"/>
                    </a:lnTo>
                    <a:cubicBezTo>
                      <a:pt x="63455" y="367413"/>
                      <a:pt x="59484" y="363696"/>
                      <a:pt x="57416" y="358574"/>
                    </a:cubicBezTo>
                    <a:cubicBezTo>
                      <a:pt x="52783" y="347422"/>
                      <a:pt x="58905" y="333462"/>
                      <a:pt x="60229" y="330735"/>
                    </a:cubicBezTo>
                    <a:lnTo>
                      <a:pt x="60725" y="329662"/>
                    </a:lnTo>
                    <a:lnTo>
                      <a:pt x="61552" y="328753"/>
                    </a:lnTo>
                    <a:cubicBezTo>
                      <a:pt x="73961" y="314544"/>
                      <a:pt x="90010" y="302153"/>
                      <a:pt x="109285" y="291827"/>
                    </a:cubicBezTo>
                    <a:cubicBezTo>
                      <a:pt x="117475" y="260023"/>
                      <a:pt x="134434" y="193689"/>
                      <a:pt x="140887" y="162959"/>
                    </a:cubicBezTo>
                    <a:cubicBezTo>
                      <a:pt x="130960" y="153212"/>
                      <a:pt x="125417" y="147512"/>
                      <a:pt x="125169" y="147264"/>
                    </a:cubicBezTo>
                    <a:cubicBezTo>
                      <a:pt x="109120" y="129338"/>
                      <a:pt x="102915" y="113890"/>
                      <a:pt x="106804" y="101251"/>
                    </a:cubicBezTo>
                    <a:cubicBezTo>
                      <a:pt x="110195" y="89686"/>
                      <a:pt x="121032" y="84069"/>
                      <a:pt x="126823" y="82582"/>
                    </a:cubicBezTo>
                    <a:close/>
                    <a:moveTo>
                      <a:pt x="23824" y="23790"/>
                    </a:moveTo>
                    <a:lnTo>
                      <a:pt x="23824" y="403939"/>
                    </a:lnTo>
                    <a:lnTo>
                      <a:pt x="416927" y="403939"/>
                    </a:lnTo>
                    <a:lnTo>
                      <a:pt x="416927" y="157445"/>
                    </a:lnTo>
                    <a:lnTo>
                      <a:pt x="311703" y="157445"/>
                    </a:lnTo>
                    <a:cubicBezTo>
                      <a:pt x="305085" y="157445"/>
                      <a:pt x="299790" y="152076"/>
                      <a:pt x="299790" y="145550"/>
                    </a:cubicBezTo>
                    <a:lnTo>
                      <a:pt x="299790" y="23790"/>
                    </a:lnTo>
                    <a:close/>
                    <a:moveTo>
                      <a:pt x="23824" y="0"/>
                    </a:moveTo>
                    <a:lnTo>
                      <a:pt x="311703" y="0"/>
                    </a:lnTo>
                    <a:cubicBezTo>
                      <a:pt x="312612" y="0"/>
                      <a:pt x="313522" y="165"/>
                      <a:pt x="314432" y="330"/>
                    </a:cubicBezTo>
                    <a:cubicBezTo>
                      <a:pt x="314681" y="413"/>
                      <a:pt x="314846" y="496"/>
                      <a:pt x="315094" y="578"/>
                    </a:cubicBezTo>
                    <a:cubicBezTo>
                      <a:pt x="315921" y="826"/>
                      <a:pt x="316666" y="1156"/>
                      <a:pt x="317410" y="1569"/>
                    </a:cubicBezTo>
                    <a:cubicBezTo>
                      <a:pt x="317659" y="1652"/>
                      <a:pt x="317990" y="1817"/>
                      <a:pt x="318238" y="1982"/>
                    </a:cubicBezTo>
                    <a:cubicBezTo>
                      <a:pt x="319065" y="2561"/>
                      <a:pt x="319892" y="3221"/>
                      <a:pt x="320554" y="3965"/>
                    </a:cubicBezTo>
                    <a:cubicBezTo>
                      <a:pt x="320554" y="4048"/>
                      <a:pt x="320637" y="4048"/>
                      <a:pt x="320637" y="4048"/>
                    </a:cubicBezTo>
                    <a:lnTo>
                      <a:pt x="437773" y="137703"/>
                    </a:lnTo>
                    <a:cubicBezTo>
                      <a:pt x="439676" y="139850"/>
                      <a:pt x="440586" y="142576"/>
                      <a:pt x="440669" y="145385"/>
                    </a:cubicBezTo>
                    <a:cubicBezTo>
                      <a:pt x="440669" y="145798"/>
                      <a:pt x="440751" y="146294"/>
                      <a:pt x="440751" y="146707"/>
                    </a:cubicBezTo>
                    <a:lnTo>
                      <a:pt x="440751" y="582861"/>
                    </a:lnTo>
                    <a:cubicBezTo>
                      <a:pt x="440751" y="595995"/>
                      <a:pt x="430080" y="606651"/>
                      <a:pt x="416927" y="606651"/>
                    </a:cubicBezTo>
                    <a:lnTo>
                      <a:pt x="23824" y="606651"/>
                    </a:lnTo>
                    <a:cubicBezTo>
                      <a:pt x="10671" y="606651"/>
                      <a:pt x="0" y="595995"/>
                      <a:pt x="0" y="582861"/>
                    </a:cubicBezTo>
                    <a:lnTo>
                      <a:pt x="0" y="23790"/>
                    </a:lnTo>
                    <a:cubicBezTo>
                      <a:pt x="0" y="10656"/>
                      <a:pt x="10671" y="0"/>
                      <a:pt x="238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panose="020B0503020204020204" pitchFamily="34" charset="-122"/>
                  <a:ea typeface="微软雅黑" panose="020B0503020204020204" pitchFamily="34" charset="-122"/>
                </a:endParaRPr>
              </a:p>
            </p:txBody>
          </p:sp>
          <p:sp>
            <p:nvSpPr>
              <p:cNvPr id="16" name="iconfont-11624-5524686"/>
              <p:cNvSpPr/>
              <p:nvPr/>
            </p:nvSpPr>
            <p:spPr>
              <a:xfrm>
                <a:off x="856427" y="4626397"/>
                <a:ext cx="457919" cy="393672"/>
              </a:xfrm>
              <a:custGeom>
                <a:avLst/>
                <a:gdLst>
                  <a:gd name="connsiteX0" fmla="*/ 86610 w 609586"/>
                  <a:gd name="connsiteY0" fmla="*/ 173700 h 609586"/>
                  <a:gd name="connsiteX1" fmla="*/ 153646 w 609586"/>
                  <a:gd name="connsiteY1" fmla="*/ 281273 h 609586"/>
                  <a:gd name="connsiteX2" fmla="*/ 83229 w 609586"/>
                  <a:gd name="connsiteY2" fmla="*/ 393131 h 609586"/>
                  <a:gd name="connsiteX3" fmla="*/ 136554 w 609586"/>
                  <a:gd name="connsiteY3" fmla="*/ 393131 h 609586"/>
                  <a:gd name="connsiteX4" fmla="*/ 180451 w 609586"/>
                  <a:gd name="connsiteY4" fmla="*/ 318463 h 609586"/>
                  <a:gd name="connsiteX5" fmla="*/ 222206 w 609586"/>
                  <a:gd name="connsiteY5" fmla="*/ 393131 h 609586"/>
                  <a:gd name="connsiteX6" fmla="*/ 277959 w 609586"/>
                  <a:gd name="connsiteY6" fmla="*/ 393131 h 609586"/>
                  <a:gd name="connsiteX7" fmla="*/ 206638 w 609586"/>
                  <a:gd name="connsiteY7" fmla="*/ 279463 h 609586"/>
                  <a:gd name="connsiteX8" fmla="*/ 273674 w 609586"/>
                  <a:gd name="connsiteY8" fmla="*/ 173700 h 609586"/>
                  <a:gd name="connsiteX9" fmla="*/ 220683 w 609586"/>
                  <a:gd name="connsiteY9" fmla="*/ 173700 h 609586"/>
                  <a:gd name="connsiteX10" fmla="*/ 180451 w 609586"/>
                  <a:gd name="connsiteY10" fmla="*/ 245034 h 609586"/>
                  <a:gd name="connsiteX11" fmla="*/ 141458 w 609586"/>
                  <a:gd name="connsiteY11" fmla="*/ 173700 h 609586"/>
                  <a:gd name="connsiteX12" fmla="*/ 372467 w 609586"/>
                  <a:gd name="connsiteY12" fmla="*/ 78960 h 609586"/>
                  <a:gd name="connsiteX13" fmla="*/ 609586 w 609586"/>
                  <a:gd name="connsiteY13" fmla="*/ 78960 h 609586"/>
                  <a:gd name="connsiteX14" fmla="*/ 609586 w 609586"/>
                  <a:gd name="connsiteY14" fmla="*/ 530054 h 609586"/>
                  <a:gd name="connsiteX15" fmla="*/ 372467 w 609586"/>
                  <a:gd name="connsiteY15" fmla="*/ 530054 h 609586"/>
                  <a:gd name="connsiteX16" fmla="*/ 372467 w 609586"/>
                  <a:gd name="connsiteY16" fmla="*/ 477001 h 609586"/>
                  <a:gd name="connsiteX17" fmla="*/ 556867 w 609586"/>
                  <a:gd name="connsiteY17" fmla="*/ 477001 h 609586"/>
                  <a:gd name="connsiteX18" fmla="*/ 556867 w 609586"/>
                  <a:gd name="connsiteY18" fmla="*/ 451379 h 609586"/>
                  <a:gd name="connsiteX19" fmla="*/ 372467 w 609586"/>
                  <a:gd name="connsiteY19" fmla="*/ 451379 h 609586"/>
                  <a:gd name="connsiteX20" fmla="*/ 372467 w 609586"/>
                  <a:gd name="connsiteY20" fmla="*/ 410851 h 609586"/>
                  <a:gd name="connsiteX21" fmla="*/ 556867 w 609586"/>
                  <a:gd name="connsiteY21" fmla="*/ 410851 h 609586"/>
                  <a:gd name="connsiteX22" fmla="*/ 556867 w 609586"/>
                  <a:gd name="connsiteY22" fmla="*/ 385277 h 609586"/>
                  <a:gd name="connsiteX23" fmla="*/ 372467 w 609586"/>
                  <a:gd name="connsiteY23" fmla="*/ 385277 h 609586"/>
                  <a:gd name="connsiteX24" fmla="*/ 372467 w 609586"/>
                  <a:gd name="connsiteY24" fmla="*/ 344416 h 609586"/>
                  <a:gd name="connsiteX25" fmla="*/ 556867 w 609586"/>
                  <a:gd name="connsiteY25" fmla="*/ 344416 h 609586"/>
                  <a:gd name="connsiteX26" fmla="*/ 556867 w 609586"/>
                  <a:gd name="connsiteY26" fmla="*/ 318794 h 609586"/>
                  <a:gd name="connsiteX27" fmla="*/ 372467 w 609586"/>
                  <a:gd name="connsiteY27" fmla="*/ 318794 h 609586"/>
                  <a:gd name="connsiteX28" fmla="*/ 372467 w 609586"/>
                  <a:gd name="connsiteY28" fmla="*/ 277981 h 609586"/>
                  <a:gd name="connsiteX29" fmla="*/ 556867 w 609586"/>
                  <a:gd name="connsiteY29" fmla="*/ 277981 h 609586"/>
                  <a:gd name="connsiteX30" fmla="*/ 556867 w 609586"/>
                  <a:gd name="connsiteY30" fmla="*/ 252359 h 609586"/>
                  <a:gd name="connsiteX31" fmla="*/ 372467 w 609586"/>
                  <a:gd name="connsiteY31" fmla="*/ 252359 h 609586"/>
                  <a:gd name="connsiteX32" fmla="*/ 372467 w 609586"/>
                  <a:gd name="connsiteY32" fmla="*/ 211545 h 609586"/>
                  <a:gd name="connsiteX33" fmla="*/ 556867 w 609586"/>
                  <a:gd name="connsiteY33" fmla="*/ 211545 h 609586"/>
                  <a:gd name="connsiteX34" fmla="*/ 556867 w 609586"/>
                  <a:gd name="connsiteY34" fmla="*/ 185924 h 609586"/>
                  <a:gd name="connsiteX35" fmla="*/ 372467 w 609586"/>
                  <a:gd name="connsiteY35" fmla="*/ 185924 h 609586"/>
                  <a:gd name="connsiteX36" fmla="*/ 372467 w 609586"/>
                  <a:gd name="connsiteY36" fmla="*/ 144491 h 609586"/>
                  <a:gd name="connsiteX37" fmla="*/ 556867 w 609586"/>
                  <a:gd name="connsiteY37" fmla="*/ 144491 h 609586"/>
                  <a:gd name="connsiteX38" fmla="*/ 556867 w 609586"/>
                  <a:gd name="connsiteY38" fmla="*/ 118869 h 609586"/>
                  <a:gd name="connsiteX39" fmla="*/ 372467 w 609586"/>
                  <a:gd name="connsiteY39" fmla="*/ 118869 h 609586"/>
                  <a:gd name="connsiteX40" fmla="*/ 343511 w 609586"/>
                  <a:gd name="connsiteY40" fmla="*/ 0 h 609586"/>
                  <a:gd name="connsiteX41" fmla="*/ 343511 w 609586"/>
                  <a:gd name="connsiteY41" fmla="*/ 609586 h 609586"/>
                  <a:gd name="connsiteX42" fmla="*/ 0 w 609586"/>
                  <a:gd name="connsiteY42" fmla="*/ 544675 h 609586"/>
                  <a:gd name="connsiteX43" fmla="*/ 0 w 609586"/>
                  <a:gd name="connsiteY43" fmla="*/ 64911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9586" h="609586">
                    <a:moveTo>
                      <a:pt x="86610" y="173700"/>
                    </a:moveTo>
                    <a:lnTo>
                      <a:pt x="153646" y="281273"/>
                    </a:lnTo>
                    <a:lnTo>
                      <a:pt x="83229" y="393131"/>
                    </a:lnTo>
                    <a:lnTo>
                      <a:pt x="136554" y="393131"/>
                    </a:lnTo>
                    <a:lnTo>
                      <a:pt x="180451" y="318463"/>
                    </a:lnTo>
                    <a:lnTo>
                      <a:pt x="222206" y="393131"/>
                    </a:lnTo>
                    <a:lnTo>
                      <a:pt x="277959" y="393131"/>
                    </a:lnTo>
                    <a:lnTo>
                      <a:pt x="206638" y="279463"/>
                    </a:lnTo>
                    <a:lnTo>
                      <a:pt x="273674" y="173700"/>
                    </a:lnTo>
                    <a:lnTo>
                      <a:pt x="220683" y="173700"/>
                    </a:lnTo>
                    <a:lnTo>
                      <a:pt x="180451" y="245034"/>
                    </a:lnTo>
                    <a:lnTo>
                      <a:pt x="141458" y="173700"/>
                    </a:lnTo>
                    <a:close/>
                    <a:moveTo>
                      <a:pt x="372467" y="78960"/>
                    </a:moveTo>
                    <a:lnTo>
                      <a:pt x="609586" y="78960"/>
                    </a:lnTo>
                    <a:lnTo>
                      <a:pt x="609586" y="530054"/>
                    </a:lnTo>
                    <a:lnTo>
                      <a:pt x="372467" y="530054"/>
                    </a:lnTo>
                    <a:lnTo>
                      <a:pt x="372467" y="477001"/>
                    </a:lnTo>
                    <a:lnTo>
                      <a:pt x="556867" y="477001"/>
                    </a:lnTo>
                    <a:lnTo>
                      <a:pt x="556867" y="451379"/>
                    </a:lnTo>
                    <a:lnTo>
                      <a:pt x="372467" y="451379"/>
                    </a:lnTo>
                    <a:lnTo>
                      <a:pt x="372467" y="410851"/>
                    </a:lnTo>
                    <a:lnTo>
                      <a:pt x="556867" y="410851"/>
                    </a:lnTo>
                    <a:lnTo>
                      <a:pt x="556867" y="385277"/>
                    </a:lnTo>
                    <a:lnTo>
                      <a:pt x="372467" y="385277"/>
                    </a:lnTo>
                    <a:lnTo>
                      <a:pt x="372467" y="344416"/>
                    </a:lnTo>
                    <a:lnTo>
                      <a:pt x="556867" y="344416"/>
                    </a:lnTo>
                    <a:lnTo>
                      <a:pt x="556867" y="318794"/>
                    </a:lnTo>
                    <a:lnTo>
                      <a:pt x="372467" y="318794"/>
                    </a:lnTo>
                    <a:lnTo>
                      <a:pt x="372467" y="277981"/>
                    </a:lnTo>
                    <a:lnTo>
                      <a:pt x="556867" y="277981"/>
                    </a:lnTo>
                    <a:lnTo>
                      <a:pt x="556867" y="252359"/>
                    </a:lnTo>
                    <a:lnTo>
                      <a:pt x="372467" y="252359"/>
                    </a:lnTo>
                    <a:lnTo>
                      <a:pt x="372467" y="211545"/>
                    </a:lnTo>
                    <a:lnTo>
                      <a:pt x="556867" y="211545"/>
                    </a:lnTo>
                    <a:lnTo>
                      <a:pt x="556867" y="185924"/>
                    </a:lnTo>
                    <a:lnTo>
                      <a:pt x="372467" y="185924"/>
                    </a:lnTo>
                    <a:lnTo>
                      <a:pt x="372467" y="144491"/>
                    </a:lnTo>
                    <a:lnTo>
                      <a:pt x="556867" y="144491"/>
                    </a:lnTo>
                    <a:lnTo>
                      <a:pt x="556867" y="118869"/>
                    </a:lnTo>
                    <a:lnTo>
                      <a:pt x="372467" y="118869"/>
                    </a:lnTo>
                    <a:close/>
                    <a:moveTo>
                      <a:pt x="343511" y="0"/>
                    </a:moveTo>
                    <a:lnTo>
                      <a:pt x="343511" y="609586"/>
                    </a:lnTo>
                    <a:lnTo>
                      <a:pt x="0" y="544675"/>
                    </a:lnTo>
                    <a:lnTo>
                      <a:pt x="0" y="6491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panose="020B0503020204020204" pitchFamily="34" charset="-122"/>
                  <a:ea typeface="微软雅黑" panose="020B0503020204020204" pitchFamily="34" charset="-122"/>
                </a:endParaRPr>
              </a:p>
            </p:txBody>
          </p:sp>
          <p:sp>
            <p:nvSpPr>
              <p:cNvPr id="17" name="photograph_108132"/>
              <p:cNvSpPr>
                <a:spLocks noChangeAspect="1"/>
              </p:cNvSpPr>
              <p:nvPr/>
            </p:nvSpPr>
            <p:spPr>
              <a:xfrm>
                <a:off x="1373626" y="3575046"/>
                <a:ext cx="433810" cy="324891"/>
              </a:xfrm>
              <a:custGeom>
                <a:avLst/>
                <a:gdLst>
                  <a:gd name="connsiteX0" fmla="*/ 189891 w 607639"/>
                  <a:gd name="connsiteY0" fmla="*/ 113751 h 455076"/>
                  <a:gd name="connsiteX1" fmla="*/ 227855 w 607639"/>
                  <a:gd name="connsiteY1" fmla="*/ 151715 h 455076"/>
                  <a:gd name="connsiteX2" fmla="*/ 189891 w 607639"/>
                  <a:gd name="connsiteY2" fmla="*/ 189679 h 455076"/>
                  <a:gd name="connsiteX3" fmla="*/ 151927 w 607639"/>
                  <a:gd name="connsiteY3" fmla="*/ 151715 h 455076"/>
                  <a:gd name="connsiteX4" fmla="*/ 189891 w 607639"/>
                  <a:gd name="connsiteY4" fmla="*/ 113751 h 455076"/>
                  <a:gd name="connsiteX5" fmla="*/ 75922 w 607639"/>
                  <a:gd name="connsiteY5" fmla="*/ 75905 h 455076"/>
                  <a:gd name="connsiteX6" fmla="*/ 75922 w 607639"/>
                  <a:gd name="connsiteY6" fmla="*/ 353217 h 455076"/>
                  <a:gd name="connsiteX7" fmla="*/ 216639 w 607639"/>
                  <a:gd name="connsiteY7" fmla="*/ 250203 h 455076"/>
                  <a:gd name="connsiteX8" fmla="*/ 240225 w 607639"/>
                  <a:gd name="connsiteY8" fmla="*/ 251092 h 455076"/>
                  <a:gd name="connsiteX9" fmla="*/ 298257 w 607639"/>
                  <a:gd name="connsiteY9" fmla="*/ 300777 h 455076"/>
                  <a:gd name="connsiteX10" fmla="*/ 403283 w 607639"/>
                  <a:gd name="connsiteY10" fmla="*/ 177409 h 455076"/>
                  <a:gd name="connsiteX11" fmla="*/ 417969 w 607639"/>
                  <a:gd name="connsiteY11" fmla="*/ 170654 h 455076"/>
                  <a:gd name="connsiteX12" fmla="*/ 432566 w 607639"/>
                  <a:gd name="connsiteY12" fmla="*/ 177764 h 455076"/>
                  <a:gd name="connsiteX13" fmla="*/ 531628 w 607639"/>
                  <a:gd name="connsiteY13" fmla="*/ 301488 h 455076"/>
                  <a:gd name="connsiteX14" fmla="*/ 531628 w 607639"/>
                  <a:gd name="connsiteY14" fmla="*/ 75905 h 455076"/>
                  <a:gd name="connsiteX15" fmla="*/ 38005 w 607639"/>
                  <a:gd name="connsiteY15" fmla="*/ 0 h 455076"/>
                  <a:gd name="connsiteX16" fmla="*/ 569634 w 607639"/>
                  <a:gd name="connsiteY16" fmla="*/ 0 h 455076"/>
                  <a:gd name="connsiteX17" fmla="*/ 607639 w 607639"/>
                  <a:gd name="connsiteY17" fmla="*/ 37952 h 455076"/>
                  <a:gd name="connsiteX18" fmla="*/ 607639 w 607639"/>
                  <a:gd name="connsiteY18" fmla="*/ 417212 h 455076"/>
                  <a:gd name="connsiteX19" fmla="*/ 569634 w 607639"/>
                  <a:gd name="connsiteY19" fmla="*/ 455076 h 455076"/>
                  <a:gd name="connsiteX20" fmla="*/ 38005 w 607639"/>
                  <a:gd name="connsiteY20" fmla="*/ 455076 h 455076"/>
                  <a:gd name="connsiteX21" fmla="*/ 0 w 607639"/>
                  <a:gd name="connsiteY21" fmla="*/ 417212 h 455076"/>
                  <a:gd name="connsiteX22" fmla="*/ 0 w 607639"/>
                  <a:gd name="connsiteY22" fmla="*/ 37952 h 455076"/>
                  <a:gd name="connsiteX23" fmla="*/ 38005 w 607639"/>
                  <a:gd name="connsiteY23" fmla="*/ 0 h 45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7639" h="455076">
                    <a:moveTo>
                      <a:pt x="189891" y="113751"/>
                    </a:moveTo>
                    <a:cubicBezTo>
                      <a:pt x="210858" y="113751"/>
                      <a:pt x="227855" y="130748"/>
                      <a:pt x="227855" y="151715"/>
                    </a:cubicBezTo>
                    <a:cubicBezTo>
                      <a:pt x="227855" y="172682"/>
                      <a:pt x="210858" y="189679"/>
                      <a:pt x="189891" y="189679"/>
                    </a:cubicBezTo>
                    <a:cubicBezTo>
                      <a:pt x="168924" y="189679"/>
                      <a:pt x="151927" y="172682"/>
                      <a:pt x="151927" y="151715"/>
                    </a:cubicBezTo>
                    <a:cubicBezTo>
                      <a:pt x="151927" y="130748"/>
                      <a:pt x="168924" y="113751"/>
                      <a:pt x="189891" y="113751"/>
                    </a:cubicBezTo>
                    <a:close/>
                    <a:moveTo>
                      <a:pt x="75922" y="75905"/>
                    </a:moveTo>
                    <a:lnTo>
                      <a:pt x="75922" y="353217"/>
                    </a:lnTo>
                    <a:lnTo>
                      <a:pt x="216639" y="250203"/>
                    </a:lnTo>
                    <a:cubicBezTo>
                      <a:pt x="223759" y="245048"/>
                      <a:pt x="233550" y="245404"/>
                      <a:pt x="240225" y="251092"/>
                    </a:cubicBezTo>
                    <a:lnTo>
                      <a:pt x="298257" y="300777"/>
                    </a:lnTo>
                    <a:lnTo>
                      <a:pt x="403283" y="177409"/>
                    </a:lnTo>
                    <a:cubicBezTo>
                      <a:pt x="406932" y="173054"/>
                      <a:pt x="412628" y="170032"/>
                      <a:pt x="417969" y="170654"/>
                    </a:cubicBezTo>
                    <a:cubicBezTo>
                      <a:pt x="423665" y="170743"/>
                      <a:pt x="429005" y="173409"/>
                      <a:pt x="432566" y="177764"/>
                    </a:cubicBezTo>
                    <a:lnTo>
                      <a:pt x="531628" y="301488"/>
                    </a:lnTo>
                    <a:lnTo>
                      <a:pt x="531628" y="75905"/>
                    </a:lnTo>
                    <a:close/>
                    <a:moveTo>
                      <a:pt x="38005" y="0"/>
                    </a:moveTo>
                    <a:lnTo>
                      <a:pt x="569634" y="0"/>
                    </a:lnTo>
                    <a:cubicBezTo>
                      <a:pt x="590639" y="0"/>
                      <a:pt x="607639" y="16976"/>
                      <a:pt x="607639" y="37952"/>
                    </a:cubicBezTo>
                    <a:lnTo>
                      <a:pt x="607639" y="417212"/>
                    </a:lnTo>
                    <a:cubicBezTo>
                      <a:pt x="607639" y="438100"/>
                      <a:pt x="590639" y="455076"/>
                      <a:pt x="569634" y="455076"/>
                    </a:cubicBezTo>
                    <a:lnTo>
                      <a:pt x="38005" y="455076"/>
                    </a:lnTo>
                    <a:cubicBezTo>
                      <a:pt x="17000" y="455076"/>
                      <a:pt x="0" y="438100"/>
                      <a:pt x="0" y="417212"/>
                    </a:cubicBezTo>
                    <a:lnTo>
                      <a:pt x="0" y="37952"/>
                    </a:lnTo>
                    <a:cubicBezTo>
                      <a:pt x="0" y="16976"/>
                      <a:pt x="17000" y="0"/>
                      <a:pt x="38005"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微软雅黑" panose="020B0503020204020204" pitchFamily="34" charset="-122"/>
                  <a:ea typeface="微软雅黑" panose="020B0503020204020204" pitchFamily="34" charset="-122"/>
                </a:endParaRPr>
              </a:p>
            </p:txBody>
          </p:sp>
          <p:sp>
            <p:nvSpPr>
              <p:cNvPr id="20" name="flowchart-document_31610"/>
              <p:cNvSpPr>
                <a:spLocks noChangeAspect="1"/>
              </p:cNvSpPr>
              <p:nvPr/>
            </p:nvSpPr>
            <p:spPr>
              <a:xfrm>
                <a:off x="1373626" y="4043277"/>
                <a:ext cx="333732" cy="393672"/>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panose="020B0503020204020204" pitchFamily="34" charset="-122"/>
                  <a:ea typeface="微软雅黑" panose="020B0503020204020204" pitchFamily="34" charset="-122"/>
                </a:endParaRPr>
              </a:p>
            </p:txBody>
          </p:sp>
          <p:sp>
            <p:nvSpPr>
              <p:cNvPr id="21" name="iconfont-11253-5321600"/>
              <p:cNvSpPr>
                <a:spLocks noChangeAspect="1"/>
              </p:cNvSpPr>
              <p:nvPr/>
            </p:nvSpPr>
            <p:spPr>
              <a:xfrm>
                <a:off x="850587" y="4061591"/>
                <a:ext cx="375358" cy="375358"/>
              </a:xfrm>
              <a:custGeom>
                <a:avLst/>
                <a:gdLst>
                  <a:gd name="T0" fmla="*/ 8143 w 9982"/>
                  <a:gd name="T1" fmla="*/ 3675 h 9983"/>
                  <a:gd name="T2" fmla="*/ 6653 w 9982"/>
                  <a:gd name="T3" fmla="*/ 2185 h 9983"/>
                  <a:gd name="T4" fmla="*/ 6653 w 9982"/>
                  <a:gd name="T5" fmla="*/ 3725 h 9983"/>
                  <a:gd name="T6" fmla="*/ 8143 w 9982"/>
                  <a:gd name="T7" fmla="*/ 3675 h 9983"/>
                  <a:gd name="T8" fmla="*/ 8143 w 9982"/>
                  <a:gd name="T9" fmla="*/ 3675 h 9983"/>
                  <a:gd name="T10" fmla="*/ 9584 w 9982"/>
                  <a:gd name="T11" fmla="*/ 8443 h 9983"/>
                  <a:gd name="T12" fmla="*/ 5859 w 9982"/>
                  <a:gd name="T13" fmla="*/ 8443 h 9983"/>
                  <a:gd name="T14" fmla="*/ 5859 w 9982"/>
                  <a:gd name="T15" fmla="*/ 7499 h 9983"/>
                  <a:gd name="T16" fmla="*/ 8590 w 9982"/>
                  <a:gd name="T17" fmla="*/ 7499 h 9983"/>
                  <a:gd name="T18" fmla="*/ 8590 w 9982"/>
                  <a:gd name="T19" fmla="*/ 7052 h 9983"/>
                  <a:gd name="T20" fmla="*/ 5859 w 9982"/>
                  <a:gd name="T21" fmla="*/ 7052 h 9983"/>
                  <a:gd name="T22" fmla="*/ 5859 w 9982"/>
                  <a:gd name="T23" fmla="*/ 6457 h 9983"/>
                  <a:gd name="T24" fmla="*/ 8590 w 9982"/>
                  <a:gd name="T25" fmla="*/ 6457 h 9983"/>
                  <a:gd name="T26" fmla="*/ 8590 w 9982"/>
                  <a:gd name="T27" fmla="*/ 6009 h 9983"/>
                  <a:gd name="T28" fmla="*/ 5859 w 9982"/>
                  <a:gd name="T29" fmla="*/ 6009 h 9983"/>
                  <a:gd name="T30" fmla="*/ 5859 w 9982"/>
                  <a:gd name="T31" fmla="*/ 5314 h 9983"/>
                  <a:gd name="T32" fmla="*/ 7200 w 9982"/>
                  <a:gd name="T33" fmla="*/ 5165 h 9983"/>
                  <a:gd name="T34" fmla="*/ 7895 w 9982"/>
                  <a:gd name="T35" fmla="*/ 3924 h 9983"/>
                  <a:gd name="T36" fmla="*/ 6405 w 9982"/>
                  <a:gd name="T37" fmla="*/ 3924 h 9983"/>
                  <a:gd name="T38" fmla="*/ 6405 w 9982"/>
                  <a:gd name="T39" fmla="*/ 2434 h 9983"/>
                  <a:gd name="T40" fmla="*/ 5859 w 9982"/>
                  <a:gd name="T41" fmla="*/ 2533 h 9983"/>
                  <a:gd name="T42" fmla="*/ 5859 w 9982"/>
                  <a:gd name="T43" fmla="*/ 1390 h 9983"/>
                  <a:gd name="T44" fmla="*/ 9584 w 9982"/>
                  <a:gd name="T45" fmla="*/ 1390 h 9983"/>
                  <a:gd name="T46" fmla="*/ 9584 w 9982"/>
                  <a:gd name="T47" fmla="*/ 8443 h 9983"/>
                  <a:gd name="T48" fmla="*/ 3327 w 9982"/>
                  <a:gd name="T49" fmla="*/ 5364 h 9983"/>
                  <a:gd name="T50" fmla="*/ 2483 w 9982"/>
                  <a:gd name="T51" fmla="*/ 5463 h 9983"/>
                  <a:gd name="T52" fmla="*/ 2483 w 9982"/>
                  <a:gd name="T53" fmla="*/ 6804 h 9983"/>
                  <a:gd name="T54" fmla="*/ 1788 w 9982"/>
                  <a:gd name="T55" fmla="*/ 6754 h 9983"/>
                  <a:gd name="T56" fmla="*/ 1788 w 9982"/>
                  <a:gd name="T57" fmla="*/ 3029 h 9983"/>
                  <a:gd name="T58" fmla="*/ 3675 w 9982"/>
                  <a:gd name="T59" fmla="*/ 3228 h 9983"/>
                  <a:gd name="T60" fmla="*/ 3327 w 9982"/>
                  <a:gd name="T61" fmla="*/ 5364 h 9983"/>
                  <a:gd name="T62" fmla="*/ 9932 w 9982"/>
                  <a:gd name="T63" fmla="*/ 1490 h 9983"/>
                  <a:gd name="T64" fmla="*/ 9484 w 9982"/>
                  <a:gd name="T65" fmla="*/ 1043 h 9983"/>
                  <a:gd name="T66" fmla="*/ 5859 w 9982"/>
                  <a:gd name="T67" fmla="*/ 1043 h 9983"/>
                  <a:gd name="T68" fmla="*/ 5859 w 9982"/>
                  <a:gd name="T69" fmla="*/ 0 h 9983"/>
                  <a:gd name="T70" fmla="*/ 5214 w 9982"/>
                  <a:gd name="T71" fmla="*/ 0 h 9983"/>
                  <a:gd name="T72" fmla="*/ 0 w 9982"/>
                  <a:gd name="T73" fmla="*/ 944 h 9983"/>
                  <a:gd name="T74" fmla="*/ 0 w 9982"/>
                  <a:gd name="T75" fmla="*/ 9039 h 9983"/>
                  <a:gd name="T76" fmla="*/ 5165 w 9982"/>
                  <a:gd name="T77" fmla="*/ 9983 h 9983"/>
                  <a:gd name="T78" fmla="*/ 5860 w 9982"/>
                  <a:gd name="T79" fmla="*/ 9983 h 9983"/>
                  <a:gd name="T80" fmla="*/ 5860 w 9982"/>
                  <a:gd name="T81" fmla="*/ 8840 h 9983"/>
                  <a:gd name="T82" fmla="*/ 9237 w 9982"/>
                  <a:gd name="T83" fmla="*/ 8840 h 9983"/>
                  <a:gd name="T84" fmla="*/ 9833 w 9982"/>
                  <a:gd name="T85" fmla="*/ 8742 h 9983"/>
                  <a:gd name="T86" fmla="*/ 9932 w 9982"/>
                  <a:gd name="T87" fmla="*/ 7947 h 9983"/>
                  <a:gd name="T88" fmla="*/ 9932 w 9982"/>
                  <a:gd name="T89" fmla="*/ 1490 h 9983"/>
                  <a:gd name="T90" fmla="*/ 9932 w 9982"/>
                  <a:gd name="T91" fmla="*/ 1490 h 9983"/>
                  <a:gd name="T92" fmla="*/ 2483 w 9982"/>
                  <a:gd name="T93" fmla="*/ 3675 h 9983"/>
                  <a:gd name="T94" fmla="*/ 2483 w 9982"/>
                  <a:gd name="T95" fmla="*/ 4818 h 9983"/>
                  <a:gd name="T96" fmla="*/ 3128 w 9982"/>
                  <a:gd name="T97" fmla="*/ 4569 h 9983"/>
                  <a:gd name="T98" fmla="*/ 3128 w 9982"/>
                  <a:gd name="T99" fmla="*/ 3824 h 9983"/>
                  <a:gd name="T100" fmla="*/ 2483 w 9982"/>
                  <a:gd name="T101" fmla="*/ 3675 h 9983"/>
                  <a:gd name="T102" fmla="*/ 2483 w 9982"/>
                  <a:gd name="T103" fmla="*/ 3675 h 9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82" h="9983">
                    <a:moveTo>
                      <a:pt x="8143" y="3675"/>
                    </a:moveTo>
                    <a:cubicBezTo>
                      <a:pt x="8093" y="2880"/>
                      <a:pt x="7448" y="2185"/>
                      <a:pt x="6653" y="2185"/>
                    </a:cubicBezTo>
                    <a:lnTo>
                      <a:pt x="6653" y="3725"/>
                    </a:lnTo>
                    <a:cubicBezTo>
                      <a:pt x="7150" y="3675"/>
                      <a:pt x="7647" y="3675"/>
                      <a:pt x="8143" y="3675"/>
                    </a:cubicBezTo>
                    <a:close/>
                    <a:moveTo>
                      <a:pt x="8143" y="3675"/>
                    </a:moveTo>
                    <a:close/>
                    <a:moveTo>
                      <a:pt x="9584" y="8443"/>
                    </a:moveTo>
                    <a:lnTo>
                      <a:pt x="5859" y="8443"/>
                    </a:lnTo>
                    <a:lnTo>
                      <a:pt x="5859" y="7499"/>
                    </a:lnTo>
                    <a:lnTo>
                      <a:pt x="8590" y="7499"/>
                    </a:lnTo>
                    <a:lnTo>
                      <a:pt x="8590" y="7052"/>
                    </a:lnTo>
                    <a:lnTo>
                      <a:pt x="5859" y="7052"/>
                    </a:lnTo>
                    <a:lnTo>
                      <a:pt x="5859" y="6457"/>
                    </a:lnTo>
                    <a:lnTo>
                      <a:pt x="8590" y="6457"/>
                    </a:lnTo>
                    <a:lnTo>
                      <a:pt x="8590" y="6009"/>
                    </a:lnTo>
                    <a:lnTo>
                      <a:pt x="5859" y="6009"/>
                    </a:lnTo>
                    <a:lnTo>
                      <a:pt x="5859" y="5314"/>
                    </a:lnTo>
                    <a:cubicBezTo>
                      <a:pt x="6307" y="5463"/>
                      <a:pt x="6803" y="5463"/>
                      <a:pt x="7200" y="5165"/>
                    </a:cubicBezTo>
                    <a:cubicBezTo>
                      <a:pt x="7648" y="4917"/>
                      <a:pt x="7845" y="4420"/>
                      <a:pt x="7895" y="3924"/>
                    </a:cubicBezTo>
                    <a:lnTo>
                      <a:pt x="6405" y="3924"/>
                    </a:lnTo>
                    <a:lnTo>
                      <a:pt x="6405" y="2434"/>
                    </a:lnTo>
                    <a:cubicBezTo>
                      <a:pt x="6207" y="2484"/>
                      <a:pt x="6058" y="2533"/>
                      <a:pt x="5859" y="2533"/>
                    </a:cubicBezTo>
                    <a:lnTo>
                      <a:pt x="5859" y="1390"/>
                    </a:lnTo>
                    <a:lnTo>
                      <a:pt x="9584" y="1390"/>
                    </a:lnTo>
                    <a:lnTo>
                      <a:pt x="9584" y="8443"/>
                    </a:lnTo>
                    <a:close/>
                    <a:moveTo>
                      <a:pt x="3327" y="5364"/>
                    </a:moveTo>
                    <a:cubicBezTo>
                      <a:pt x="3078" y="5463"/>
                      <a:pt x="2780" y="5463"/>
                      <a:pt x="2483" y="5463"/>
                    </a:cubicBezTo>
                    <a:lnTo>
                      <a:pt x="2483" y="6804"/>
                    </a:lnTo>
                    <a:cubicBezTo>
                      <a:pt x="2284" y="6804"/>
                      <a:pt x="2035" y="6754"/>
                      <a:pt x="1788" y="6754"/>
                    </a:cubicBezTo>
                    <a:lnTo>
                      <a:pt x="1788" y="3029"/>
                    </a:lnTo>
                    <a:cubicBezTo>
                      <a:pt x="2384" y="3079"/>
                      <a:pt x="3129" y="2780"/>
                      <a:pt x="3675" y="3228"/>
                    </a:cubicBezTo>
                    <a:cubicBezTo>
                      <a:pt x="4170" y="3874"/>
                      <a:pt x="4022" y="4966"/>
                      <a:pt x="3327" y="5364"/>
                    </a:cubicBezTo>
                    <a:close/>
                    <a:moveTo>
                      <a:pt x="9932" y="1490"/>
                    </a:moveTo>
                    <a:cubicBezTo>
                      <a:pt x="9982" y="1242"/>
                      <a:pt x="9733" y="994"/>
                      <a:pt x="9484" y="1043"/>
                    </a:cubicBezTo>
                    <a:lnTo>
                      <a:pt x="5859" y="1043"/>
                    </a:lnTo>
                    <a:lnTo>
                      <a:pt x="5859" y="0"/>
                    </a:lnTo>
                    <a:lnTo>
                      <a:pt x="5214" y="0"/>
                    </a:lnTo>
                    <a:cubicBezTo>
                      <a:pt x="3477" y="298"/>
                      <a:pt x="1738" y="596"/>
                      <a:pt x="0" y="944"/>
                    </a:cubicBezTo>
                    <a:lnTo>
                      <a:pt x="0" y="9039"/>
                    </a:lnTo>
                    <a:cubicBezTo>
                      <a:pt x="1738" y="9337"/>
                      <a:pt x="3427" y="9635"/>
                      <a:pt x="5165" y="9983"/>
                    </a:cubicBezTo>
                    <a:lnTo>
                      <a:pt x="5860" y="9983"/>
                    </a:lnTo>
                    <a:lnTo>
                      <a:pt x="5860" y="8840"/>
                    </a:lnTo>
                    <a:lnTo>
                      <a:pt x="9237" y="8840"/>
                    </a:lnTo>
                    <a:cubicBezTo>
                      <a:pt x="9435" y="8840"/>
                      <a:pt x="9634" y="8840"/>
                      <a:pt x="9833" y="8742"/>
                    </a:cubicBezTo>
                    <a:cubicBezTo>
                      <a:pt x="9932" y="8444"/>
                      <a:pt x="9932" y="8195"/>
                      <a:pt x="9932" y="7947"/>
                    </a:cubicBezTo>
                    <a:lnTo>
                      <a:pt x="9932" y="1490"/>
                    </a:lnTo>
                    <a:close/>
                    <a:moveTo>
                      <a:pt x="9932" y="1490"/>
                    </a:moveTo>
                    <a:close/>
                    <a:moveTo>
                      <a:pt x="2483" y="3675"/>
                    </a:moveTo>
                    <a:lnTo>
                      <a:pt x="2483" y="4818"/>
                    </a:lnTo>
                    <a:cubicBezTo>
                      <a:pt x="2732" y="4768"/>
                      <a:pt x="2979" y="4818"/>
                      <a:pt x="3128" y="4569"/>
                    </a:cubicBezTo>
                    <a:cubicBezTo>
                      <a:pt x="3227" y="4320"/>
                      <a:pt x="3227" y="4023"/>
                      <a:pt x="3128" y="3824"/>
                    </a:cubicBezTo>
                    <a:cubicBezTo>
                      <a:pt x="2979" y="3625"/>
                      <a:pt x="2680" y="3675"/>
                      <a:pt x="2483" y="3675"/>
                    </a:cubicBezTo>
                    <a:close/>
                    <a:moveTo>
                      <a:pt x="2483" y="3675"/>
                    </a:moveTo>
                    <a:close/>
                  </a:path>
                </a:pathLst>
              </a:custGeom>
              <a:solidFill>
                <a:srgbClr val="DB5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panose="020B0503020204020204" pitchFamily="34" charset="-122"/>
                  <a:ea typeface="微软雅黑" panose="020B0503020204020204" pitchFamily="34" charset="-122"/>
                </a:endParaRPr>
              </a:p>
            </p:txBody>
          </p:sp>
          <p:sp>
            <p:nvSpPr>
              <p:cNvPr id="22" name="link_91375"/>
              <p:cNvSpPr>
                <a:spLocks noChangeAspect="1"/>
              </p:cNvSpPr>
              <p:nvPr/>
            </p:nvSpPr>
            <p:spPr>
              <a:xfrm>
                <a:off x="1855039" y="3737491"/>
                <a:ext cx="441804" cy="450913"/>
              </a:xfrm>
              <a:custGeom>
                <a:avLst/>
                <a:gdLst>
                  <a:gd name="connsiteX0" fmla="*/ 330556 w 592114"/>
                  <a:gd name="connsiteY0" fmla="*/ 233360 h 604322"/>
                  <a:gd name="connsiteX1" fmla="*/ 371682 w 592114"/>
                  <a:gd name="connsiteY1" fmla="*/ 274425 h 604322"/>
                  <a:gd name="connsiteX2" fmla="*/ 402999 w 592114"/>
                  <a:gd name="connsiteY2" fmla="*/ 349855 h 604322"/>
                  <a:gd name="connsiteX3" fmla="*/ 371682 w 592114"/>
                  <a:gd name="connsiteY3" fmla="*/ 425456 h 604322"/>
                  <a:gd name="connsiteX4" fmla="*/ 223869 w 592114"/>
                  <a:gd name="connsiteY4" fmla="*/ 573223 h 604322"/>
                  <a:gd name="connsiteX5" fmla="*/ 148156 w 592114"/>
                  <a:gd name="connsiteY5" fmla="*/ 604322 h 604322"/>
                  <a:gd name="connsiteX6" fmla="*/ 72443 w 592114"/>
                  <a:gd name="connsiteY6" fmla="*/ 573223 h 604322"/>
                  <a:gd name="connsiteX7" fmla="*/ 31317 w 592114"/>
                  <a:gd name="connsiteY7" fmla="*/ 532157 h 604322"/>
                  <a:gd name="connsiteX8" fmla="*/ 0 w 592114"/>
                  <a:gd name="connsiteY8" fmla="*/ 456556 h 604322"/>
                  <a:gd name="connsiteX9" fmla="*/ 31490 w 592114"/>
                  <a:gd name="connsiteY9" fmla="*/ 381126 h 604322"/>
                  <a:gd name="connsiteX10" fmla="*/ 148845 w 592114"/>
                  <a:gd name="connsiteY10" fmla="*/ 263772 h 604322"/>
                  <a:gd name="connsiteX11" fmla="*/ 194272 w 592114"/>
                  <a:gd name="connsiteY11" fmla="*/ 309305 h 604322"/>
                  <a:gd name="connsiteX12" fmla="*/ 76917 w 592114"/>
                  <a:gd name="connsiteY12" fmla="*/ 426487 h 604322"/>
                  <a:gd name="connsiteX13" fmla="*/ 64356 w 592114"/>
                  <a:gd name="connsiteY13" fmla="*/ 456556 h 604322"/>
                  <a:gd name="connsiteX14" fmla="*/ 76917 w 592114"/>
                  <a:gd name="connsiteY14" fmla="*/ 486796 h 604322"/>
                  <a:gd name="connsiteX15" fmla="*/ 117871 w 592114"/>
                  <a:gd name="connsiteY15" fmla="*/ 527690 h 604322"/>
                  <a:gd name="connsiteX16" fmla="*/ 178269 w 592114"/>
                  <a:gd name="connsiteY16" fmla="*/ 527690 h 604322"/>
                  <a:gd name="connsiteX17" fmla="*/ 326082 w 592114"/>
                  <a:gd name="connsiteY17" fmla="*/ 380095 h 604322"/>
                  <a:gd name="connsiteX18" fmla="*/ 338643 w 592114"/>
                  <a:gd name="connsiteY18" fmla="*/ 349855 h 604322"/>
                  <a:gd name="connsiteX19" fmla="*/ 326082 w 592114"/>
                  <a:gd name="connsiteY19" fmla="*/ 319786 h 604322"/>
                  <a:gd name="connsiteX20" fmla="*/ 285128 w 592114"/>
                  <a:gd name="connsiteY20" fmla="*/ 278893 h 604322"/>
                  <a:gd name="connsiteX21" fmla="*/ 444130 w 592114"/>
                  <a:gd name="connsiteY21" fmla="*/ 0 h 604322"/>
                  <a:gd name="connsiteX22" fmla="*/ 519843 w 592114"/>
                  <a:gd name="connsiteY22" fmla="*/ 31272 h 604322"/>
                  <a:gd name="connsiteX23" fmla="*/ 560797 w 592114"/>
                  <a:gd name="connsiteY23" fmla="*/ 72337 h 604322"/>
                  <a:gd name="connsiteX24" fmla="*/ 592114 w 592114"/>
                  <a:gd name="connsiteY24" fmla="*/ 147766 h 604322"/>
                  <a:gd name="connsiteX25" fmla="*/ 560797 w 592114"/>
                  <a:gd name="connsiteY25" fmla="*/ 223368 h 604322"/>
                  <a:gd name="connsiteX26" fmla="*/ 443442 w 592114"/>
                  <a:gd name="connsiteY26" fmla="*/ 340550 h 604322"/>
                  <a:gd name="connsiteX27" fmla="*/ 397842 w 592114"/>
                  <a:gd name="connsiteY27" fmla="*/ 295189 h 604322"/>
                  <a:gd name="connsiteX28" fmla="*/ 515197 w 592114"/>
                  <a:gd name="connsiteY28" fmla="*/ 178007 h 604322"/>
                  <a:gd name="connsiteX29" fmla="*/ 527758 w 592114"/>
                  <a:gd name="connsiteY29" fmla="*/ 147766 h 604322"/>
                  <a:gd name="connsiteX30" fmla="*/ 515197 w 592114"/>
                  <a:gd name="connsiteY30" fmla="*/ 117698 h 604322"/>
                  <a:gd name="connsiteX31" fmla="*/ 474243 w 592114"/>
                  <a:gd name="connsiteY31" fmla="*/ 76804 h 604322"/>
                  <a:gd name="connsiteX32" fmla="*/ 444130 w 592114"/>
                  <a:gd name="connsiteY32" fmla="*/ 64261 h 604322"/>
                  <a:gd name="connsiteX33" fmla="*/ 414017 w 592114"/>
                  <a:gd name="connsiteY33" fmla="*/ 76804 h 604322"/>
                  <a:gd name="connsiteX34" fmla="*/ 266033 w 592114"/>
                  <a:gd name="connsiteY34" fmla="*/ 224399 h 604322"/>
                  <a:gd name="connsiteX35" fmla="*/ 253643 w 592114"/>
                  <a:gd name="connsiteY35" fmla="*/ 254467 h 604322"/>
                  <a:gd name="connsiteX36" fmla="*/ 266033 w 592114"/>
                  <a:gd name="connsiteY36" fmla="*/ 284708 h 604322"/>
                  <a:gd name="connsiteX37" fmla="*/ 307158 w 592114"/>
                  <a:gd name="connsiteY37" fmla="*/ 325601 h 604322"/>
                  <a:gd name="connsiteX38" fmla="*/ 261559 w 592114"/>
                  <a:gd name="connsiteY38" fmla="*/ 370962 h 604322"/>
                  <a:gd name="connsiteX39" fmla="*/ 220605 w 592114"/>
                  <a:gd name="connsiteY39" fmla="*/ 330069 h 604322"/>
                  <a:gd name="connsiteX40" fmla="*/ 189115 w 592114"/>
                  <a:gd name="connsiteY40" fmla="*/ 254467 h 604322"/>
                  <a:gd name="connsiteX41" fmla="*/ 220605 w 592114"/>
                  <a:gd name="connsiteY41" fmla="*/ 178866 h 604322"/>
                  <a:gd name="connsiteX42" fmla="*/ 368417 w 592114"/>
                  <a:gd name="connsiteY42" fmla="*/ 31272 h 604322"/>
                  <a:gd name="connsiteX43" fmla="*/ 444130 w 592114"/>
                  <a:gd name="connsiteY43" fmla="*/ 0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92114" h="604322">
                    <a:moveTo>
                      <a:pt x="330556" y="233360"/>
                    </a:moveTo>
                    <a:lnTo>
                      <a:pt x="371682" y="274425"/>
                    </a:lnTo>
                    <a:cubicBezTo>
                      <a:pt x="391814" y="294528"/>
                      <a:pt x="402999" y="321333"/>
                      <a:pt x="402999" y="349855"/>
                    </a:cubicBezTo>
                    <a:cubicBezTo>
                      <a:pt x="402999" y="378549"/>
                      <a:pt x="391814" y="405353"/>
                      <a:pt x="371682" y="425456"/>
                    </a:cubicBezTo>
                    <a:lnTo>
                      <a:pt x="223869" y="573223"/>
                    </a:lnTo>
                    <a:cubicBezTo>
                      <a:pt x="202876" y="594013"/>
                      <a:pt x="175516" y="604322"/>
                      <a:pt x="148156" y="604322"/>
                    </a:cubicBezTo>
                    <a:cubicBezTo>
                      <a:pt x="120624" y="604322"/>
                      <a:pt x="93264" y="594013"/>
                      <a:pt x="72443" y="573223"/>
                    </a:cubicBezTo>
                    <a:lnTo>
                      <a:pt x="31317" y="532157"/>
                    </a:lnTo>
                    <a:cubicBezTo>
                      <a:pt x="11185" y="512054"/>
                      <a:pt x="0" y="485250"/>
                      <a:pt x="0" y="456556"/>
                    </a:cubicBezTo>
                    <a:cubicBezTo>
                      <a:pt x="0" y="428034"/>
                      <a:pt x="11185" y="401229"/>
                      <a:pt x="31490" y="381126"/>
                    </a:cubicBezTo>
                    <a:lnTo>
                      <a:pt x="148845" y="263772"/>
                    </a:lnTo>
                    <a:lnTo>
                      <a:pt x="194272" y="309305"/>
                    </a:lnTo>
                    <a:lnTo>
                      <a:pt x="76917" y="426487"/>
                    </a:lnTo>
                    <a:cubicBezTo>
                      <a:pt x="68830" y="434563"/>
                      <a:pt x="64356" y="445216"/>
                      <a:pt x="64356" y="456556"/>
                    </a:cubicBezTo>
                    <a:cubicBezTo>
                      <a:pt x="64356" y="468068"/>
                      <a:pt x="68830" y="478721"/>
                      <a:pt x="76917" y="486796"/>
                    </a:cubicBezTo>
                    <a:lnTo>
                      <a:pt x="117871" y="527690"/>
                    </a:lnTo>
                    <a:cubicBezTo>
                      <a:pt x="134562" y="544357"/>
                      <a:pt x="161578" y="544357"/>
                      <a:pt x="178269" y="527690"/>
                    </a:cubicBezTo>
                    <a:lnTo>
                      <a:pt x="326082" y="380095"/>
                    </a:lnTo>
                    <a:cubicBezTo>
                      <a:pt x="334169" y="372020"/>
                      <a:pt x="338643" y="361367"/>
                      <a:pt x="338643" y="349855"/>
                    </a:cubicBezTo>
                    <a:cubicBezTo>
                      <a:pt x="338643" y="338515"/>
                      <a:pt x="334169" y="327862"/>
                      <a:pt x="326082" y="319786"/>
                    </a:cubicBezTo>
                    <a:lnTo>
                      <a:pt x="285128" y="278893"/>
                    </a:lnTo>
                    <a:close/>
                    <a:moveTo>
                      <a:pt x="444130" y="0"/>
                    </a:moveTo>
                    <a:cubicBezTo>
                      <a:pt x="472694" y="0"/>
                      <a:pt x="499538" y="11169"/>
                      <a:pt x="519843" y="31272"/>
                    </a:cubicBezTo>
                    <a:lnTo>
                      <a:pt x="560797" y="72337"/>
                    </a:lnTo>
                    <a:cubicBezTo>
                      <a:pt x="580929" y="92440"/>
                      <a:pt x="592114" y="119244"/>
                      <a:pt x="592114" y="147766"/>
                    </a:cubicBezTo>
                    <a:cubicBezTo>
                      <a:pt x="592114" y="176289"/>
                      <a:pt x="580929" y="203265"/>
                      <a:pt x="560797" y="223368"/>
                    </a:cubicBezTo>
                    <a:lnTo>
                      <a:pt x="443442" y="340550"/>
                    </a:lnTo>
                    <a:lnTo>
                      <a:pt x="397842" y="295189"/>
                    </a:lnTo>
                    <a:lnTo>
                      <a:pt x="515197" y="178007"/>
                    </a:lnTo>
                    <a:cubicBezTo>
                      <a:pt x="523284" y="169931"/>
                      <a:pt x="527758" y="159278"/>
                      <a:pt x="527758" y="147766"/>
                    </a:cubicBezTo>
                    <a:cubicBezTo>
                      <a:pt x="527758" y="136426"/>
                      <a:pt x="523284" y="125773"/>
                      <a:pt x="515197" y="117698"/>
                    </a:cubicBezTo>
                    <a:lnTo>
                      <a:pt x="474243" y="76804"/>
                    </a:lnTo>
                    <a:cubicBezTo>
                      <a:pt x="466155" y="68729"/>
                      <a:pt x="455487" y="64261"/>
                      <a:pt x="444130" y="64261"/>
                    </a:cubicBezTo>
                    <a:cubicBezTo>
                      <a:pt x="432773" y="64261"/>
                      <a:pt x="421932" y="68729"/>
                      <a:pt x="414017" y="76804"/>
                    </a:cubicBezTo>
                    <a:lnTo>
                      <a:pt x="266033" y="224399"/>
                    </a:lnTo>
                    <a:cubicBezTo>
                      <a:pt x="257945" y="232474"/>
                      <a:pt x="253643" y="243127"/>
                      <a:pt x="253643" y="254467"/>
                    </a:cubicBezTo>
                    <a:cubicBezTo>
                      <a:pt x="253643" y="265979"/>
                      <a:pt x="257945" y="276632"/>
                      <a:pt x="266033" y="284708"/>
                    </a:cubicBezTo>
                    <a:lnTo>
                      <a:pt x="307158" y="325601"/>
                    </a:lnTo>
                    <a:lnTo>
                      <a:pt x="261559" y="370962"/>
                    </a:lnTo>
                    <a:lnTo>
                      <a:pt x="220605" y="330069"/>
                    </a:lnTo>
                    <a:cubicBezTo>
                      <a:pt x="200300" y="309966"/>
                      <a:pt x="189115" y="283162"/>
                      <a:pt x="189115" y="254467"/>
                    </a:cubicBezTo>
                    <a:cubicBezTo>
                      <a:pt x="189115" y="225945"/>
                      <a:pt x="200300" y="199141"/>
                      <a:pt x="220605" y="178866"/>
                    </a:cubicBezTo>
                    <a:lnTo>
                      <a:pt x="368417" y="31272"/>
                    </a:lnTo>
                    <a:cubicBezTo>
                      <a:pt x="388550" y="11169"/>
                      <a:pt x="415565" y="0"/>
                      <a:pt x="4441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panose="020B0503020204020204" pitchFamily="34" charset="-122"/>
                  <a:ea typeface="微软雅黑" panose="020B0503020204020204" pitchFamily="34" charset="-122"/>
                </a:endParaRPr>
              </a:p>
            </p:txBody>
          </p:sp>
          <p:sp>
            <p:nvSpPr>
              <p:cNvPr id="23" name="iconfont-11253-5321634"/>
              <p:cNvSpPr>
                <a:spLocks noChangeAspect="1"/>
              </p:cNvSpPr>
              <p:nvPr/>
            </p:nvSpPr>
            <p:spPr>
              <a:xfrm>
                <a:off x="1883465" y="4313893"/>
                <a:ext cx="433810" cy="422887"/>
              </a:xfrm>
              <a:custGeom>
                <a:avLst/>
                <a:gdLst>
                  <a:gd name="T0" fmla="*/ 9974 w 10013"/>
                  <a:gd name="T1" fmla="*/ 1347 h 9758"/>
                  <a:gd name="T2" fmla="*/ 9535 w 10013"/>
                  <a:gd name="T3" fmla="*/ 913 h 9758"/>
                  <a:gd name="T4" fmla="*/ 5892 w 10013"/>
                  <a:gd name="T5" fmla="*/ 908 h 9758"/>
                  <a:gd name="T6" fmla="*/ 5892 w 10013"/>
                  <a:gd name="T7" fmla="*/ 0 h 9758"/>
                  <a:gd name="T8" fmla="*/ 5221 w 10013"/>
                  <a:gd name="T9" fmla="*/ 0 h 9758"/>
                  <a:gd name="T10" fmla="*/ 0 w 10013"/>
                  <a:gd name="T11" fmla="*/ 908 h 9758"/>
                  <a:gd name="T12" fmla="*/ 0 w 10013"/>
                  <a:gd name="T13" fmla="*/ 8849 h 9758"/>
                  <a:gd name="T14" fmla="*/ 5191 w 10013"/>
                  <a:gd name="T15" fmla="*/ 9758 h 9758"/>
                  <a:gd name="T16" fmla="*/ 5902 w 10013"/>
                  <a:gd name="T17" fmla="*/ 9758 h 9758"/>
                  <a:gd name="T18" fmla="*/ 5902 w 10013"/>
                  <a:gd name="T19" fmla="*/ 8849 h 9758"/>
                  <a:gd name="T20" fmla="*/ 9307 w 10013"/>
                  <a:gd name="T21" fmla="*/ 8854 h 9758"/>
                  <a:gd name="T22" fmla="*/ 9882 w 10013"/>
                  <a:gd name="T23" fmla="*/ 8743 h 9758"/>
                  <a:gd name="T24" fmla="*/ 9993 w 10013"/>
                  <a:gd name="T25" fmla="*/ 8057 h 9758"/>
                  <a:gd name="T26" fmla="*/ 9974 w 10013"/>
                  <a:gd name="T27" fmla="*/ 1347 h 9758"/>
                  <a:gd name="T28" fmla="*/ 3789 w 10013"/>
                  <a:gd name="T29" fmla="*/ 6422 h 9758"/>
                  <a:gd name="T30" fmla="*/ 3092 w 10013"/>
                  <a:gd name="T31" fmla="*/ 6431 h 9758"/>
                  <a:gd name="T32" fmla="*/ 2634 w 10013"/>
                  <a:gd name="T33" fmla="*/ 4181 h 9758"/>
                  <a:gd name="T34" fmla="*/ 2175 w 10013"/>
                  <a:gd name="T35" fmla="*/ 6371 h 9758"/>
                  <a:gd name="T36" fmla="*/ 1519 w 10013"/>
                  <a:gd name="T37" fmla="*/ 6331 h 9758"/>
                  <a:gd name="T38" fmla="*/ 934 w 10013"/>
                  <a:gd name="T39" fmla="*/ 3340 h 9758"/>
                  <a:gd name="T40" fmla="*/ 1519 w 10013"/>
                  <a:gd name="T41" fmla="*/ 3315 h 9758"/>
                  <a:gd name="T42" fmla="*/ 1872 w 10013"/>
                  <a:gd name="T43" fmla="*/ 5479 h 9758"/>
                  <a:gd name="T44" fmla="*/ 2356 w 10013"/>
                  <a:gd name="T45" fmla="*/ 3254 h 9758"/>
                  <a:gd name="T46" fmla="*/ 3002 w 10013"/>
                  <a:gd name="T47" fmla="*/ 3219 h 9758"/>
                  <a:gd name="T48" fmla="*/ 3471 w 10013"/>
                  <a:gd name="T49" fmla="*/ 5514 h 9758"/>
                  <a:gd name="T50" fmla="*/ 3880 w 10013"/>
                  <a:gd name="T51" fmla="*/ 3153 h 9758"/>
                  <a:gd name="T52" fmla="*/ 4561 w 10013"/>
                  <a:gd name="T53" fmla="*/ 3118 h 9758"/>
                  <a:gd name="T54" fmla="*/ 3789 w 10013"/>
                  <a:gd name="T55" fmla="*/ 6422 h 9758"/>
                  <a:gd name="T56" fmla="*/ 9641 w 10013"/>
                  <a:gd name="T57" fmla="*/ 8510 h 9758"/>
                  <a:gd name="T58" fmla="*/ 5897 w 10013"/>
                  <a:gd name="T59" fmla="*/ 8510 h 9758"/>
                  <a:gd name="T60" fmla="*/ 5897 w 10013"/>
                  <a:gd name="T61" fmla="*/ 7602 h 9758"/>
                  <a:gd name="T62" fmla="*/ 8849 w 10013"/>
                  <a:gd name="T63" fmla="*/ 7602 h 9758"/>
                  <a:gd name="T64" fmla="*/ 8849 w 10013"/>
                  <a:gd name="T65" fmla="*/ 7148 h 9758"/>
                  <a:gd name="T66" fmla="*/ 5897 w 10013"/>
                  <a:gd name="T67" fmla="*/ 7148 h 9758"/>
                  <a:gd name="T68" fmla="*/ 5897 w 10013"/>
                  <a:gd name="T69" fmla="*/ 6578 h 9758"/>
                  <a:gd name="T70" fmla="*/ 8849 w 10013"/>
                  <a:gd name="T71" fmla="*/ 6578 h 9758"/>
                  <a:gd name="T72" fmla="*/ 8849 w 10013"/>
                  <a:gd name="T73" fmla="*/ 6124 h 9758"/>
                  <a:gd name="T74" fmla="*/ 5897 w 10013"/>
                  <a:gd name="T75" fmla="*/ 6124 h 9758"/>
                  <a:gd name="T76" fmla="*/ 5897 w 10013"/>
                  <a:gd name="T77" fmla="*/ 5554 h 9758"/>
                  <a:gd name="T78" fmla="*/ 8849 w 10013"/>
                  <a:gd name="T79" fmla="*/ 5554 h 9758"/>
                  <a:gd name="T80" fmla="*/ 8849 w 10013"/>
                  <a:gd name="T81" fmla="*/ 5100 h 9758"/>
                  <a:gd name="T82" fmla="*/ 5897 w 10013"/>
                  <a:gd name="T83" fmla="*/ 5100 h 9758"/>
                  <a:gd name="T84" fmla="*/ 5897 w 10013"/>
                  <a:gd name="T85" fmla="*/ 4530 h 9758"/>
                  <a:gd name="T86" fmla="*/ 8849 w 10013"/>
                  <a:gd name="T87" fmla="*/ 4530 h 9758"/>
                  <a:gd name="T88" fmla="*/ 8849 w 10013"/>
                  <a:gd name="T89" fmla="*/ 4077 h 9758"/>
                  <a:gd name="T90" fmla="*/ 5897 w 10013"/>
                  <a:gd name="T91" fmla="*/ 4077 h 9758"/>
                  <a:gd name="T92" fmla="*/ 5897 w 10013"/>
                  <a:gd name="T93" fmla="*/ 3517 h 9758"/>
                  <a:gd name="T94" fmla="*/ 8849 w 10013"/>
                  <a:gd name="T95" fmla="*/ 3517 h 9758"/>
                  <a:gd name="T96" fmla="*/ 8849 w 10013"/>
                  <a:gd name="T97" fmla="*/ 3063 h 9758"/>
                  <a:gd name="T98" fmla="*/ 5897 w 10013"/>
                  <a:gd name="T99" fmla="*/ 3063 h 9758"/>
                  <a:gd name="T100" fmla="*/ 5897 w 10013"/>
                  <a:gd name="T101" fmla="*/ 2498 h 9758"/>
                  <a:gd name="T102" fmla="*/ 8849 w 10013"/>
                  <a:gd name="T103" fmla="*/ 2498 h 9758"/>
                  <a:gd name="T104" fmla="*/ 8849 w 10013"/>
                  <a:gd name="T105" fmla="*/ 2044 h 9758"/>
                  <a:gd name="T106" fmla="*/ 5897 w 10013"/>
                  <a:gd name="T107" fmla="*/ 2044 h 9758"/>
                  <a:gd name="T108" fmla="*/ 5897 w 10013"/>
                  <a:gd name="T109" fmla="*/ 1246 h 9758"/>
                  <a:gd name="T110" fmla="*/ 9641 w 10013"/>
                  <a:gd name="T111" fmla="*/ 1246 h 9758"/>
                  <a:gd name="T112" fmla="*/ 9641 w 10013"/>
                  <a:gd name="T113" fmla="*/ 8510 h 9758"/>
                  <a:gd name="T114" fmla="*/ 9641 w 10013"/>
                  <a:gd name="T115" fmla="*/ 8510 h 9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13" h="9758">
                    <a:moveTo>
                      <a:pt x="9974" y="1347"/>
                    </a:moveTo>
                    <a:cubicBezTo>
                      <a:pt x="9999" y="1089"/>
                      <a:pt x="9797" y="888"/>
                      <a:pt x="9535" y="913"/>
                    </a:cubicBezTo>
                    <a:cubicBezTo>
                      <a:pt x="8324" y="893"/>
                      <a:pt x="7108" y="913"/>
                      <a:pt x="5892" y="908"/>
                    </a:cubicBezTo>
                    <a:lnTo>
                      <a:pt x="5892" y="0"/>
                    </a:lnTo>
                    <a:lnTo>
                      <a:pt x="5221" y="0"/>
                    </a:lnTo>
                    <a:cubicBezTo>
                      <a:pt x="3481" y="308"/>
                      <a:pt x="1740" y="605"/>
                      <a:pt x="0" y="908"/>
                    </a:cubicBezTo>
                    <a:lnTo>
                      <a:pt x="0" y="8849"/>
                    </a:lnTo>
                    <a:cubicBezTo>
                      <a:pt x="1730" y="9152"/>
                      <a:pt x="3461" y="9439"/>
                      <a:pt x="5191" y="9758"/>
                    </a:cubicBezTo>
                    <a:lnTo>
                      <a:pt x="5902" y="9758"/>
                    </a:lnTo>
                    <a:lnTo>
                      <a:pt x="5902" y="8849"/>
                    </a:lnTo>
                    <a:cubicBezTo>
                      <a:pt x="7037" y="8849"/>
                      <a:pt x="8172" y="8849"/>
                      <a:pt x="9307" y="8854"/>
                    </a:cubicBezTo>
                    <a:cubicBezTo>
                      <a:pt x="9498" y="8844"/>
                      <a:pt x="9716" y="8859"/>
                      <a:pt x="9882" y="8743"/>
                    </a:cubicBezTo>
                    <a:cubicBezTo>
                      <a:pt x="10013" y="8541"/>
                      <a:pt x="9979" y="8284"/>
                      <a:pt x="9993" y="8057"/>
                    </a:cubicBezTo>
                    <a:cubicBezTo>
                      <a:pt x="9973" y="5817"/>
                      <a:pt x="9998" y="3581"/>
                      <a:pt x="9974" y="1347"/>
                    </a:cubicBezTo>
                    <a:close/>
                    <a:moveTo>
                      <a:pt x="3789" y="6422"/>
                    </a:moveTo>
                    <a:cubicBezTo>
                      <a:pt x="3597" y="6518"/>
                      <a:pt x="3315" y="6417"/>
                      <a:pt x="3092" y="6431"/>
                    </a:cubicBezTo>
                    <a:cubicBezTo>
                      <a:pt x="2941" y="5680"/>
                      <a:pt x="2765" y="4933"/>
                      <a:pt x="2634" y="4181"/>
                    </a:cubicBezTo>
                    <a:cubicBezTo>
                      <a:pt x="2502" y="4913"/>
                      <a:pt x="2326" y="5639"/>
                      <a:pt x="2175" y="6371"/>
                    </a:cubicBezTo>
                    <a:cubicBezTo>
                      <a:pt x="1957" y="6361"/>
                      <a:pt x="1736" y="6346"/>
                      <a:pt x="1519" y="6331"/>
                    </a:cubicBezTo>
                    <a:cubicBezTo>
                      <a:pt x="1327" y="5333"/>
                      <a:pt x="1110" y="4344"/>
                      <a:pt x="934" y="3340"/>
                    </a:cubicBezTo>
                    <a:cubicBezTo>
                      <a:pt x="1125" y="3330"/>
                      <a:pt x="1322" y="3325"/>
                      <a:pt x="1519" y="3315"/>
                    </a:cubicBezTo>
                    <a:cubicBezTo>
                      <a:pt x="1635" y="4036"/>
                      <a:pt x="1766" y="4758"/>
                      <a:pt x="1872" y="5479"/>
                    </a:cubicBezTo>
                    <a:lnTo>
                      <a:pt x="2356" y="3254"/>
                    </a:lnTo>
                    <a:cubicBezTo>
                      <a:pt x="2574" y="3244"/>
                      <a:pt x="2785" y="3234"/>
                      <a:pt x="3002" y="3219"/>
                    </a:cubicBezTo>
                    <a:cubicBezTo>
                      <a:pt x="3154" y="3986"/>
                      <a:pt x="3310" y="4748"/>
                      <a:pt x="3471" y="5514"/>
                    </a:cubicBezTo>
                    <a:cubicBezTo>
                      <a:pt x="3602" y="4726"/>
                      <a:pt x="3744" y="3940"/>
                      <a:pt x="3880" y="3153"/>
                    </a:cubicBezTo>
                    <a:cubicBezTo>
                      <a:pt x="4107" y="3143"/>
                      <a:pt x="4334" y="3133"/>
                      <a:pt x="4561" y="3118"/>
                    </a:cubicBezTo>
                    <a:cubicBezTo>
                      <a:pt x="4294" y="4216"/>
                      <a:pt x="4066" y="5326"/>
                      <a:pt x="3789" y="6422"/>
                    </a:cubicBezTo>
                    <a:close/>
                    <a:moveTo>
                      <a:pt x="9641" y="8510"/>
                    </a:moveTo>
                    <a:lnTo>
                      <a:pt x="5897" y="8510"/>
                    </a:lnTo>
                    <a:lnTo>
                      <a:pt x="5897" y="7602"/>
                    </a:lnTo>
                    <a:lnTo>
                      <a:pt x="8849" y="7602"/>
                    </a:lnTo>
                    <a:lnTo>
                      <a:pt x="8849" y="7148"/>
                    </a:lnTo>
                    <a:lnTo>
                      <a:pt x="5897" y="7148"/>
                    </a:lnTo>
                    <a:lnTo>
                      <a:pt x="5897" y="6578"/>
                    </a:lnTo>
                    <a:lnTo>
                      <a:pt x="8849" y="6578"/>
                    </a:lnTo>
                    <a:lnTo>
                      <a:pt x="8849" y="6124"/>
                    </a:lnTo>
                    <a:lnTo>
                      <a:pt x="5897" y="6124"/>
                    </a:lnTo>
                    <a:lnTo>
                      <a:pt x="5897" y="5554"/>
                    </a:lnTo>
                    <a:lnTo>
                      <a:pt x="8849" y="5554"/>
                    </a:lnTo>
                    <a:lnTo>
                      <a:pt x="8849" y="5100"/>
                    </a:lnTo>
                    <a:lnTo>
                      <a:pt x="5897" y="5100"/>
                    </a:lnTo>
                    <a:lnTo>
                      <a:pt x="5897" y="4530"/>
                    </a:lnTo>
                    <a:lnTo>
                      <a:pt x="8849" y="4530"/>
                    </a:lnTo>
                    <a:lnTo>
                      <a:pt x="8849" y="4077"/>
                    </a:lnTo>
                    <a:lnTo>
                      <a:pt x="5897" y="4077"/>
                    </a:lnTo>
                    <a:lnTo>
                      <a:pt x="5897" y="3517"/>
                    </a:lnTo>
                    <a:lnTo>
                      <a:pt x="8849" y="3517"/>
                    </a:lnTo>
                    <a:lnTo>
                      <a:pt x="8849" y="3063"/>
                    </a:lnTo>
                    <a:lnTo>
                      <a:pt x="5897" y="3063"/>
                    </a:lnTo>
                    <a:lnTo>
                      <a:pt x="5897" y="2498"/>
                    </a:lnTo>
                    <a:lnTo>
                      <a:pt x="8849" y="2498"/>
                    </a:lnTo>
                    <a:lnTo>
                      <a:pt x="8849" y="2044"/>
                    </a:lnTo>
                    <a:lnTo>
                      <a:pt x="5897" y="2044"/>
                    </a:lnTo>
                    <a:lnTo>
                      <a:pt x="5897" y="1246"/>
                    </a:lnTo>
                    <a:lnTo>
                      <a:pt x="9641" y="1246"/>
                    </a:lnTo>
                    <a:lnTo>
                      <a:pt x="9641" y="8510"/>
                    </a:lnTo>
                    <a:close/>
                    <a:moveTo>
                      <a:pt x="9641" y="8510"/>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panose="020B0503020204020204" pitchFamily="34" charset="-122"/>
                  <a:ea typeface="微软雅黑" panose="020B0503020204020204" pitchFamily="34" charset="-122"/>
                </a:endParaRPr>
              </a:p>
            </p:txBody>
          </p:sp>
          <p:sp>
            <p:nvSpPr>
              <p:cNvPr id="24" name="txt-file-symbol_28878"/>
              <p:cNvSpPr>
                <a:spLocks noChangeAspect="1"/>
              </p:cNvSpPr>
              <p:nvPr/>
            </p:nvSpPr>
            <p:spPr>
              <a:xfrm>
                <a:off x="1490453" y="4580289"/>
                <a:ext cx="350669" cy="395381"/>
              </a:xfrm>
              <a:custGeom>
                <a:avLst/>
                <a:gdLst>
                  <a:gd name="T0" fmla="*/ 5889 w 6474"/>
                  <a:gd name="T1" fmla="*/ 2615 h 7311"/>
                  <a:gd name="T2" fmla="*/ 5888 w 6474"/>
                  <a:gd name="T3" fmla="*/ 1752 h 7311"/>
                  <a:gd name="T4" fmla="*/ 4444 w 6474"/>
                  <a:gd name="T5" fmla="*/ 49 h 7311"/>
                  <a:gd name="T6" fmla="*/ 4414 w 6474"/>
                  <a:gd name="T7" fmla="*/ 24 h 7311"/>
                  <a:gd name="T8" fmla="*/ 4377 w 6474"/>
                  <a:gd name="T9" fmla="*/ 7 h 7311"/>
                  <a:gd name="T10" fmla="*/ 4336 w 6474"/>
                  <a:gd name="T11" fmla="*/ 0 h 7311"/>
                  <a:gd name="T12" fmla="*/ 585 w 6474"/>
                  <a:gd name="T13" fmla="*/ 287 h 7311"/>
                  <a:gd name="T14" fmla="*/ 410 w 6474"/>
                  <a:gd name="T15" fmla="*/ 2615 h 7311"/>
                  <a:gd name="T16" fmla="*/ 0 w 6474"/>
                  <a:gd name="T17" fmla="*/ 5155 h 7311"/>
                  <a:gd name="T18" fmla="*/ 585 w 6474"/>
                  <a:gd name="T19" fmla="*/ 5565 h 7311"/>
                  <a:gd name="T20" fmla="*/ 872 w 6474"/>
                  <a:gd name="T21" fmla="*/ 7311 h 7311"/>
                  <a:gd name="T22" fmla="*/ 5889 w 6474"/>
                  <a:gd name="T23" fmla="*/ 7024 h 7311"/>
                  <a:gd name="T24" fmla="*/ 6065 w 6474"/>
                  <a:gd name="T25" fmla="*/ 5565 h 7311"/>
                  <a:gd name="T26" fmla="*/ 6474 w 6474"/>
                  <a:gd name="T27" fmla="*/ 3025 h 7311"/>
                  <a:gd name="T28" fmla="*/ 872 w 6474"/>
                  <a:gd name="T29" fmla="*/ 287 h 7311"/>
                  <a:gd name="T30" fmla="*/ 4193 w 6474"/>
                  <a:gd name="T31" fmla="*/ 1753 h 7311"/>
                  <a:gd name="T32" fmla="*/ 5602 w 6474"/>
                  <a:gd name="T33" fmla="*/ 1897 h 7311"/>
                  <a:gd name="T34" fmla="*/ 872 w 6474"/>
                  <a:gd name="T35" fmla="*/ 2615 h 7311"/>
                  <a:gd name="T36" fmla="*/ 2286 w 6474"/>
                  <a:gd name="T37" fmla="*/ 3001 h 7311"/>
                  <a:gd name="T38" fmla="*/ 3029 w 6474"/>
                  <a:gd name="T39" fmla="*/ 3391 h 7311"/>
                  <a:gd name="T40" fmla="*/ 3198 w 6474"/>
                  <a:gd name="T41" fmla="*/ 3747 h 7311"/>
                  <a:gd name="T42" fmla="*/ 3525 w 6474"/>
                  <a:gd name="T43" fmla="*/ 3001 h 7311"/>
                  <a:gd name="T44" fmla="*/ 3474 w 6474"/>
                  <a:gd name="T45" fmla="*/ 4045 h 7311"/>
                  <a:gd name="T46" fmla="*/ 3550 w 6474"/>
                  <a:gd name="T47" fmla="*/ 5141 h 7311"/>
                  <a:gd name="T48" fmla="*/ 3166 w 6474"/>
                  <a:gd name="T49" fmla="*/ 4369 h 7311"/>
                  <a:gd name="T50" fmla="*/ 2994 w 6474"/>
                  <a:gd name="T51" fmla="*/ 4754 h 7311"/>
                  <a:gd name="T52" fmla="*/ 2264 w 6474"/>
                  <a:gd name="T53" fmla="*/ 5141 h 7311"/>
                  <a:gd name="T54" fmla="*/ 2286 w 6474"/>
                  <a:gd name="T55" fmla="*/ 3001 h 7311"/>
                  <a:gd name="T56" fmla="*/ 463 w 6474"/>
                  <a:gd name="T57" fmla="*/ 3001 h 7311"/>
                  <a:gd name="T58" fmla="*/ 2108 w 6474"/>
                  <a:gd name="T59" fmla="*/ 3407 h 7311"/>
                  <a:gd name="T60" fmla="*/ 1524 w 6474"/>
                  <a:gd name="T61" fmla="*/ 5141 h 7311"/>
                  <a:gd name="T62" fmla="*/ 1038 w 6474"/>
                  <a:gd name="T63" fmla="*/ 3407 h 7311"/>
                  <a:gd name="T64" fmla="*/ 5602 w 6474"/>
                  <a:gd name="T65" fmla="*/ 6946 h 7311"/>
                  <a:gd name="T66" fmla="*/ 872 w 6474"/>
                  <a:gd name="T67" fmla="*/ 5565 h 7311"/>
                  <a:gd name="T68" fmla="*/ 5602 w 6474"/>
                  <a:gd name="T69" fmla="*/ 6946 h 7311"/>
                  <a:gd name="T70" fmla="*/ 5288 w 6474"/>
                  <a:gd name="T71" fmla="*/ 3407 h 7311"/>
                  <a:gd name="T72" fmla="*/ 4802 w 6474"/>
                  <a:gd name="T73" fmla="*/ 5141 h 7311"/>
                  <a:gd name="T74" fmla="*/ 4227 w 6474"/>
                  <a:gd name="T75" fmla="*/ 3407 h 7311"/>
                  <a:gd name="T76" fmla="*/ 5872 w 6474"/>
                  <a:gd name="T77" fmla="*/ 3001 h 7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74" h="7311">
                    <a:moveTo>
                      <a:pt x="6065" y="2615"/>
                    </a:moveTo>
                    <a:lnTo>
                      <a:pt x="5889" y="2615"/>
                    </a:lnTo>
                    <a:lnTo>
                      <a:pt x="5889" y="1768"/>
                    </a:lnTo>
                    <a:cubicBezTo>
                      <a:pt x="5889" y="1763"/>
                      <a:pt x="5888" y="1757"/>
                      <a:pt x="5888" y="1752"/>
                    </a:cubicBezTo>
                    <a:cubicBezTo>
                      <a:pt x="5887" y="1718"/>
                      <a:pt x="5877" y="1685"/>
                      <a:pt x="5854" y="1659"/>
                    </a:cubicBezTo>
                    <a:lnTo>
                      <a:pt x="4444" y="49"/>
                    </a:lnTo>
                    <a:cubicBezTo>
                      <a:pt x="4444" y="49"/>
                      <a:pt x="4443" y="48"/>
                      <a:pt x="4443" y="48"/>
                    </a:cubicBezTo>
                    <a:cubicBezTo>
                      <a:pt x="4435" y="39"/>
                      <a:pt x="4425" y="31"/>
                      <a:pt x="4414" y="24"/>
                    </a:cubicBezTo>
                    <a:cubicBezTo>
                      <a:pt x="4411" y="22"/>
                      <a:pt x="4408" y="20"/>
                      <a:pt x="4405" y="19"/>
                    </a:cubicBezTo>
                    <a:cubicBezTo>
                      <a:pt x="4396" y="14"/>
                      <a:pt x="4387" y="10"/>
                      <a:pt x="4377" y="7"/>
                    </a:cubicBezTo>
                    <a:cubicBezTo>
                      <a:pt x="4374" y="6"/>
                      <a:pt x="4372" y="5"/>
                      <a:pt x="4369" y="4"/>
                    </a:cubicBezTo>
                    <a:cubicBezTo>
                      <a:pt x="4358" y="2"/>
                      <a:pt x="4347" y="0"/>
                      <a:pt x="4336" y="0"/>
                    </a:cubicBezTo>
                    <a:lnTo>
                      <a:pt x="872" y="0"/>
                    </a:lnTo>
                    <a:cubicBezTo>
                      <a:pt x="714" y="0"/>
                      <a:pt x="585" y="129"/>
                      <a:pt x="585" y="287"/>
                    </a:cubicBezTo>
                    <a:lnTo>
                      <a:pt x="585" y="2615"/>
                    </a:lnTo>
                    <a:lnTo>
                      <a:pt x="410" y="2615"/>
                    </a:lnTo>
                    <a:cubicBezTo>
                      <a:pt x="184" y="2615"/>
                      <a:pt x="0" y="2798"/>
                      <a:pt x="0" y="3025"/>
                    </a:cubicBezTo>
                    <a:lnTo>
                      <a:pt x="0" y="5155"/>
                    </a:lnTo>
                    <a:cubicBezTo>
                      <a:pt x="0" y="5382"/>
                      <a:pt x="184" y="5565"/>
                      <a:pt x="410" y="5565"/>
                    </a:cubicBezTo>
                    <a:lnTo>
                      <a:pt x="585" y="5565"/>
                    </a:lnTo>
                    <a:lnTo>
                      <a:pt x="585" y="7024"/>
                    </a:lnTo>
                    <a:cubicBezTo>
                      <a:pt x="585" y="7182"/>
                      <a:pt x="714" y="7311"/>
                      <a:pt x="872" y="7311"/>
                    </a:cubicBezTo>
                    <a:lnTo>
                      <a:pt x="5602" y="7311"/>
                    </a:lnTo>
                    <a:cubicBezTo>
                      <a:pt x="5760" y="7311"/>
                      <a:pt x="5889" y="7182"/>
                      <a:pt x="5889" y="7024"/>
                    </a:cubicBezTo>
                    <a:lnTo>
                      <a:pt x="5889" y="5565"/>
                    </a:lnTo>
                    <a:lnTo>
                      <a:pt x="6065" y="5565"/>
                    </a:lnTo>
                    <a:cubicBezTo>
                      <a:pt x="6291" y="5565"/>
                      <a:pt x="6474" y="5382"/>
                      <a:pt x="6474" y="5155"/>
                    </a:cubicBezTo>
                    <a:lnTo>
                      <a:pt x="6474" y="3025"/>
                    </a:lnTo>
                    <a:cubicBezTo>
                      <a:pt x="6474" y="2798"/>
                      <a:pt x="6291" y="2615"/>
                      <a:pt x="6065" y="2615"/>
                    </a:cubicBezTo>
                    <a:close/>
                    <a:moveTo>
                      <a:pt x="872" y="287"/>
                    </a:moveTo>
                    <a:lnTo>
                      <a:pt x="4193" y="287"/>
                    </a:lnTo>
                    <a:lnTo>
                      <a:pt x="4193" y="1753"/>
                    </a:lnTo>
                    <a:cubicBezTo>
                      <a:pt x="4193" y="1833"/>
                      <a:pt x="4257" y="1897"/>
                      <a:pt x="4336" y="1897"/>
                    </a:cubicBezTo>
                    <a:lnTo>
                      <a:pt x="5602" y="1897"/>
                    </a:lnTo>
                    <a:lnTo>
                      <a:pt x="5602" y="2615"/>
                    </a:lnTo>
                    <a:lnTo>
                      <a:pt x="872" y="2615"/>
                    </a:lnTo>
                    <a:lnTo>
                      <a:pt x="872" y="287"/>
                    </a:lnTo>
                    <a:close/>
                    <a:moveTo>
                      <a:pt x="2286" y="3001"/>
                    </a:moveTo>
                    <a:lnTo>
                      <a:pt x="2842" y="3001"/>
                    </a:lnTo>
                    <a:lnTo>
                      <a:pt x="3029" y="3391"/>
                    </a:lnTo>
                    <a:cubicBezTo>
                      <a:pt x="3093" y="3521"/>
                      <a:pt x="3141" y="3626"/>
                      <a:pt x="3191" y="3747"/>
                    </a:cubicBezTo>
                    <a:lnTo>
                      <a:pt x="3198" y="3747"/>
                    </a:lnTo>
                    <a:cubicBezTo>
                      <a:pt x="3248" y="3610"/>
                      <a:pt x="3290" y="3515"/>
                      <a:pt x="3344" y="3391"/>
                    </a:cubicBezTo>
                    <a:lnTo>
                      <a:pt x="3525" y="3001"/>
                    </a:lnTo>
                    <a:lnTo>
                      <a:pt x="4078" y="3001"/>
                    </a:lnTo>
                    <a:lnTo>
                      <a:pt x="3474" y="4045"/>
                    </a:lnTo>
                    <a:lnTo>
                      <a:pt x="4109" y="5141"/>
                    </a:lnTo>
                    <a:lnTo>
                      <a:pt x="3550" y="5141"/>
                    </a:lnTo>
                    <a:lnTo>
                      <a:pt x="3357" y="4754"/>
                    </a:lnTo>
                    <a:cubicBezTo>
                      <a:pt x="3277" y="4604"/>
                      <a:pt x="3226" y="4493"/>
                      <a:pt x="3166" y="4369"/>
                    </a:cubicBezTo>
                    <a:lnTo>
                      <a:pt x="3160" y="4369"/>
                    </a:lnTo>
                    <a:cubicBezTo>
                      <a:pt x="3115" y="4493"/>
                      <a:pt x="3061" y="4604"/>
                      <a:pt x="2994" y="4754"/>
                    </a:cubicBezTo>
                    <a:lnTo>
                      <a:pt x="2817" y="5141"/>
                    </a:lnTo>
                    <a:lnTo>
                      <a:pt x="2264" y="5141"/>
                    </a:lnTo>
                    <a:lnTo>
                      <a:pt x="2883" y="4058"/>
                    </a:lnTo>
                    <a:lnTo>
                      <a:pt x="2286" y="3001"/>
                    </a:lnTo>
                    <a:close/>
                    <a:moveTo>
                      <a:pt x="463" y="3407"/>
                    </a:moveTo>
                    <a:lnTo>
                      <a:pt x="463" y="3001"/>
                    </a:lnTo>
                    <a:lnTo>
                      <a:pt x="2108" y="3001"/>
                    </a:lnTo>
                    <a:lnTo>
                      <a:pt x="2108" y="3407"/>
                    </a:lnTo>
                    <a:lnTo>
                      <a:pt x="1524" y="3407"/>
                    </a:lnTo>
                    <a:lnTo>
                      <a:pt x="1524" y="5141"/>
                    </a:lnTo>
                    <a:lnTo>
                      <a:pt x="1038" y="5141"/>
                    </a:lnTo>
                    <a:lnTo>
                      <a:pt x="1038" y="3407"/>
                    </a:lnTo>
                    <a:lnTo>
                      <a:pt x="463" y="3407"/>
                    </a:lnTo>
                    <a:close/>
                    <a:moveTo>
                      <a:pt x="5602" y="6946"/>
                    </a:moveTo>
                    <a:lnTo>
                      <a:pt x="872" y="6946"/>
                    </a:lnTo>
                    <a:lnTo>
                      <a:pt x="872" y="5565"/>
                    </a:lnTo>
                    <a:lnTo>
                      <a:pt x="5602" y="5565"/>
                    </a:lnTo>
                    <a:lnTo>
                      <a:pt x="5602" y="6946"/>
                    </a:lnTo>
                    <a:close/>
                    <a:moveTo>
                      <a:pt x="5872" y="3407"/>
                    </a:moveTo>
                    <a:lnTo>
                      <a:pt x="5288" y="3407"/>
                    </a:lnTo>
                    <a:lnTo>
                      <a:pt x="5288" y="5141"/>
                    </a:lnTo>
                    <a:lnTo>
                      <a:pt x="4802" y="5141"/>
                    </a:lnTo>
                    <a:lnTo>
                      <a:pt x="4802" y="3407"/>
                    </a:lnTo>
                    <a:lnTo>
                      <a:pt x="4227" y="3407"/>
                    </a:lnTo>
                    <a:lnTo>
                      <a:pt x="4227" y="3001"/>
                    </a:lnTo>
                    <a:lnTo>
                      <a:pt x="5872" y="3001"/>
                    </a:lnTo>
                    <a:lnTo>
                      <a:pt x="5872" y="3407"/>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1025" y="9335"/>
              <a:ext cx="1344" cy="483"/>
            </a:xfrm>
            <a:prstGeom prst="rect">
              <a:avLst/>
            </a:prstGeom>
            <a:noFill/>
          </p:spPr>
          <p:txBody>
            <a:bodyPr wrap="none" rtlCol="0">
              <a:spAutoFit/>
            </a:bodyPr>
            <a:lstStyle/>
            <a:p>
              <a:r>
                <a:rPr kumimoji="1" lang="zh-CN" altLang="en-US" sz="900" b="1" dirty="0">
                  <a:solidFill>
                    <a:schemeClr val="accent1"/>
                  </a:solidFill>
                  <a:latin typeface="微软雅黑" panose="020B0503020204020204" pitchFamily="34" charset="-122"/>
                  <a:ea typeface="微软雅黑" panose="020B0503020204020204" pitchFamily="34" charset="-122"/>
                </a:rPr>
                <a:t>原始文档</a:t>
              </a:r>
              <a:endParaRPr kumimoji="1" lang="zh-CN" altLang="en-US" sz="900" b="1" dirty="0">
                <a:solidFill>
                  <a:schemeClr val="accent1"/>
                </a:solidFill>
                <a:latin typeface="微软雅黑" panose="020B0503020204020204" pitchFamily="34" charset="-122"/>
                <a:ea typeface="微软雅黑" panose="020B0503020204020204" pitchFamily="34" charset="-122"/>
              </a:endParaRPr>
            </a:p>
          </p:txBody>
        </p:sp>
        <p:sp>
          <p:nvSpPr>
            <p:cNvPr id="26" name="two-databases_51333"/>
            <p:cNvSpPr>
              <a:spLocks noChangeAspect="1"/>
            </p:cNvSpPr>
            <p:nvPr/>
          </p:nvSpPr>
          <p:spPr>
            <a:xfrm>
              <a:off x="4228" y="7711"/>
              <a:ext cx="1379" cy="1203"/>
            </a:xfrm>
            <a:custGeom>
              <a:avLst/>
              <a:gdLst>
                <a:gd name="connsiteX0" fmla="*/ 229534 w 596711"/>
                <a:gd name="connsiteY0" fmla="*/ 417307 h 574373"/>
                <a:gd name="connsiteX1" fmla="*/ 413123 w 596711"/>
                <a:gd name="connsiteY1" fmla="*/ 478892 h 574373"/>
                <a:gd name="connsiteX2" fmla="*/ 595755 w 596711"/>
                <a:gd name="connsiteY2" fmla="*/ 417307 h 574373"/>
                <a:gd name="connsiteX3" fmla="*/ 596711 w 596711"/>
                <a:gd name="connsiteY3" fmla="*/ 422081 h 574373"/>
                <a:gd name="connsiteX4" fmla="*/ 596711 w 596711"/>
                <a:gd name="connsiteY4" fmla="*/ 507537 h 574373"/>
                <a:gd name="connsiteX5" fmla="*/ 413123 w 596711"/>
                <a:gd name="connsiteY5" fmla="*/ 574373 h 574373"/>
                <a:gd name="connsiteX6" fmla="*/ 229534 w 596711"/>
                <a:gd name="connsiteY6" fmla="*/ 507537 h 574373"/>
                <a:gd name="connsiteX7" fmla="*/ 229534 w 596711"/>
                <a:gd name="connsiteY7" fmla="*/ 422081 h 574373"/>
                <a:gd name="connsiteX8" fmla="*/ 229534 w 596711"/>
                <a:gd name="connsiteY8" fmla="*/ 287877 h 574373"/>
                <a:gd name="connsiteX9" fmla="*/ 413123 w 596711"/>
                <a:gd name="connsiteY9" fmla="*/ 349963 h 574373"/>
                <a:gd name="connsiteX10" fmla="*/ 595755 w 596711"/>
                <a:gd name="connsiteY10" fmla="*/ 287877 h 574373"/>
                <a:gd name="connsiteX11" fmla="*/ 596711 w 596711"/>
                <a:gd name="connsiteY11" fmla="*/ 293130 h 574373"/>
                <a:gd name="connsiteX12" fmla="*/ 596711 w 596711"/>
                <a:gd name="connsiteY12" fmla="*/ 378618 h 574373"/>
                <a:gd name="connsiteX13" fmla="*/ 413123 w 596711"/>
                <a:gd name="connsiteY13" fmla="*/ 445480 h 574373"/>
                <a:gd name="connsiteX14" fmla="*/ 229534 w 596711"/>
                <a:gd name="connsiteY14" fmla="*/ 378618 h 574373"/>
                <a:gd name="connsiteX15" fmla="*/ 229534 w 596711"/>
                <a:gd name="connsiteY15" fmla="*/ 293130 h 574373"/>
                <a:gd name="connsiteX16" fmla="*/ 0 w 596711"/>
                <a:gd name="connsiteY16" fmla="*/ 287877 h 574373"/>
                <a:gd name="connsiteX17" fmla="*/ 183584 w 596711"/>
                <a:gd name="connsiteY17" fmla="*/ 349492 h 574373"/>
                <a:gd name="connsiteX18" fmla="*/ 203663 w 596711"/>
                <a:gd name="connsiteY18" fmla="*/ 349015 h 574373"/>
                <a:gd name="connsiteX19" fmla="*/ 203663 w 596711"/>
                <a:gd name="connsiteY19" fmla="*/ 373852 h 574373"/>
                <a:gd name="connsiteX20" fmla="*/ 203663 w 596711"/>
                <a:gd name="connsiteY20" fmla="*/ 444542 h 574373"/>
                <a:gd name="connsiteX21" fmla="*/ 183584 w 596711"/>
                <a:gd name="connsiteY21" fmla="*/ 445020 h 574373"/>
                <a:gd name="connsiteX22" fmla="*/ 0 w 596711"/>
                <a:gd name="connsiteY22" fmla="*/ 378151 h 574373"/>
                <a:gd name="connsiteX23" fmla="*/ 0 w 596711"/>
                <a:gd name="connsiteY23" fmla="*/ 292653 h 574373"/>
                <a:gd name="connsiteX24" fmla="*/ 0 w 596711"/>
                <a:gd name="connsiteY24" fmla="*/ 158524 h 574373"/>
                <a:gd name="connsiteX25" fmla="*/ 183584 w 596711"/>
                <a:gd name="connsiteY25" fmla="*/ 220580 h 574373"/>
                <a:gd name="connsiteX26" fmla="*/ 203663 w 596711"/>
                <a:gd name="connsiteY26" fmla="*/ 220103 h 574373"/>
                <a:gd name="connsiteX27" fmla="*/ 203663 w 596711"/>
                <a:gd name="connsiteY27" fmla="*/ 315574 h 574373"/>
                <a:gd name="connsiteX28" fmla="*/ 183584 w 596711"/>
                <a:gd name="connsiteY28" fmla="*/ 316051 h 574373"/>
                <a:gd name="connsiteX29" fmla="*/ 0 w 596711"/>
                <a:gd name="connsiteY29" fmla="*/ 249221 h 574373"/>
                <a:gd name="connsiteX30" fmla="*/ 0 w 596711"/>
                <a:gd name="connsiteY30" fmla="*/ 163775 h 574373"/>
                <a:gd name="connsiteX31" fmla="*/ 413123 w 596711"/>
                <a:gd name="connsiteY31" fmla="*/ 129353 h 574373"/>
                <a:gd name="connsiteX32" fmla="*/ 596711 w 596711"/>
                <a:gd name="connsiteY32" fmla="*/ 196204 h 574373"/>
                <a:gd name="connsiteX33" fmla="*/ 596711 w 596711"/>
                <a:gd name="connsiteY33" fmla="*/ 251118 h 574373"/>
                <a:gd name="connsiteX34" fmla="*/ 413123 w 596711"/>
                <a:gd name="connsiteY34" fmla="*/ 317970 h 574373"/>
                <a:gd name="connsiteX35" fmla="*/ 229534 w 596711"/>
                <a:gd name="connsiteY35" fmla="*/ 251118 h 574373"/>
                <a:gd name="connsiteX36" fmla="*/ 229534 w 596711"/>
                <a:gd name="connsiteY36" fmla="*/ 196204 h 574373"/>
                <a:gd name="connsiteX37" fmla="*/ 413123 w 596711"/>
                <a:gd name="connsiteY37" fmla="*/ 129353 h 574373"/>
                <a:gd name="connsiteX38" fmla="*/ 183589 w 596711"/>
                <a:gd name="connsiteY38" fmla="*/ 0 h 574373"/>
                <a:gd name="connsiteX39" fmla="*/ 367177 w 596711"/>
                <a:gd name="connsiteY39" fmla="*/ 66851 h 574373"/>
                <a:gd name="connsiteX40" fmla="*/ 367177 w 596711"/>
                <a:gd name="connsiteY40" fmla="*/ 105530 h 574373"/>
                <a:gd name="connsiteX41" fmla="*/ 204147 w 596711"/>
                <a:gd name="connsiteY41" fmla="*/ 188139 h 574373"/>
                <a:gd name="connsiteX42" fmla="*/ 183589 w 596711"/>
                <a:gd name="connsiteY42" fmla="*/ 188617 h 574373"/>
                <a:gd name="connsiteX43" fmla="*/ 0 w 596711"/>
                <a:gd name="connsiteY43" fmla="*/ 121765 h 574373"/>
                <a:gd name="connsiteX44" fmla="*/ 0 w 596711"/>
                <a:gd name="connsiteY44" fmla="*/ 66851 h 574373"/>
                <a:gd name="connsiteX45" fmla="*/ 183589 w 596711"/>
                <a:gd name="connsiteY45" fmla="*/ 0 h 57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6711" h="574373">
                  <a:moveTo>
                    <a:pt x="229534" y="417307"/>
                  </a:moveTo>
                  <a:cubicBezTo>
                    <a:pt x="236705" y="451680"/>
                    <a:pt x="316547" y="478892"/>
                    <a:pt x="413123" y="478892"/>
                  </a:cubicBezTo>
                  <a:cubicBezTo>
                    <a:pt x="509698" y="478892"/>
                    <a:pt x="589061" y="451680"/>
                    <a:pt x="595755" y="417307"/>
                  </a:cubicBezTo>
                  <a:cubicBezTo>
                    <a:pt x="596233" y="418739"/>
                    <a:pt x="596711" y="420172"/>
                    <a:pt x="596711" y="422081"/>
                  </a:cubicBezTo>
                  <a:lnTo>
                    <a:pt x="596711" y="507537"/>
                  </a:lnTo>
                  <a:cubicBezTo>
                    <a:pt x="596711" y="544774"/>
                    <a:pt x="514479" y="574373"/>
                    <a:pt x="413123" y="574373"/>
                  </a:cubicBezTo>
                  <a:cubicBezTo>
                    <a:pt x="311766" y="574373"/>
                    <a:pt x="229534" y="544774"/>
                    <a:pt x="229534" y="507537"/>
                  </a:cubicBezTo>
                  <a:lnTo>
                    <a:pt x="229534" y="422081"/>
                  </a:lnTo>
                  <a:close/>
                  <a:moveTo>
                    <a:pt x="229534" y="287877"/>
                  </a:moveTo>
                  <a:cubicBezTo>
                    <a:pt x="236705" y="322741"/>
                    <a:pt x="316547" y="349963"/>
                    <a:pt x="413123" y="349963"/>
                  </a:cubicBezTo>
                  <a:cubicBezTo>
                    <a:pt x="509698" y="349963"/>
                    <a:pt x="589061" y="322741"/>
                    <a:pt x="595755" y="287877"/>
                  </a:cubicBezTo>
                  <a:cubicBezTo>
                    <a:pt x="596233" y="289787"/>
                    <a:pt x="596711" y="291220"/>
                    <a:pt x="596711" y="293130"/>
                  </a:cubicBezTo>
                  <a:lnTo>
                    <a:pt x="596711" y="378618"/>
                  </a:lnTo>
                  <a:cubicBezTo>
                    <a:pt x="596711" y="415392"/>
                    <a:pt x="514479" y="445480"/>
                    <a:pt x="413123" y="445480"/>
                  </a:cubicBezTo>
                  <a:cubicBezTo>
                    <a:pt x="311766" y="445480"/>
                    <a:pt x="229534" y="415392"/>
                    <a:pt x="229534" y="378618"/>
                  </a:cubicBezTo>
                  <a:lnTo>
                    <a:pt x="229534" y="293130"/>
                  </a:lnTo>
                  <a:close/>
                  <a:moveTo>
                    <a:pt x="0" y="287877"/>
                  </a:moveTo>
                  <a:cubicBezTo>
                    <a:pt x="7171" y="322267"/>
                    <a:pt x="86533" y="349492"/>
                    <a:pt x="183584" y="349492"/>
                  </a:cubicBezTo>
                  <a:cubicBezTo>
                    <a:pt x="190277" y="349492"/>
                    <a:pt x="196970" y="349492"/>
                    <a:pt x="203663" y="349015"/>
                  </a:cubicBezTo>
                  <a:lnTo>
                    <a:pt x="203663" y="373852"/>
                  </a:lnTo>
                  <a:lnTo>
                    <a:pt x="203663" y="444542"/>
                  </a:lnTo>
                  <a:cubicBezTo>
                    <a:pt x="196970" y="445020"/>
                    <a:pt x="190277" y="445020"/>
                    <a:pt x="183584" y="445020"/>
                  </a:cubicBezTo>
                  <a:cubicBezTo>
                    <a:pt x="82230" y="445020"/>
                    <a:pt x="0" y="414929"/>
                    <a:pt x="0" y="378151"/>
                  </a:cubicBezTo>
                  <a:lnTo>
                    <a:pt x="0" y="292653"/>
                  </a:lnTo>
                  <a:close/>
                  <a:moveTo>
                    <a:pt x="0" y="158524"/>
                  </a:moveTo>
                  <a:cubicBezTo>
                    <a:pt x="7171" y="193371"/>
                    <a:pt x="86533" y="220580"/>
                    <a:pt x="183584" y="220580"/>
                  </a:cubicBezTo>
                  <a:cubicBezTo>
                    <a:pt x="190277" y="220580"/>
                    <a:pt x="196970" y="220580"/>
                    <a:pt x="203663" y="220103"/>
                  </a:cubicBezTo>
                  <a:lnTo>
                    <a:pt x="203663" y="315574"/>
                  </a:lnTo>
                  <a:cubicBezTo>
                    <a:pt x="196970" y="316051"/>
                    <a:pt x="190277" y="316051"/>
                    <a:pt x="183584" y="316051"/>
                  </a:cubicBezTo>
                  <a:cubicBezTo>
                    <a:pt x="82230" y="316051"/>
                    <a:pt x="0" y="285978"/>
                    <a:pt x="0" y="249221"/>
                  </a:cubicBezTo>
                  <a:lnTo>
                    <a:pt x="0" y="163775"/>
                  </a:lnTo>
                  <a:close/>
                  <a:moveTo>
                    <a:pt x="413123" y="129353"/>
                  </a:moveTo>
                  <a:cubicBezTo>
                    <a:pt x="514479" y="129353"/>
                    <a:pt x="596711" y="159436"/>
                    <a:pt x="596711" y="196204"/>
                  </a:cubicBezTo>
                  <a:lnTo>
                    <a:pt x="596711" y="251118"/>
                  </a:lnTo>
                  <a:cubicBezTo>
                    <a:pt x="596711" y="288364"/>
                    <a:pt x="514479" y="317970"/>
                    <a:pt x="413123" y="317970"/>
                  </a:cubicBezTo>
                  <a:cubicBezTo>
                    <a:pt x="311766" y="317970"/>
                    <a:pt x="229534" y="288364"/>
                    <a:pt x="229534" y="251118"/>
                  </a:cubicBezTo>
                  <a:lnTo>
                    <a:pt x="229534" y="196204"/>
                  </a:lnTo>
                  <a:cubicBezTo>
                    <a:pt x="229534" y="159436"/>
                    <a:pt x="311766" y="129353"/>
                    <a:pt x="413123" y="129353"/>
                  </a:cubicBezTo>
                  <a:close/>
                  <a:moveTo>
                    <a:pt x="183589" y="0"/>
                  </a:moveTo>
                  <a:cubicBezTo>
                    <a:pt x="284945" y="0"/>
                    <a:pt x="367177" y="30083"/>
                    <a:pt x="367177" y="66851"/>
                  </a:cubicBezTo>
                  <a:lnTo>
                    <a:pt x="367177" y="105530"/>
                  </a:lnTo>
                  <a:cubicBezTo>
                    <a:pt x="282554" y="112693"/>
                    <a:pt x="207493" y="140388"/>
                    <a:pt x="204147" y="188139"/>
                  </a:cubicBezTo>
                  <a:cubicBezTo>
                    <a:pt x="197453" y="188617"/>
                    <a:pt x="190282" y="188617"/>
                    <a:pt x="183589" y="188617"/>
                  </a:cubicBezTo>
                  <a:cubicBezTo>
                    <a:pt x="82232" y="188617"/>
                    <a:pt x="0" y="158534"/>
                    <a:pt x="0" y="121765"/>
                  </a:cubicBezTo>
                  <a:lnTo>
                    <a:pt x="0" y="66851"/>
                  </a:lnTo>
                  <a:cubicBezTo>
                    <a:pt x="0" y="30083"/>
                    <a:pt x="82232" y="0"/>
                    <a:pt x="18358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panose="020B0503020204020204" pitchFamily="34" charset="-122"/>
                <a:ea typeface="微软雅黑" panose="020B0503020204020204" pitchFamily="34" charset="-122"/>
              </a:endParaRPr>
            </a:p>
          </p:txBody>
        </p:sp>
        <p:sp>
          <p:nvSpPr>
            <p:cNvPr id="62" name="iconfont-10796-5191309"/>
            <p:cNvSpPr>
              <a:spLocks noChangeAspect="1"/>
            </p:cNvSpPr>
            <p:nvPr/>
          </p:nvSpPr>
          <p:spPr>
            <a:xfrm>
              <a:off x="6895" y="7692"/>
              <a:ext cx="1241" cy="1125"/>
            </a:xfrm>
            <a:custGeom>
              <a:avLst/>
              <a:gdLst>
                <a:gd name="T0" fmla="*/ 6858 w 7681"/>
                <a:gd name="T1" fmla="*/ 0 h 7680"/>
                <a:gd name="T2" fmla="*/ 823 w 7681"/>
                <a:gd name="T3" fmla="*/ 0 h 7680"/>
                <a:gd name="T4" fmla="*/ 0 w 7681"/>
                <a:gd name="T5" fmla="*/ 823 h 7680"/>
                <a:gd name="T6" fmla="*/ 0 w 7681"/>
                <a:gd name="T7" fmla="*/ 6857 h 7680"/>
                <a:gd name="T8" fmla="*/ 823 w 7681"/>
                <a:gd name="T9" fmla="*/ 7680 h 7680"/>
                <a:gd name="T10" fmla="*/ 6857 w 7681"/>
                <a:gd name="T11" fmla="*/ 7680 h 7680"/>
                <a:gd name="T12" fmla="*/ 7680 w 7681"/>
                <a:gd name="T13" fmla="*/ 6857 h 7680"/>
                <a:gd name="T14" fmla="*/ 7680 w 7681"/>
                <a:gd name="T15" fmla="*/ 823 h 7680"/>
                <a:gd name="T16" fmla="*/ 6858 w 7681"/>
                <a:gd name="T17" fmla="*/ 0 h 7680"/>
                <a:gd name="T18" fmla="*/ 3896 w 7681"/>
                <a:gd name="T19" fmla="*/ 6417 h 7680"/>
                <a:gd name="T20" fmla="*/ 1100 w 7681"/>
                <a:gd name="T21" fmla="*/ 5201 h 7680"/>
                <a:gd name="T22" fmla="*/ 2059 w 7681"/>
                <a:gd name="T23" fmla="*/ 4769 h 7680"/>
                <a:gd name="T24" fmla="*/ 3896 w 7681"/>
                <a:gd name="T25" fmla="*/ 5567 h 7680"/>
                <a:gd name="T26" fmla="*/ 5696 w 7681"/>
                <a:gd name="T27" fmla="*/ 4752 h 7680"/>
                <a:gd name="T28" fmla="*/ 6581 w 7681"/>
                <a:gd name="T29" fmla="*/ 5201 h 7680"/>
                <a:gd name="T30" fmla="*/ 3896 w 7681"/>
                <a:gd name="T31" fmla="*/ 6417 h 7680"/>
                <a:gd name="T32" fmla="*/ 3896 w 7681"/>
                <a:gd name="T33" fmla="*/ 5218 h 7680"/>
                <a:gd name="T34" fmla="*/ 1100 w 7681"/>
                <a:gd name="T35" fmla="*/ 4002 h 7680"/>
                <a:gd name="T36" fmla="*/ 2059 w 7681"/>
                <a:gd name="T37" fmla="*/ 3570 h 7680"/>
                <a:gd name="T38" fmla="*/ 3896 w 7681"/>
                <a:gd name="T39" fmla="*/ 4368 h 7680"/>
                <a:gd name="T40" fmla="*/ 5696 w 7681"/>
                <a:gd name="T41" fmla="*/ 3553 h 7680"/>
                <a:gd name="T42" fmla="*/ 6581 w 7681"/>
                <a:gd name="T43" fmla="*/ 4002 h 7680"/>
                <a:gd name="T44" fmla="*/ 3896 w 7681"/>
                <a:gd name="T45" fmla="*/ 5218 h 7680"/>
                <a:gd name="T46" fmla="*/ 3896 w 7681"/>
                <a:gd name="T47" fmla="*/ 3895 h 7680"/>
                <a:gd name="T48" fmla="*/ 1100 w 7681"/>
                <a:gd name="T49" fmla="*/ 2680 h 7680"/>
                <a:gd name="T50" fmla="*/ 4001 w 7681"/>
                <a:gd name="T51" fmla="*/ 1373 h 7680"/>
                <a:gd name="T52" fmla="*/ 6581 w 7681"/>
                <a:gd name="T53" fmla="*/ 2680 h 7680"/>
                <a:gd name="T54" fmla="*/ 3896 w 7681"/>
                <a:gd name="T55" fmla="*/ 3895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81" h="7680">
                  <a:moveTo>
                    <a:pt x="6858" y="0"/>
                  </a:moveTo>
                  <a:lnTo>
                    <a:pt x="823" y="0"/>
                  </a:lnTo>
                  <a:cubicBezTo>
                    <a:pt x="369" y="0"/>
                    <a:pt x="0" y="368"/>
                    <a:pt x="0" y="823"/>
                  </a:cubicBezTo>
                  <a:lnTo>
                    <a:pt x="0" y="6857"/>
                  </a:lnTo>
                  <a:cubicBezTo>
                    <a:pt x="0" y="7312"/>
                    <a:pt x="368" y="7680"/>
                    <a:pt x="823" y="7680"/>
                  </a:cubicBezTo>
                  <a:lnTo>
                    <a:pt x="6857" y="7680"/>
                  </a:lnTo>
                  <a:cubicBezTo>
                    <a:pt x="7311" y="7680"/>
                    <a:pt x="7680" y="7312"/>
                    <a:pt x="7680" y="6857"/>
                  </a:cubicBezTo>
                  <a:lnTo>
                    <a:pt x="7680" y="823"/>
                  </a:lnTo>
                  <a:cubicBezTo>
                    <a:pt x="7681" y="369"/>
                    <a:pt x="7312" y="0"/>
                    <a:pt x="6858" y="0"/>
                  </a:cubicBezTo>
                  <a:close/>
                  <a:moveTo>
                    <a:pt x="3896" y="6417"/>
                  </a:moveTo>
                  <a:lnTo>
                    <a:pt x="1100" y="5201"/>
                  </a:lnTo>
                  <a:lnTo>
                    <a:pt x="2059" y="4769"/>
                  </a:lnTo>
                  <a:lnTo>
                    <a:pt x="3896" y="5567"/>
                  </a:lnTo>
                  <a:lnTo>
                    <a:pt x="5696" y="4752"/>
                  </a:lnTo>
                  <a:lnTo>
                    <a:pt x="6581" y="5201"/>
                  </a:lnTo>
                  <a:lnTo>
                    <a:pt x="3896" y="6417"/>
                  </a:lnTo>
                  <a:close/>
                  <a:moveTo>
                    <a:pt x="3896" y="5218"/>
                  </a:moveTo>
                  <a:lnTo>
                    <a:pt x="1100" y="4002"/>
                  </a:lnTo>
                  <a:lnTo>
                    <a:pt x="2059" y="3570"/>
                  </a:lnTo>
                  <a:lnTo>
                    <a:pt x="3896" y="4368"/>
                  </a:lnTo>
                  <a:lnTo>
                    <a:pt x="5696" y="3553"/>
                  </a:lnTo>
                  <a:lnTo>
                    <a:pt x="6581" y="4002"/>
                  </a:lnTo>
                  <a:lnTo>
                    <a:pt x="3896" y="5218"/>
                  </a:lnTo>
                  <a:close/>
                  <a:moveTo>
                    <a:pt x="3896" y="3895"/>
                  </a:moveTo>
                  <a:lnTo>
                    <a:pt x="1100" y="2680"/>
                  </a:lnTo>
                  <a:lnTo>
                    <a:pt x="4001" y="1373"/>
                  </a:lnTo>
                  <a:lnTo>
                    <a:pt x="6581" y="2680"/>
                  </a:lnTo>
                  <a:lnTo>
                    <a:pt x="3896" y="38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900">
                <a:latin typeface="微软雅黑" panose="020B0503020204020204" pitchFamily="34" charset="-122"/>
                <a:ea typeface="微软雅黑" panose="020B0503020204020204" pitchFamily="34" charset="-122"/>
              </a:endParaRPr>
            </a:p>
          </p:txBody>
        </p:sp>
        <p:sp>
          <p:nvSpPr>
            <p:cNvPr id="64" name="文本框 63"/>
            <p:cNvSpPr txBox="1"/>
            <p:nvPr/>
          </p:nvSpPr>
          <p:spPr>
            <a:xfrm>
              <a:off x="4193" y="9355"/>
              <a:ext cx="1584" cy="483"/>
            </a:xfrm>
            <a:prstGeom prst="rect">
              <a:avLst/>
            </a:prstGeom>
            <a:noFill/>
          </p:spPr>
          <p:txBody>
            <a:bodyPr wrap="none" rtlCol="0">
              <a:spAutoFit/>
            </a:bodyPr>
            <a:lstStyle/>
            <a:p>
              <a:r>
                <a:rPr kumimoji="1" lang="zh-CN" altLang="en-US" sz="900" b="1" dirty="0">
                  <a:solidFill>
                    <a:schemeClr val="accent1"/>
                  </a:solidFill>
                  <a:latin typeface="微软雅黑" panose="020B0503020204020204" pitchFamily="34" charset="-122"/>
                  <a:ea typeface="微软雅黑" panose="020B0503020204020204" pitchFamily="34" charset="-122"/>
                </a:rPr>
                <a:t>向量知识库</a:t>
              </a:r>
              <a:endParaRPr kumimoji="1" lang="zh-CN" altLang="en-US" sz="900" b="1" dirty="0">
                <a:solidFill>
                  <a:schemeClr val="accent1"/>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6735" y="9335"/>
              <a:ext cx="1824" cy="483"/>
            </a:xfrm>
            <a:prstGeom prst="rect">
              <a:avLst/>
            </a:prstGeom>
            <a:noFill/>
          </p:spPr>
          <p:txBody>
            <a:bodyPr wrap="none" rtlCol="0">
              <a:spAutoFit/>
            </a:bodyPr>
            <a:lstStyle/>
            <a:p>
              <a:r>
                <a:rPr kumimoji="1" lang="zh-CN" altLang="en-US" sz="900" b="1" dirty="0">
                  <a:solidFill>
                    <a:schemeClr val="accent1"/>
                  </a:solidFill>
                  <a:latin typeface="微软雅黑" panose="020B0503020204020204" pitchFamily="34" charset="-122"/>
                  <a:ea typeface="微软雅黑" panose="020B0503020204020204" pitchFamily="34" charset="-122"/>
                </a:rPr>
                <a:t>知识文本片段</a:t>
              </a:r>
              <a:endParaRPr kumimoji="1" lang="zh-CN" altLang="en-US" sz="900" b="1" dirty="0">
                <a:solidFill>
                  <a:schemeClr val="accent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10206" y="9335"/>
              <a:ext cx="1584" cy="483"/>
            </a:xfrm>
            <a:prstGeom prst="rect">
              <a:avLst/>
            </a:prstGeom>
            <a:noFill/>
          </p:spPr>
          <p:txBody>
            <a:bodyPr wrap="none" rtlCol="0">
              <a:spAutoFit/>
            </a:bodyPr>
            <a:lstStyle/>
            <a:p>
              <a:r>
                <a:rPr kumimoji="1" lang="zh-CN" altLang="en-US" sz="900" b="1" dirty="0">
                  <a:solidFill>
                    <a:schemeClr val="accent1"/>
                  </a:solidFill>
                  <a:latin typeface="微软雅黑" panose="020B0503020204020204" pitchFamily="34" charset="-122"/>
                  <a:ea typeface="微软雅黑" panose="020B0503020204020204" pitchFamily="34" charset="-122"/>
                </a:rPr>
                <a:t>大模型推理</a:t>
              </a:r>
              <a:endParaRPr kumimoji="1" lang="zh-CN" altLang="en-US" sz="900" b="1" dirty="0">
                <a:solidFill>
                  <a:schemeClr val="accent1"/>
                </a:solidFill>
                <a:latin typeface="微软雅黑" panose="020B0503020204020204" pitchFamily="34" charset="-122"/>
                <a:ea typeface="微软雅黑" panose="020B0503020204020204" pitchFamily="34" charset="-122"/>
              </a:endParaRPr>
            </a:p>
          </p:txBody>
        </p:sp>
        <p:cxnSp>
          <p:nvCxnSpPr>
            <p:cNvPr id="67" name="直线箭头连接符 34"/>
            <p:cNvCxnSpPr/>
            <p:nvPr/>
          </p:nvCxnSpPr>
          <p:spPr>
            <a:xfrm flipV="1">
              <a:off x="2914" y="8336"/>
              <a:ext cx="1178" cy="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35"/>
            <p:cNvCxnSpPr/>
            <p:nvPr/>
          </p:nvCxnSpPr>
          <p:spPr>
            <a:xfrm>
              <a:off x="5743" y="8375"/>
              <a:ext cx="1104"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36"/>
            <p:cNvCxnSpPr/>
            <p:nvPr/>
          </p:nvCxnSpPr>
          <p:spPr>
            <a:xfrm flipV="1">
              <a:off x="8229" y="8367"/>
              <a:ext cx="1515" cy="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3038" y="7414"/>
              <a:ext cx="864" cy="1500"/>
            </a:xfrm>
            <a:prstGeom prst="rect">
              <a:avLst/>
            </a:prstGeom>
            <a:noFill/>
          </p:spPr>
          <p:txBody>
            <a:bodyPr wrap="none" rtlCol="0">
              <a:spAutoFit/>
            </a:bodyPr>
            <a:lstStyle/>
            <a:p>
              <a:pPr>
                <a:lnSpc>
                  <a:spcPct val="150000"/>
                </a:lnSpc>
              </a:pPr>
              <a:r>
                <a:rPr kumimoji="1" lang="zh-CN" altLang="en-US" sz="900" dirty="0">
                  <a:latin typeface="微软雅黑" panose="020B0503020204020204" pitchFamily="34" charset="-122"/>
                  <a:ea typeface="微软雅黑" panose="020B0503020204020204" pitchFamily="34" charset="-122"/>
                </a:rPr>
                <a:t>加载</a:t>
              </a:r>
              <a:endParaRPr kumimoji="1" lang="en-US" altLang="zh-CN" sz="900" dirty="0">
                <a:latin typeface="微软雅黑" panose="020B0503020204020204" pitchFamily="34" charset="-122"/>
                <a:ea typeface="微软雅黑" panose="020B0503020204020204" pitchFamily="34" charset="-122"/>
              </a:endParaRPr>
            </a:p>
            <a:p>
              <a:pPr>
                <a:lnSpc>
                  <a:spcPct val="150000"/>
                </a:lnSpc>
              </a:pPr>
              <a:r>
                <a:rPr kumimoji="1" lang="zh-CN" altLang="en-US" sz="900" dirty="0">
                  <a:latin typeface="微软雅黑" panose="020B0503020204020204" pitchFamily="34" charset="-122"/>
                  <a:ea typeface="微软雅黑" panose="020B0503020204020204" pitchFamily="34" charset="-122"/>
                </a:rPr>
                <a:t>清洗</a:t>
              </a:r>
              <a:endParaRPr kumimoji="1" lang="en-US" altLang="zh-CN" sz="900" dirty="0">
                <a:latin typeface="微软雅黑" panose="020B0503020204020204" pitchFamily="34" charset="-122"/>
                <a:ea typeface="微软雅黑" panose="020B0503020204020204" pitchFamily="34" charset="-122"/>
              </a:endParaRPr>
            </a:p>
            <a:p>
              <a:pPr>
                <a:lnSpc>
                  <a:spcPct val="150000"/>
                </a:lnSpc>
              </a:pPr>
              <a:r>
                <a:rPr kumimoji="1" lang="zh-CN" altLang="en-US" sz="900" dirty="0">
                  <a:latin typeface="微软雅黑" panose="020B0503020204020204" pitchFamily="34" charset="-122"/>
                  <a:ea typeface="微软雅黑" panose="020B0503020204020204" pitchFamily="34" charset="-122"/>
                </a:rPr>
                <a:t>切分</a:t>
              </a:r>
              <a:endParaRPr kumimoji="1" lang="zh-CN" altLang="en-US" sz="900" dirty="0">
                <a:latin typeface="微软雅黑" panose="020B0503020204020204" pitchFamily="34" charset="-122"/>
                <a:ea typeface="微软雅黑" panose="020B0503020204020204" pitchFamily="34" charset="-122"/>
              </a:endParaRPr>
            </a:p>
          </p:txBody>
        </p:sp>
        <p:sp>
          <p:nvSpPr>
            <p:cNvPr id="71" name="文本框 70"/>
            <p:cNvSpPr txBox="1"/>
            <p:nvPr/>
          </p:nvSpPr>
          <p:spPr>
            <a:xfrm>
              <a:off x="5891" y="7441"/>
              <a:ext cx="864" cy="1500"/>
            </a:xfrm>
            <a:prstGeom prst="rect">
              <a:avLst/>
            </a:prstGeom>
            <a:noFill/>
          </p:spPr>
          <p:txBody>
            <a:bodyPr wrap="none" rtlCol="0">
              <a:spAutoFit/>
            </a:bodyPr>
            <a:lstStyle/>
            <a:p>
              <a:pPr>
                <a:lnSpc>
                  <a:spcPct val="150000"/>
                </a:lnSpc>
              </a:pPr>
              <a:r>
                <a:rPr kumimoji="1" lang="zh-CN" altLang="en-US" sz="900" dirty="0">
                  <a:latin typeface="微软雅黑" panose="020B0503020204020204" pitchFamily="34" charset="-122"/>
                  <a:ea typeface="微软雅黑" panose="020B0503020204020204" pitchFamily="34" charset="-122"/>
                </a:rPr>
                <a:t>检索</a:t>
              </a:r>
              <a:endParaRPr kumimoji="1" lang="en-US" altLang="zh-CN" sz="900" dirty="0">
                <a:latin typeface="微软雅黑" panose="020B0503020204020204" pitchFamily="34" charset="-122"/>
                <a:ea typeface="微软雅黑" panose="020B0503020204020204" pitchFamily="34" charset="-122"/>
              </a:endParaRPr>
            </a:p>
            <a:p>
              <a:pPr>
                <a:lnSpc>
                  <a:spcPct val="150000"/>
                </a:lnSpc>
              </a:pPr>
              <a:r>
                <a:rPr kumimoji="1" lang="zh-CN" altLang="en-US" sz="900" dirty="0">
                  <a:latin typeface="微软雅黑" panose="020B0503020204020204" pitchFamily="34" charset="-122"/>
                  <a:ea typeface="微软雅黑" panose="020B0503020204020204" pitchFamily="34" charset="-122"/>
                </a:rPr>
                <a:t>排序</a:t>
              </a:r>
              <a:endParaRPr kumimoji="1" lang="en-US" altLang="zh-CN" sz="900" dirty="0">
                <a:latin typeface="微软雅黑" panose="020B0503020204020204" pitchFamily="34" charset="-122"/>
                <a:ea typeface="微软雅黑" panose="020B0503020204020204" pitchFamily="34" charset="-122"/>
              </a:endParaRPr>
            </a:p>
            <a:p>
              <a:pPr>
                <a:lnSpc>
                  <a:spcPct val="150000"/>
                </a:lnSpc>
              </a:pPr>
              <a:r>
                <a:rPr kumimoji="1" lang="zh-CN" altLang="en-US" sz="900" dirty="0">
                  <a:latin typeface="微软雅黑" panose="020B0503020204020204" pitchFamily="34" charset="-122"/>
                  <a:ea typeface="微软雅黑" panose="020B0503020204020204" pitchFamily="34" charset="-122"/>
                </a:rPr>
                <a:t>召回</a:t>
              </a:r>
              <a:endParaRPr kumimoji="1" lang="zh-CN" altLang="en-US" sz="900" dirty="0">
                <a:latin typeface="微软雅黑" panose="020B0503020204020204" pitchFamily="34" charset="-122"/>
                <a:ea typeface="微软雅黑" panose="020B0503020204020204" pitchFamily="34" charset="-122"/>
              </a:endParaRPr>
            </a:p>
          </p:txBody>
        </p:sp>
        <p:sp>
          <p:nvSpPr>
            <p:cNvPr id="72" name="文本框 71"/>
            <p:cNvSpPr txBox="1"/>
            <p:nvPr/>
          </p:nvSpPr>
          <p:spPr>
            <a:xfrm>
              <a:off x="8245" y="7805"/>
              <a:ext cx="1344" cy="628"/>
            </a:xfrm>
            <a:prstGeom prst="rect">
              <a:avLst/>
            </a:prstGeom>
            <a:noFill/>
          </p:spPr>
          <p:txBody>
            <a:bodyPr wrap="none" rtlCol="0">
              <a:spAutoFit/>
            </a:bodyPr>
            <a:lstStyle/>
            <a:p>
              <a:pPr algn="ctr">
                <a:lnSpc>
                  <a:spcPct val="150000"/>
                </a:lnSpc>
              </a:pPr>
              <a:r>
                <a:rPr kumimoji="1" lang="zh-CN" altLang="en-US" sz="900" dirty="0">
                  <a:latin typeface="微软雅黑" panose="020B0503020204020204" pitchFamily="34" charset="-122"/>
                  <a:ea typeface="微软雅黑" panose="020B0503020204020204" pitchFamily="34" charset="-122"/>
                </a:rPr>
                <a:t>知识增强</a:t>
              </a:r>
              <a:endParaRPr kumimoji="1" lang="zh-CN" altLang="en-US" sz="900" dirty="0">
                <a:latin typeface="微软雅黑" panose="020B0503020204020204" pitchFamily="34" charset="-122"/>
                <a:ea typeface="微软雅黑" panose="020B0503020204020204" pitchFamily="34" charset="-122"/>
              </a:endParaRPr>
            </a:p>
          </p:txBody>
        </p:sp>
        <p:pic>
          <p:nvPicPr>
            <p:cNvPr id="73" name="图形 40" descr="用户 轮廓"/>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67" y="5855"/>
              <a:ext cx="807" cy="739"/>
            </a:xfrm>
            <a:prstGeom prst="rect">
              <a:avLst/>
            </a:prstGeom>
          </p:spPr>
        </p:pic>
        <p:pic>
          <p:nvPicPr>
            <p:cNvPr id="74" name="图形 41" descr="人工智能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2" y="5801"/>
              <a:ext cx="807" cy="731"/>
            </a:xfrm>
            <a:prstGeom prst="rect">
              <a:avLst/>
            </a:prstGeom>
          </p:spPr>
        </p:pic>
        <p:cxnSp>
          <p:nvCxnSpPr>
            <p:cNvPr id="75" name="直线连接符 42"/>
            <p:cNvCxnSpPr/>
            <p:nvPr/>
          </p:nvCxnSpPr>
          <p:spPr>
            <a:xfrm>
              <a:off x="663" y="6801"/>
              <a:ext cx="11603" cy="0"/>
            </a:xfrm>
            <a:prstGeom prst="line">
              <a:avLst/>
            </a:prstGeom>
            <a:ln>
              <a:prstDash val="dash"/>
            </a:ln>
          </p:spPr>
          <p:style>
            <a:lnRef idx="2">
              <a:schemeClr val="accent5"/>
            </a:lnRef>
            <a:fillRef idx="0">
              <a:schemeClr val="accent5"/>
            </a:fillRef>
            <a:effectRef idx="1">
              <a:schemeClr val="accent5"/>
            </a:effectRef>
            <a:fontRef idx="minor">
              <a:schemeClr val="tx1"/>
            </a:fontRef>
          </p:style>
        </p:cxnSp>
        <p:sp>
          <p:nvSpPr>
            <p:cNvPr id="76" name="圆角矩形标注 75"/>
            <p:cNvSpPr/>
            <p:nvPr/>
          </p:nvSpPr>
          <p:spPr>
            <a:xfrm>
              <a:off x="4173" y="5826"/>
              <a:ext cx="1528" cy="739"/>
            </a:xfrm>
            <a:prstGeom prst="wedgeRoundRectCallout">
              <a:avLst/>
            </a:prstGeom>
            <a:solidFill>
              <a:schemeClr val="tx2">
                <a:lumMod val="10000"/>
                <a:lumOff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a:solidFill>
                    <a:schemeClr val="tx1"/>
                  </a:solidFill>
                  <a:latin typeface="微软雅黑" panose="020B0503020204020204" pitchFamily="34" charset="-122"/>
                  <a:ea typeface="微软雅黑" panose="020B0503020204020204" pitchFamily="34" charset="-122"/>
                </a:rPr>
                <a:t>提问</a:t>
              </a:r>
              <a:endParaRPr kumimoji="1"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77" name="圆角矩形标注 76"/>
            <p:cNvSpPr/>
            <p:nvPr/>
          </p:nvSpPr>
          <p:spPr>
            <a:xfrm>
              <a:off x="10696" y="5855"/>
              <a:ext cx="1502" cy="654"/>
            </a:xfrm>
            <a:prstGeom prst="wedgeRoundRectCallout">
              <a:avLst/>
            </a:prstGeom>
            <a:solidFill>
              <a:schemeClr val="accent2">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a:solidFill>
                    <a:schemeClr val="tx1"/>
                  </a:solidFill>
                  <a:latin typeface="微软雅黑" panose="020B0503020204020204" pitchFamily="34" charset="-122"/>
                  <a:ea typeface="微软雅黑" panose="020B0503020204020204" pitchFamily="34" charset="-122"/>
                </a:rPr>
                <a:t>回答</a:t>
              </a:r>
              <a:endParaRPr kumimoji="1"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6670" y="6825"/>
              <a:ext cx="2162" cy="628"/>
            </a:xfrm>
            <a:prstGeom prst="rect">
              <a:avLst/>
            </a:prstGeom>
            <a:noFill/>
          </p:spPr>
          <p:txBody>
            <a:bodyPr wrap="square">
              <a:spAutoFit/>
            </a:bodyPr>
            <a:lstStyle/>
            <a:p>
              <a:pPr algn="ctr">
                <a:lnSpc>
                  <a:spcPct val="150000"/>
                </a:lnSpc>
              </a:pPr>
              <a:r>
                <a:rPr kumimoji="1" lang="zh-CN" altLang="en-US" sz="900" dirty="0">
                  <a:latin typeface="微软雅黑" panose="020B0503020204020204" pitchFamily="34" charset="-122"/>
                  <a:ea typeface="微软雅黑" panose="020B0503020204020204" pitchFamily="34" charset="-122"/>
                </a:rPr>
                <a:t>重排序</a:t>
              </a:r>
              <a:endParaRPr kumimoji="1" lang="zh-CN" altLang="en-US" sz="900" dirty="0">
                <a:latin typeface="微软雅黑" panose="020B0503020204020204" pitchFamily="34" charset="-122"/>
                <a:ea typeface="微软雅黑" panose="020B0503020204020204" pitchFamily="34" charset="-122"/>
              </a:endParaRPr>
            </a:p>
          </p:txBody>
        </p:sp>
        <p:cxnSp>
          <p:nvCxnSpPr>
            <p:cNvPr id="79" name="直线箭头连接符 46"/>
            <p:cNvCxnSpPr/>
            <p:nvPr/>
          </p:nvCxnSpPr>
          <p:spPr>
            <a:xfrm flipV="1">
              <a:off x="10502" y="6478"/>
              <a:ext cx="6" cy="114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10274" y="6857"/>
              <a:ext cx="1631" cy="773"/>
            </a:xfrm>
            <a:prstGeom prst="rect">
              <a:avLst/>
            </a:prstGeom>
            <a:noFill/>
          </p:spPr>
          <p:txBody>
            <a:bodyPr wrap="square">
              <a:spAutoFit/>
            </a:bodyPr>
            <a:lstStyle/>
            <a:p>
              <a:pPr algn="ctr"/>
              <a:r>
                <a:rPr kumimoji="1" lang="en-US" altLang="zh-CN" sz="900" dirty="0">
                  <a:latin typeface="微软雅黑" panose="020B0503020204020204" pitchFamily="34" charset="-122"/>
                  <a:ea typeface="微软雅黑" panose="020B0503020204020204" pitchFamily="34" charset="-122"/>
                </a:rPr>
                <a:t>Prompt</a:t>
              </a:r>
              <a:endParaRPr kumimoji="1" lang="en-US" altLang="zh-CN" sz="900" dirty="0">
                <a:latin typeface="微软雅黑" panose="020B0503020204020204" pitchFamily="34" charset="-122"/>
                <a:ea typeface="微软雅黑" panose="020B0503020204020204" pitchFamily="34" charset="-122"/>
              </a:endParaRPr>
            </a:p>
            <a:p>
              <a:pPr algn="ctr"/>
              <a:r>
                <a:rPr kumimoji="1" lang="zh-CN" altLang="en-US" sz="900" dirty="0">
                  <a:latin typeface="微软雅黑" panose="020B0503020204020204" pitchFamily="34" charset="-122"/>
                  <a:ea typeface="微软雅黑" panose="020B0503020204020204" pitchFamily="34" charset="-122"/>
                </a:rPr>
                <a:t>提示词</a:t>
              </a:r>
              <a:endParaRPr kumimoji="1" lang="zh-CN" altLang="en-US" sz="900" dirty="0">
                <a:latin typeface="微软雅黑" panose="020B0503020204020204" pitchFamily="34" charset="-122"/>
                <a:ea typeface="微软雅黑" panose="020B0503020204020204" pitchFamily="34" charset="-122"/>
              </a:endParaRPr>
            </a:p>
          </p:txBody>
        </p:sp>
        <p:cxnSp>
          <p:nvCxnSpPr>
            <p:cNvPr id="81" name="直线箭头连接符 48"/>
            <p:cNvCxnSpPr/>
            <p:nvPr/>
          </p:nvCxnSpPr>
          <p:spPr>
            <a:xfrm>
              <a:off x="4765" y="6672"/>
              <a:ext cx="0" cy="92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4387" y="6779"/>
              <a:ext cx="2162" cy="628"/>
            </a:xfrm>
            <a:prstGeom prst="rect">
              <a:avLst/>
            </a:prstGeom>
            <a:noFill/>
          </p:spPr>
          <p:txBody>
            <a:bodyPr wrap="square">
              <a:spAutoFit/>
            </a:bodyPr>
            <a:lstStyle/>
            <a:p>
              <a:pPr algn="ctr">
                <a:lnSpc>
                  <a:spcPct val="150000"/>
                </a:lnSpc>
              </a:pPr>
              <a:r>
                <a:rPr kumimoji="1" lang="zh-CN" altLang="en-US" sz="900" dirty="0">
                  <a:latin typeface="微软雅黑" panose="020B0503020204020204" pitchFamily="34" charset="-122"/>
                  <a:ea typeface="微软雅黑" panose="020B0503020204020204" pitchFamily="34" charset="-122"/>
                </a:rPr>
                <a:t>问题重写</a:t>
              </a:r>
              <a:endParaRPr kumimoji="1" lang="zh-CN" altLang="en-US" sz="900" dirty="0">
                <a:latin typeface="微软雅黑" panose="020B0503020204020204" pitchFamily="34" charset="-122"/>
                <a:ea typeface="微软雅黑" panose="020B0503020204020204" pitchFamily="34" charset="-122"/>
              </a:endParaRPr>
            </a:p>
          </p:txBody>
        </p:sp>
        <p:sp>
          <p:nvSpPr>
            <p:cNvPr id="83" name="circular-arrow_44598"/>
            <p:cNvSpPr>
              <a:spLocks noChangeAspect="1"/>
            </p:cNvSpPr>
            <p:nvPr/>
          </p:nvSpPr>
          <p:spPr>
            <a:xfrm>
              <a:off x="7629" y="7293"/>
              <a:ext cx="798" cy="647"/>
            </a:xfrm>
            <a:custGeom>
              <a:avLst/>
              <a:gdLst>
                <a:gd name="T0" fmla="*/ 965 w 7072"/>
                <a:gd name="T1" fmla="*/ 3963 h 6336"/>
                <a:gd name="T2" fmla="*/ 1120 w 7072"/>
                <a:gd name="T3" fmla="*/ 3963 h 6336"/>
                <a:gd name="T4" fmla="*/ 2042 w 7072"/>
                <a:gd name="T5" fmla="*/ 2835 h 6336"/>
                <a:gd name="T6" fmla="*/ 1997 w 7072"/>
                <a:gd name="T7" fmla="*/ 2740 h 6336"/>
                <a:gd name="T8" fmla="*/ 1507 w 7072"/>
                <a:gd name="T9" fmla="*/ 2740 h 6336"/>
                <a:gd name="T10" fmla="*/ 1408 w 7072"/>
                <a:gd name="T11" fmla="*/ 2620 h 6336"/>
                <a:gd name="T12" fmla="*/ 3904 w 7072"/>
                <a:gd name="T13" fmla="*/ 612 h 6336"/>
                <a:gd name="T14" fmla="*/ 6460 w 7072"/>
                <a:gd name="T15" fmla="*/ 3168 h 6336"/>
                <a:gd name="T16" fmla="*/ 3904 w 7072"/>
                <a:gd name="T17" fmla="*/ 5724 h 6336"/>
                <a:gd name="T18" fmla="*/ 3598 w 7072"/>
                <a:gd name="T19" fmla="*/ 6030 h 6336"/>
                <a:gd name="T20" fmla="*/ 3904 w 7072"/>
                <a:gd name="T21" fmla="*/ 6336 h 6336"/>
                <a:gd name="T22" fmla="*/ 7072 w 7072"/>
                <a:gd name="T23" fmla="*/ 3168 h 6336"/>
                <a:gd name="T24" fmla="*/ 3904 w 7072"/>
                <a:gd name="T25" fmla="*/ 0 h 6336"/>
                <a:gd name="T26" fmla="*/ 785 w 7072"/>
                <a:gd name="T27" fmla="*/ 2619 h 6336"/>
                <a:gd name="T28" fmla="*/ 643 w 7072"/>
                <a:gd name="T29" fmla="*/ 2740 h 6336"/>
                <a:gd name="T30" fmla="*/ 87 w 7072"/>
                <a:gd name="T31" fmla="*/ 2740 h 6336"/>
                <a:gd name="T32" fmla="*/ 42 w 7072"/>
                <a:gd name="T33" fmla="*/ 2835 h 6336"/>
                <a:gd name="T34" fmla="*/ 965 w 7072"/>
                <a:gd name="T35" fmla="*/ 3963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2" h="6336">
                  <a:moveTo>
                    <a:pt x="965" y="3963"/>
                  </a:moveTo>
                  <a:cubicBezTo>
                    <a:pt x="1007" y="4015"/>
                    <a:pt x="1077" y="4015"/>
                    <a:pt x="1120" y="3963"/>
                  </a:cubicBezTo>
                  <a:lnTo>
                    <a:pt x="2042" y="2835"/>
                  </a:lnTo>
                  <a:cubicBezTo>
                    <a:pt x="2084" y="2782"/>
                    <a:pt x="2064" y="2740"/>
                    <a:pt x="1997" y="2740"/>
                  </a:cubicBezTo>
                  <a:lnTo>
                    <a:pt x="1507" y="2740"/>
                  </a:lnTo>
                  <a:cubicBezTo>
                    <a:pt x="1439" y="2740"/>
                    <a:pt x="1394" y="2686"/>
                    <a:pt x="1408" y="2620"/>
                  </a:cubicBezTo>
                  <a:cubicBezTo>
                    <a:pt x="1660" y="1473"/>
                    <a:pt x="2683" y="612"/>
                    <a:pt x="3904" y="612"/>
                  </a:cubicBezTo>
                  <a:cubicBezTo>
                    <a:pt x="5314" y="612"/>
                    <a:pt x="6460" y="1759"/>
                    <a:pt x="6460" y="3168"/>
                  </a:cubicBezTo>
                  <a:cubicBezTo>
                    <a:pt x="6460" y="4578"/>
                    <a:pt x="5314" y="5724"/>
                    <a:pt x="3904" y="5724"/>
                  </a:cubicBezTo>
                  <a:cubicBezTo>
                    <a:pt x="3735" y="5724"/>
                    <a:pt x="3598" y="5861"/>
                    <a:pt x="3598" y="6030"/>
                  </a:cubicBezTo>
                  <a:cubicBezTo>
                    <a:pt x="3598" y="6199"/>
                    <a:pt x="3735" y="6336"/>
                    <a:pt x="3904" y="6336"/>
                  </a:cubicBezTo>
                  <a:cubicBezTo>
                    <a:pt x="5651" y="6336"/>
                    <a:pt x="7072" y="4915"/>
                    <a:pt x="7072" y="3168"/>
                  </a:cubicBezTo>
                  <a:cubicBezTo>
                    <a:pt x="7072" y="1421"/>
                    <a:pt x="5651" y="0"/>
                    <a:pt x="3904" y="0"/>
                  </a:cubicBezTo>
                  <a:cubicBezTo>
                    <a:pt x="2345" y="0"/>
                    <a:pt x="1046" y="1133"/>
                    <a:pt x="785" y="2619"/>
                  </a:cubicBezTo>
                  <a:cubicBezTo>
                    <a:pt x="773" y="2685"/>
                    <a:pt x="711" y="2740"/>
                    <a:pt x="643" y="2740"/>
                  </a:cubicBezTo>
                  <a:lnTo>
                    <a:pt x="87" y="2740"/>
                  </a:lnTo>
                  <a:cubicBezTo>
                    <a:pt x="20" y="2740"/>
                    <a:pt x="0" y="2782"/>
                    <a:pt x="42" y="2835"/>
                  </a:cubicBezTo>
                  <a:lnTo>
                    <a:pt x="965" y="39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微软雅黑" panose="020B0503020204020204" pitchFamily="34" charset="-122"/>
                <a:ea typeface="微软雅黑" panose="020B0503020204020204" pitchFamily="34" charset="-122"/>
              </a:endParaRPr>
            </a:p>
          </p:txBody>
        </p:sp>
        <p:sp>
          <p:nvSpPr>
            <p:cNvPr id="84" name="文本框 83"/>
            <p:cNvSpPr txBox="1"/>
            <p:nvPr/>
          </p:nvSpPr>
          <p:spPr>
            <a:xfrm>
              <a:off x="3980" y="8953"/>
              <a:ext cx="1703" cy="483"/>
            </a:xfrm>
            <a:prstGeom prst="rect">
              <a:avLst/>
            </a:prstGeom>
            <a:noFill/>
          </p:spPr>
          <p:txBody>
            <a:bodyPr wrap="none" rtlCol="0">
              <a:spAutoFit/>
            </a:bodyPr>
            <a:lstStyle/>
            <a:p>
              <a:r>
                <a:rPr kumimoji="1" lang="en-US" altLang="zh-CN" sz="900" dirty="0">
                  <a:latin typeface="微软雅黑" panose="020B0503020204020204" pitchFamily="34" charset="-122"/>
                  <a:ea typeface="微软雅黑" panose="020B0503020204020204" pitchFamily="34" charset="-122"/>
                </a:rPr>
                <a:t>Embedding</a:t>
              </a:r>
              <a:endParaRPr kumimoji="1" lang="en-US" altLang="zh-CN" sz="900" dirty="0">
                <a:latin typeface="微软雅黑" panose="020B0503020204020204" pitchFamily="34" charset="-122"/>
                <a:ea typeface="微软雅黑" panose="020B0503020204020204" pitchFamily="34" charset="-122"/>
              </a:endParaRPr>
            </a:p>
          </p:txBody>
        </p:sp>
        <p:sp>
          <p:nvSpPr>
            <p:cNvPr id="85" name="文本框 84"/>
            <p:cNvSpPr txBox="1"/>
            <p:nvPr/>
          </p:nvSpPr>
          <p:spPr>
            <a:xfrm>
              <a:off x="6895" y="8879"/>
              <a:ext cx="1245" cy="483"/>
            </a:xfrm>
            <a:prstGeom prst="rect">
              <a:avLst/>
            </a:prstGeom>
            <a:noFill/>
          </p:spPr>
          <p:txBody>
            <a:bodyPr wrap="none" rtlCol="0">
              <a:spAutoFit/>
            </a:bodyPr>
            <a:lstStyle/>
            <a:p>
              <a:r>
                <a:rPr kumimoji="1" lang="en-US" altLang="zh-CN" sz="900" dirty="0" err="1">
                  <a:latin typeface="微软雅黑" panose="020B0503020204020204" pitchFamily="34" charset="-122"/>
                  <a:ea typeface="微软雅黑" panose="020B0503020204020204" pitchFamily="34" charset="-122"/>
                </a:rPr>
                <a:t>ReRank</a:t>
              </a:r>
              <a:endParaRPr kumimoji="1" lang="en-US" altLang="zh-CN" sz="900" dirty="0" err="1">
                <a:latin typeface="微软雅黑" panose="020B0503020204020204" pitchFamily="34" charset="-122"/>
                <a:ea typeface="微软雅黑" panose="020B0503020204020204" pitchFamily="34" charset="-122"/>
              </a:endParaRPr>
            </a:p>
          </p:txBody>
        </p:sp>
        <p:pic>
          <p:nvPicPr>
            <p:cNvPr id="86" name="图片 85" descr="deepseek-copy"/>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4" y="8042"/>
              <a:ext cx="2954" cy="605"/>
            </a:xfrm>
            <a:prstGeom prst="rect">
              <a:avLst/>
            </a:prstGeom>
          </p:spPr>
        </p:pic>
      </p:grpSp>
      <p:grpSp>
        <p:nvGrpSpPr>
          <p:cNvPr id="93" name="组合 92"/>
          <p:cNvGrpSpPr/>
          <p:nvPr/>
        </p:nvGrpSpPr>
        <p:grpSpPr>
          <a:xfrm>
            <a:off x="180023" y="1312069"/>
            <a:ext cx="3139440" cy="1500188"/>
            <a:chOff x="378" y="2573"/>
            <a:chExt cx="5727" cy="2989"/>
          </a:xfrm>
        </p:grpSpPr>
        <p:sp>
          <p:nvSpPr>
            <p:cNvPr id="88" name="矩形 87"/>
            <p:cNvSpPr/>
            <p:nvPr/>
          </p:nvSpPr>
          <p:spPr>
            <a:xfrm>
              <a:off x="378" y="3175"/>
              <a:ext cx="5727" cy="2387"/>
            </a:xfrm>
            <a:prstGeom prst="rect">
              <a:avLst/>
            </a:prstGeom>
            <a:noFill/>
            <a:ln>
              <a:solidFill>
                <a:schemeClr val="bg1">
                  <a:lumMod val="8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45110" indent="-171450" algn="just" fontAlgn="auto">
                <a:lnSpc>
                  <a:spcPct val="170000"/>
                </a:lnSpc>
                <a:buFont typeface="Wingdings" panose="05000000000000000000" charset="0"/>
                <a:buChar char="Ø"/>
              </a:pPr>
              <a:r>
                <a:rPr lang="en-US" altLang="zh-CN" sz="900" b="1" dirty="0">
                  <a:solidFill>
                    <a:schemeClr val="tx1"/>
                  </a:solidFill>
                  <a:latin typeface="微软雅黑" panose="020B0503020204020204" pitchFamily="34" charset="-122"/>
                  <a:ea typeface="微软雅黑" panose="020B0503020204020204" pitchFamily="34" charset="-122"/>
                  <a:sym typeface="+mn-ea"/>
                </a:rPr>
                <a:t> </a:t>
              </a:r>
              <a:r>
                <a:rPr lang="zh-CN" altLang="en-US" sz="900" b="1" dirty="0">
                  <a:solidFill>
                    <a:schemeClr val="tx1"/>
                  </a:solidFill>
                  <a:latin typeface="微软雅黑" panose="020B0503020204020204" pitchFamily="34" charset="-122"/>
                  <a:ea typeface="微软雅黑" panose="020B0503020204020204" pitchFamily="34" charset="-122"/>
                  <a:sym typeface="+mn-ea"/>
                </a:rPr>
                <a:t>模型专业性差</a:t>
              </a:r>
              <a:r>
                <a:rPr lang="zh-CN" altLang="en-US" sz="900" dirty="0">
                  <a:solidFill>
                    <a:schemeClr val="tx1"/>
                  </a:solidFill>
                  <a:latin typeface="微软雅黑" panose="020B0503020204020204" pitchFamily="34" charset="-122"/>
                  <a:ea typeface="微软雅黑" panose="020B0503020204020204" pitchFamily="34" charset="-122"/>
                  <a:sym typeface="+mn-ea"/>
                </a:rPr>
                <a:t>：通用模型无法回答专属场景问题</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a:p>
              <a:pPr marL="245110" indent="-171450" algn="just" fontAlgn="auto">
                <a:lnSpc>
                  <a:spcPct val="170000"/>
                </a:lnSpc>
                <a:buFont typeface="Wingdings" panose="05000000000000000000" charset="0"/>
                <a:buChar char="Ø"/>
              </a:pPr>
              <a:r>
                <a:rPr lang="en-US" altLang="zh-CN" sz="900" b="1" dirty="0">
                  <a:solidFill>
                    <a:schemeClr val="tx1"/>
                  </a:solidFill>
                  <a:latin typeface="微软雅黑" panose="020B0503020204020204" pitchFamily="34" charset="-122"/>
                  <a:ea typeface="微软雅黑" panose="020B0503020204020204" pitchFamily="34" charset="-122"/>
                  <a:sym typeface="+mn-ea"/>
                </a:rPr>
                <a:t> </a:t>
              </a:r>
              <a:r>
                <a:rPr lang="zh-CN" altLang="en-US" sz="900" b="1" dirty="0">
                  <a:solidFill>
                    <a:schemeClr val="tx1"/>
                  </a:solidFill>
                  <a:latin typeface="微软雅黑" panose="020B0503020204020204" pitchFamily="34" charset="-122"/>
                  <a:ea typeface="微软雅黑" panose="020B0503020204020204" pitchFamily="34" charset="-122"/>
                  <a:sym typeface="+mn-ea"/>
                </a:rPr>
                <a:t>技术门槛高</a:t>
              </a:r>
              <a:r>
                <a:rPr lang="zh-CN" altLang="en-US" sz="900" dirty="0">
                  <a:solidFill>
                    <a:schemeClr val="tx1"/>
                  </a:solidFill>
                  <a:latin typeface="微软雅黑" panose="020B0503020204020204" pitchFamily="34" charset="-122"/>
                  <a:ea typeface="微软雅黑" panose="020B0503020204020204" pitchFamily="34" charset="-122"/>
                  <a:sym typeface="+mn-ea"/>
                </a:rPr>
                <a:t>：无专业</a:t>
              </a:r>
              <a:r>
                <a:rPr lang="en-US" altLang="zh-CN" sz="900" dirty="0">
                  <a:solidFill>
                    <a:schemeClr val="tx1"/>
                  </a:solidFill>
                  <a:latin typeface="微软雅黑" panose="020B0503020204020204" pitchFamily="34" charset="-122"/>
                  <a:ea typeface="微软雅黑" panose="020B0503020204020204" pitchFamily="34" charset="-122"/>
                  <a:sym typeface="+mn-ea"/>
                </a:rPr>
                <a:t>AI</a:t>
              </a:r>
              <a:r>
                <a:rPr lang="zh-CN" altLang="en-US" sz="900" dirty="0">
                  <a:solidFill>
                    <a:schemeClr val="tx1"/>
                  </a:solidFill>
                  <a:latin typeface="微软雅黑" panose="020B0503020204020204" pitchFamily="34" charset="-122"/>
                  <a:ea typeface="微软雅黑" panose="020B0503020204020204" pitchFamily="34" charset="-122"/>
                  <a:sym typeface="+mn-ea"/>
                </a:rPr>
                <a:t>人员对大模型进行微调   </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a:p>
              <a:pPr marL="245110" indent="-171450" algn="just" fontAlgn="auto">
                <a:lnSpc>
                  <a:spcPct val="170000"/>
                </a:lnSpc>
                <a:buFont typeface="Wingdings" panose="05000000000000000000" charset="0"/>
                <a:buChar char="Ø"/>
              </a:pPr>
              <a:r>
                <a:rPr lang="en-US" altLang="zh-CN" sz="900" b="1" dirty="0">
                  <a:solidFill>
                    <a:schemeClr val="tx1"/>
                  </a:solidFill>
                  <a:latin typeface="微软雅黑" panose="020B0503020204020204" pitchFamily="34" charset="-122"/>
                  <a:ea typeface="微软雅黑" panose="020B0503020204020204" pitchFamily="34" charset="-122"/>
                  <a:sym typeface="+mn-ea"/>
                </a:rPr>
                <a:t> </a:t>
              </a:r>
              <a:r>
                <a:rPr lang="zh-CN" altLang="en-US" sz="900" b="1" dirty="0">
                  <a:solidFill>
                    <a:schemeClr val="tx1"/>
                  </a:solidFill>
                  <a:latin typeface="微软雅黑" panose="020B0503020204020204" pitchFamily="34" charset="-122"/>
                  <a:ea typeface="微软雅黑" panose="020B0503020204020204" pitchFamily="34" charset="-122"/>
                  <a:sym typeface="+mn-ea"/>
                </a:rPr>
                <a:t>数据复杂度高</a:t>
              </a:r>
              <a:r>
                <a:rPr lang="zh-CN" altLang="en-US" sz="900" dirty="0">
                  <a:solidFill>
                    <a:schemeClr val="tx1"/>
                  </a:solidFill>
                  <a:latin typeface="微软雅黑" panose="020B0503020204020204" pitchFamily="34" charset="-122"/>
                  <a:ea typeface="微软雅黑" panose="020B0503020204020204" pitchFamily="34" charset="-122"/>
                  <a:sym typeface="+mn-ea"/>
                </a:rPr>
                <a:t>：数据格式复杂，非结构化数据难度大</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a:p>
              <a:pPr marL="245110" indent="-171450" algn="just" fontAlgn="auto">
                <a:lnSpc>
                  <a:spcPct val="170000"/>
                </a:lnSpc>
                <a:buFont typeface="Wingdings" panose="05000000000000000000" charset="0"/>
                <a:buChar char="Ø"/>
              </a:pPr>
              <a:r>
                <a:rPr lang="en-US" altLang="zh-CN" sz="900" b="1" dirty="0">
                  <a:solidFill>
                    <a:schemeClr val="tx1"/>
                  </a:solidFill>
                  <a:latin typeface="微软雅黑" panose="020B0503020204020204" pitchFamily="34" charset="-122"/>
                  <a:ea typeface="微软雅黑" panose="020B0503020204020204" pitchFamily="34" charset="-122"/>
                  <a:sym typeface="+mn-ea"/>
                </a:rPr>
                <a:t> </a:t>
              </a:r>
              <a:r>
                <a:rPr lang="zh-CN" altLang="en-US" sz="900" b="1" dirty="0">
                  <a:solidFill>
                    <a:schemeClr val="tx1"/>
                  </a:solidFill>
                  <a:latin typeface="微软雅黑" panose="020B0503020204020204" pitchFamily="34" charset="-122"/>
                  <a:ea typeface="微软雅黑" panose="020B0503020204020204" pitchFamily="34" charset="-122"/>
                  <a:sym typeface="+mn-ea"/>
                </a:rPr>
                <a:t>数据安全性高</a:t>
              </a:r>
              <a:r>
                <a:rPr lang="zh-CN" altLang="en-US" sz="900" dirty="0">
                  <a:solidFill>
                    <a:schemeClr val="tx1"/>
                  </a:solidFill>
                  <a:latin typeface="微软雅黑" panose="020B0503020204020204" pitchFamily="34" charset="-122"/>
                  <a:ea typeface="微软雅黑" panose="020B0503020204020204" pitchFamily="34" charset="-122"/>
                  <a:sym typeface="+mn-ea"/>
                </a:rPr>
                <a:t>：数据不出局要求</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p:txBody>
        </p:sp>
        <p:sp>
          <p:nvSpPr>
            <p:cNvPr id="89" name="矩形 88"/>
            <p:cNvSpPr/>
            <p:nvPr/>
          </p:nvSpPr>
          <p:spPr>
            <a:xfrm>
              <a:off x="1334" y="2573"/>
              <a:ext cx="4073" cy="605"/>
            </a:xfrm>
            <a:prstGeom prst="rect">
              <a:avLst/>
            </a:prstGeom>
            <a:solidFill>
              <a:srgbClr val="0089CF"/>
            </a:solidFill>
            <a:ln w="3175">
              <a:solidFill>
                <a:schemeClr val="bg1">
                  <a:lumMod val="85000"/>
                </a:schemeClr>
              </a:solidFill>
            </a:ln>
            <a:effectLst/>
          </p:spPr>
          <p:style>
            <a:lnRef idx="3">
              <a:schemeClr val="lt1"/>
            </a:lnRef>
            <a:fillRef idx="1">
              <a:schemeClr val="accent1"/>
            </a:fillRef>
            <a:effectRef idx="1">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ea"/>
                </a:rPr>
                <a:t>客</a:t>
              </a:r>
              <a:r>
                <a:rPr lang="en-US" altLang="zh-CN" sz="1050" b="1" dirty="0">
                  <a:solidFill>
                    <a:schemeClr val="bg1"/>
                  </a:solidFill>
                  <a:latin typeface="微软雅黑" panose="020B0503020204020204" pitchFamily="34" charset="-122"/>
                  <a:ea typeface="微软雅黑" panose="020B0503020204020204" pitchFamily="34" charset="-122"/>
                  <a:sym typeface="+mn-ea"/>
                </a:rPr>
                <a:t> </a:t>
              </a:r>
              <a:r>
                <a:rPr lang="zh-CN" altLang="en-US" sz="1050" b="1" dirty="0">
                  <a:solidFill>
                    <a:schemeClr val="bg1"/>
                  </a:solidFill>
                  <a:latin typeface="微软雅黑" panose="020B0503020204020204" pitchFamily="34" charset="-122"/>
                  <a:ea typeface="微软雅黑" panose="020B0503020204020204" pitchFamily="34" charset="-122"/>
                  <a:sym typeface="+mn-ea"/>
                </a:rPr>
                <a:t>户</a:t>
              </a:r>
              <a:r>
                <a:rPr lang="en-US" altLang="zh-CN" sz="1050" b="1" dirty="0">
                  <a:solidFill>
                    <a:schemeClr val="bg1"/>
                  </a:solidFill>
                  <a:latin typeface="微软雅黑" panose="020B0503020204020204" pitchFamily="34" charset="-122"/>
                  <a:ea typeface="微软雅黑" panose="020B0503020204020204" pitchFamily="34" charset="-122"/>
                  <a:sym typeface="+mn-ea"/>
                </a:rPr>
                <a:t> </a:t>
              </a:r>
              <a:r>
                <a:rPr lang="zh-CN" altLang="en-US" sz="1050" b="1" dirty="0">
                  <a:solidFill>
                    <a:schemeClr val="bg1"/>
                  </a:solidFill>
                  <a:latin typeface="微软雅黑" panose="020B0503020204020204" pitchFamily="34" charset="-122"/>
                  <a:ea typeface="微软雅黑" panose="020B0503020204020204" pitchFamily="34" charset="-122"/>
                  <a:sym typeface="+mn-ea"/>
                </a:rPr>
                <a:t>痛</a:t>
              </a:r>
              <a:r>
                <a:rPr lang="en-US" altLang="zh-CN" sz="1050" b="1" dirty="0">
                  <a:solidFill>
                    <a:schemeClr val="bg1"/>
                  </a:solidFill>
                  <a:latin typeface="微软雅黑" panose="020B0503020204020204" pitchFamily="34" charset="-122"/>
                  <a:ea typeface="微软雅黑" panose="020B0503020204020204" pitchFamily="34" charset="-122"/>
                  <a:sym typeface="+mn-ea"/>
                </a:rPr>
                <a:t> </a:t>
              </a:r>
              <a:r>
                <a:rPr lang="zh-CN" altLang="en-US" sz="1050" b="1" dirty="0">
                  <a:solidFill>
                    <a:schemeClr val="bg1"/>
                  </a:solidFill>
                  <a:latin typeface="微软雅黑" panose="020B0503020204020204" pitchFamily="34" charset="-122"/>
                  <a:ea typeface="微软雅黑" panose="020B0503020204020204" pitchFamily="34" charset="-122"/>
                  <a:sym typeface="+mn-ea"/>
                </a:rPr>
                <a:t>点</a:t>
              </a:r>
              <a:endParaRPr lang="zh-CN" altLang="en-US" sz="105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95" name="组合 94"/>
          <p:cNvGrpSpPr/>
          <p:nvPr/>
        </p:nvGrpSpPr>
        <p:grpSpPr>
          <a:xfrm>
            <a:off x="6041231" y="2935129"/>
            <a:ext cx="2850833" cy="2018824"/>
            <a:chOff x="12461" y="5782"/>
            <a:chExt cx="5986" cy="4064"/>
          </a:xfrm>
        </p:grpSpPr>
        <p:sp>
          <p:nvSpPr>
            <p:cNvPr id="12" name="矩形 11"/>
            <p:cNvSpPr/>
            <p:nvPr/>
          </p:nvSpPr>
          <p:spPr>
            <a:xfrm>
              <a:off x="12461" y="6368"/>
              <a:ext cx="5986" cy="3479"/>
            </a:xfrm>
            <a:prstGeom prst="rect">
              <a:avLst/>
            </a:prstGeom>
            <a:ln>
              <a:solidFill>
                <a:schemeClr val="bg1">
                  <a:lumMod val="85000"/>
                </a:schemeClr>
              </a:solidFill>
              <a:prstDash val="dash"/>
            </a:ln>
          </p:spPr>
          <p:style>
            <a:lnRef idx="2">
              <a:schemeClr val="accent1"/>
            </a:lnRef>
            <a:fillRef idx="0">
              <a:srgbClr val="FFFFFF"/>
            </a:fillRef>
            <a:effectRef idx="0">
              <a:srgbClr val="FFFFFF"/>
            </a:effectRef>
            <a:fontRef idx="minor">
              <a:schemeClr val="tx1"/>
            </a:fontRef>
          </p:style>
          <p:txBody>
            <a:bodyPr rtlCol="0" anchor="ctr"/>
            <a:lstStyle/>
            <a:p>
              <a:pPr marL="171450" indent="-171450" algn="l">
                <a:lnSpc>
                  <a:spcPct val="170000"/>
                </a:lnSpc>
                <a:buClrTx/>
                <a:buSzTx/>
                <a:buFont typeface="Wingdings" panose="05000000000000000000" charset="0"/>
                <a:buChar char="Ø"/>
              </a:pPr>
              <a:r>
                <a:rPr lang="zh-CN" sz="900" b="1" dirty="0">
                  <a:solidFill>
                    <a:schemeClr val="tx1"/>
                  </a:solidFill>
                  <a:latin typeface="微软雅黑" panose="020B0503020204020204" pitchFamily="34" charset="-122"/>
                  <a:ea typeface="微软雅黑" panose="020B0503020204020204" pitchFamily="34" charset="-122"/>
                  <a:cs typeface="等线 Light" panose="02010600030101010101" charset="-122"/>
                </a:rPr>
                <a:t>提升模型应用专业性</a:t>
              </a:r>
              <a:r>
                <a:rPr lang="zh-CN"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a:t>
              </a:r>
              <a:r>
                <a:rPr lang="en-US" altLang="zh-CN"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RAG</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可以让模型基于特定数据生成内容，并给出参考信息源，</a:t>
              </a:r>
              <a:r>
                <a:rPr lang="zh-CN" altLang="en-US" sz="900" dirty="0">
                  <a:latin typeface="微软雅黑" panose="020B0503020204020204" pitchFamily="34" charset="-122"/>
                  <a:ea typeface="微软雅黑" panose="020B0503020204020204" pitchFamily="34" charset="-122"/>
                  <a:cs typeface="等线 Light" panose="02010600030101010101" charset="-122"/>
                  <a:sym typeface="+mn-ea"/>
                </a:rPr>
                <a:t>答案可解释性和可追溯性更强</a:t>
              </a:r>
              <a:endParaRPr lang="zh-CN"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a:p>
              <a:pPr marL="171450" indent="-171450" algn="l">
                <a:lnSpc>
                  <a:spcPct val="170000"/>
                </a:lnSpc>
                <a:buClrTx/>
                <a:buSzTx/>
                <a:buFont typeface="Wingdings" panose="05000000000000000000" charset="0"/>
                <a:buChar char="Ø"/>
              </a:pPr>
              <a:r>
                <a:rPr lang="zh-CN" sz="900" b="1" dirty="0">
                  <a:solidFill>
                    <a:schemeClr val="tx1"/>
                  </a:solidFill>
                  <a:latin typeface="微软雅黑" panose="020B0503020204020204" pitchFamily="34" charset="-122"/>
                  <a:ea typeface="微软雅黑" panose="020B0503020204020204" pitchFamily="34" charset="-122"/>
                  <a:cs typeface="等线 Light" panose="02010600030101010101" charset="-122"/>
                </a:rPr>
                <a:t>数据私密性高</a:t>
              </a:r>
              <a:r>
                <a:rPr lang="zh-CN"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：模型只会查找和调用外挂的数据，不会吸收数据并训练成模型内含知识</a:t>
              </a:r>
              <a:endPar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a:p>
              <a:pPr marL="171450" indent="-171450" algn="l">
                <a:lnSpc>
                  <a:spcPct val="170000"/>
                </a:lnSpc>
                <a:buClrTx/>
                <a:buSzTx/>
                <a:buFont typeface="Wingdings" panose="05000000000000000000" charset="0"/>
                <a:buChar char="Ø"/>
              </a:pPr>
              <a:r>
                <a:rPr lang="zh-CN" sz="900" b="1" dirty="0">
                  <a:latin typeface="微软雅黑" panose="020B0503020204020204" pitchFamily="34" charset="-122"/>
                  <a:ea typeface="微软雅黑" panose="020B0503020204020204" pitchFamily="34" charset="-122"/>
                  <a:cs typeface="等线 Light" panose="02010600030101010101" charset="-122"/>
                  <a:sym typeface="+mn-ea"/>
                </a:rPr>
                <a:t>性价比高：</a:t>
              </a:r>
              <a:r>
                <a:rPr lang="zh-CN" sz="900" dirty="0">
                  <a:latin typeface="微软雅黑" panose="020B0503020204020204" pitchFamily="34" charset="-122"/>
                  <a:ea typeface="微软雅黑" panose="020B0503020204020204" pitchFamily="34" charset="-122"/>
                  <a:cs typeface="等线 Light" panose="02010600030101010101" charset="-122"/>
                  <a:sym typeface="+mn-ea"/>
                </a:rPr>
                <a:t>底层大模型不需要改变，不用投入大量算力进行微调训练，能够快速开发和部署应用</a:t>
              </a:r>
              <a:endPar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p:txBody>
        </p:sp>
        <p:sp>
          <p:nvSpPr>
            <p:cNvPr id="94" name="矩形 93"/>
            <p:cNvSpPr/>
            <p:nvPr/>
          </p:nvSpPr>
          <p:spPr>
            <a:xfrm>
              <a:off x="12461" y="5782"/>
              <a:ext cx="5985" cy="587"/>
            </a:xfrm>
            <a:prstGeom prst="rect">
              <a:avLst/>
            </a:prstGeom>
            <a:solidFill>
              <a:srgbClr val="0089CF"/>
            </a:solidFill>
            <a:ln w="3175">
              <a:noFill/>
            </a:ln>
            <a:effectLst/>
          </p:spPr>
          <p:style>
            <a:lnRef idx="3">
              <a:schemeClr val="lt1"/>
            </a:lnRef>
            <a:fillRef idx="1">
              <a:schemeClr val="accent1"/>
            </a:fillRef>
            <a:effectRef idx="1">
              <a:schemeClr val="accent1"/>
            </a:effectRef>
            <a:fontRef idx="minor">
              <a:schemeClr val="lt1"/>
            </a:fontRef>
          </p:style>
          <p:txBody>
            <a:bodyPr vert="horz" rtlCol="0" anchor="ctr" anchorCtr="0"/>
            <a:lstStyle/>
            <a:p>
              <a:pPr algn="ctr"/>
              <a:r>
                <a:rPr lang="zh-CN" altLang="en-US" sz="1050" b="1" dirty="0">
                  <a:solidFill>
                    <a:schemeClr val="bg1"/>
                  </a:solidFill>
                  <a:latin typeface="微软雅黑" panose="020B0503020204020204" pitchFamily="34" charset="-122"/>
                  <a:ea typeface="微软雅黑" panose="020B0503020204020204" pitchFamily="34" charset="-122"/>
                </a:rPr>
                <a:t>核</a:t>
              </a:r>
              <a:r>
                <a:rPr lang="en-US" altLang="zh-CN" sz="1050" b="1" dirty="0">
                  <a:solidFill>
                    <a:schemeClr val="bg1"/>
                  </a:solidFill>
                  <a:latin typeface="微软雅黑" panose="020B0503020204020204" pitchFamily="34" charset="-122"/>
                  <a:ea typeface="微软雅黑" panose="020B0503020204020204" pitchFamily="34" charset="-122"/>
                </a:rPr>
                <a:t> </a:t>
              </a:r>
              <a:r>
                <a:rPr lang="zh-CN" altLang="en-US" sz="1050" b="1" dirty="0">
                  <a:solidFill>
                    <a:schemeClr val="bg1"/>
                  </a:solidFill>
                  <a:latin typeface="微软雅黑" panose="020B0503020204020204" pitchFamily="34" charset="-122"/>
                  <a:ea typeface="微软雅黑" panose="020B0503020204020204" pitchFamily="34" charset="-122"/>
                </a:rPr>
                <a:t>心</a:t>
              </a:r>
              <a:r>
                <a:rPr lang="en-US" altLang="zh-CN" sz="1050" b="1" dirty="0">
                  <a:solidFill>
                    <a:schemeClr val="bg1"/>
                  </a:solidFill>
                  <a:latin typeface="微软雅黑" panose="020B0503020204020204" pitchFamily="34" charset="-122"/>
                  <a:ea typeface="微软雅黑" panose="020B0503020204020204" pitchFamily="34" charset="-122"/>
                </a:rPr>
                <a:t> </a:t>
              </a:r>
              <a:r>
                <a:rPr lang="zh-CN" altLang="en-US" sz="1050" b="1" dirty="0">
                  <a:solidFill>
                    <a:schemeClr val="bg1"/>
                  </a:solidFill>
                  <a:latin typeface="微软雅黑" panose="020B0503020204020204" pitchFamily="34" charset="-122"/>
                  <a:ea typeface="微软雅黑" panose="020B0503020204020204" pitchFamily="34" charset="-122"/>
                </a:rPr>
                <a:t>优</a:t>
              </a:r>
              <a:r>
                <a:rPr lang="en-US" altLang="zh-CN" sz="1050" b="1" dirty="0">
                  <a:solidFill>
                    <a:schemeClr val="bg1"/>
                  </a:solidFill>
                  <a:latin typeface="微软雅黑" panose="020B0503020204020204" pitchFamily="34" charset="-122"/>
                  <a:ea typeface="微软雅黑" panose="020B0503020204020204" pitchFamily="34" charset="-122"/>
                </a:rPr>
                <a:t> </a:t>
              </a:r>
              <a:r>
                <a:rPr lang="zh-CN" altLang="en-US" sz="1050" b="1" dirty="0">
                  <a:solidFill>
                    <a:schemeClr val="bg1"/>
                  </a:solidFill>
                  <a:latin typeface="微软雅黑" panose="020B0503020204020204" pitchFamily="34" charset="-122"/>
                  <a:ea typeface="微软雅黑" panose="020B0503020204020204" pitchFamily="34" charset="-122"/>
                </a:rPr>
                <a:t>势</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custDataLst>
              <p:tags r:id="rId7"/>
            </p:custDataLst>
          </p:nvPr>
        </p:nvSpPr>
        <p:spPr>
          <a:xfrm>
            <a:off x="0" y="619601"/>
            <a:ext cx="9137809" cy="672941"/>
          </a:xfrm>
          <a:prstGeom prst="rect">
            <a:avLst/>
          </a:prstGeom>
          <a:solidFill>
            <a:srgbClr val="0070BF">
              <a:alpha val="4000"/>
            </a:srgbClr>
          </a:solidFill>
        </p:spPr>
        <p:txBody>
          <a:bodyPr wrap="square" lIns="297180" rIns="297180" rtlCol="0" anchor="t" anchorCtr="0">
            <a:noAutofit/>
          </a:bodyPr>
          <a:lstStyle/>
          <a:p>
            <a:pPr marL="285750" indent="-285750" algn="just">
              <a:lnSpc>
                <a:spcPct val="150000"/>
              </a:lnSpc>
              <a:buFont typeface="Wingdings" panose="05000000000000000000" charset="0"/>
              <a:buChar char=""/>
            </a:pPr>
            <a:r>
              <a:rPr lang="en-US" altLang="zh-CN" sz="1200" dirty="0">
                <a:latin typeface="微软雅黑" panose="020B0503020204020204" pitchFamily="34" charset="-122"/>
                <a:ea typeface="微软雅黑" panose="020B0503020204020204" pitchFamily="34" charset="-122"/>
                <a:sym typeface="+mn-ea"/>
              </a:rPr>
              <a:t>RAG</a:t>
            </a:r>
            <a:r>
              <a:rPr lang="zh-CN" altLang="en-US" sz="1200" dirty="0">
                <a:latin typeface="微软雅黑" panose="020B0503020204020204" pitchFamily="34" charset="-122"/>
                <a:ea typeface="微软雅黑" panose="020B0503020204020204" pitchFamily="34" charset="-122"/>
                <a:sym typeface="+mn-ea"/>
              </a:rPr>
              <a:t>（检索增强生成）是一种在不改变大模型本身的基础上，通过</a:t>
            </a:r>
            <a:r>
              <a:rPr lang="zh-CN" altLang="en-US" sz="1200" b="1" dirty="0">
                <a:latin typeface="微软雅黑" panose="020B0503020204020204" pitchFamily="34" charset="-122"/>
                <a:ea typeface="微软雅黑" panose="020B0503020204020204" pitchFamily="34" charset="-122"/>
                <a:sym typeface="+mn-ea"/>
              </a:rPr>
              <a:t>外挂知识库</a:t>
            </a:r>
            <a:r>
              <a:rPr lang="zh-CN" altLang="en-US" sz="1200" dirty="0">
                <a:latin typeface="微软雅黑" panose="020B0503020204020204" pitchFamily="34" charset="-122"/>
                <a:ea typeface="微软雅黑" panose="020B0503020204020204" pitchFamily="34" charset="-122"/>
                <a:sym typeface="+mn-ea"/>
              </a:rPr>
              <a:t>，为模型提供</a:t>
            </a:r>
            <a:r>
              <a:rPr lang="zh-CN" altLang="en-US" sz="1200" b="1" dirty="0">
                <a:latin typeface="微软雅黑" panose="020B0503020204020204" pitchFamily="34" charset="-122"/>
                <a:ea typeface="微软雅黑" panose="020B0503020204020204" pitchFamily="34" charset="-122"/>
                <a:sym typeface="+mn-ea"/>
              </a:rPr>
              <a:t>特定领域</a:t>
            </a:r>
            <a:r>
              <a:rPr lang="zh-CN" altLang="en-US" sz="1200" dirty="0">
                <a:latin typeface="微软雅黑" panose="020B0503020204020204" pitchFamily="34" charset="-122"/>
                <a:ea typeface="微软雅黑" panose="020B0503020204020204" pitchFamily="34" charset="-122"/>
                <a:sym typeface="+mn-ea"/>
              </a:rPr>
              <a:t>的数据输入，实现对该领域的信息检索和生成。适用于数据资源基础较好、需要准确引用特定领域知识的场景，如客服问答、内容查询与推荐等。</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548390" y="85852"/>
            <a:ext cx="3521189" cy="404495"/>
          </a:xfrm>
        </p:spPr>
        <p:txBody>
          <a:bodyPr/>
          <a:lstStyle/>
          <a:p>
            <a:r>
              <a:rPr dirty="0">
                <a:solidFill>
                  <a:srgbClr val="0070C0"/>
                </a:solidFill>
                <a:sym typeface="+mn-ea"/>
              </a:rPr>
              <a:t>目录</a:t>
            </a:r>
            <a:endParaRPr lang="zh-CN" altLang="en-US"/>
          </a:p>
        </p:txBody>
      </p:sp>
      <p:sp>
        <p:nvSpPr>
          <p:cNvPr id="2" name="文本占位符 1"/>
          <p:cNvSpPr txBox="1"/>
          <p:nvPr/>
        </p:nvSpPr>
        <p:spPr bwMode="auto">
          <a:xfrm>
            <a:off x="2596515" y="1432560"/>
            <a:ext cx="4511516" cy="501491"/>
          </a:xfrm>
          <a:prstGeom prst="rect">
            <a:avLst/>
          </a:prstGeom>
          <a:solidFill>
            <a:srgbClr val="F2F2F2"/>
          </a:solidFill>
          <a:ln>
            <a:noFill/>
          </a:ln>
        </p:spPr>
        <p:txBody>
          <a:bodyPr vert="horz" wrap="square" lIns="68580" tIns="34290" rIns="68580" bIns="3429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sz="1200" b="1" noProof="0" dirty="0">
                <a:ln>
                  <a:noFill/>
                </a:ln>
                <a:solidFill>
                  <a:sysClr val="windowText" lastClr="000000"/>
                </a:solidFill>
                <a:effectLst/>
                <a:uLnTx/>
                <a:uFillTx/>
                <a:sym typeface="微软雅黑" panose="020B0503020204020204" pitchFamily="34" charset="-122"/>
              </a:rPr>
              <a:t>人工智能基本</a:t>
            </a:r>
            <a:r>
              <a:rPr lang="zh-CN" altLang="en-US" sz="1200" b="1" noProof="0" dirty="0">
                <a:ln>
                  <a:noFill/>
                </a:ln>
                <a:solidFill>
                  <a:sysClr val="windowText" lastClr="000000"/>
                </a:solidFill>
                <a:effectLst/>
                <a:uLnTx/>
                <a:uFillTx/>
                <a:sym typeface="微软雅黑" panose="020B0503020204020204" pitchFamily="34" charset="-122"/>
              </a:rPr>
              <a:t>概念</a:t>
            </a:r>
            <a:endParaRPr lang="zh-CN" altLang="en-US" sz="1200" b="1" noProof="0" dirty="0">
              <a:ln>
                <a:noFill/>
              </a:ln>
              <a:solidFill>
                <a:sysClr val="windowText" lastClr="000000"/>
              </a:solidFill>
              <a:effectLst/>
              <a:uLnTx/>
              <a:uFillTx/>
              <a:sym typeface="微软雅黑" panose="020B0503020204020204" pitchFamily="34" charset="-122"/>
            </a:endParaRPr>
          </a:p>
        </p:txBody>
      </p:sp>
      <p:sp>
        <p:nvSpPr>
          <p:cNvPr id="4" name="文本占位符 2"/>
          <p:cNvSpPr txBox="1"/>
          <p:nvPr/>
        </p:nvSpPr>
        <p:spPr bwMode="auto">
          <a:xfrm>
            <a:off x="1794986" y="1430655"/>
            <a:ext cx="666274" cy="502444"/>
          </a:xfrm>
          <a:prstGeom prst="rect">
            <a:avLst/>
          </a:prstGeom>
          <a:solidFill>
            <a:srgbClr val="F2F2F2"/>
          </a:solidFill>
          <a:ln>
            <a:noFill/>
          </a:ln>
        </p:spPr>
        <p:txBody>
          <a:bodyPr vert="horz" wrap="square" lIns="68580" tIns="34290" rIns="68580" bIns="3429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defTabSz="914400" eaLnBrk="1" hangingPunct="1">
              <a:buClrTx/>
              <a:buSzTx/>
              <a:defRPr/>
            </a:pPr>
            <a:r>
              <a:rPr lang="en-US" altLang="zh-CN" sz="1200" b="1" noProof="0" dirty="0">
                <a:ln>
                  <a:noFill/>
                </a:ln>
                <a:solidFill>
                  <a:sysClr val="windowText" lastClr="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01</a:t>
            </a:r>
            <a:endParaRPr lang="en-US" altLang="zh-CN" sz="1200" b="1" noProof="0" dirty="0">
              <a:ln>
                <a:noFill/>
              </a:ln>
              <a:solidFill>
                <a:sysClr val="windowText" lastClr="000000"/>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占位符 4"/>
          <p:cNvSpPr txBox="1"/>
          <p:nvPr/>
        </p:nvSpPr>
        <p:spPr bwMode="auto">
          <a:xfrm>
            <a:off x="1794986" y="2157413"/>
            <a:ext cx="666274" cy="501491"/>
          </a:xfrm>
          <a:prstGeom prst="rect">
            <a:avLst/>
          </a:prstGeom>
          <a:solidFill>
            <a:srgbClr val="0084CF"/>
          </a:solidFill>
          <a:ln>
            <a:noFill/>
          </a:ln>
        </p:spPr>
        <p:txBody>
          <a:bodyPr vert="horz" wrap="square" lIns="68580" tIns="34290" rIns="68580" bIns="3429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defTabSz="914400" eaLnBrk="1" hangingPunct="1">
              <a:buClrTx/>
              <a:buSzTx/>
            </a:pPr>
            <a:r>
              <a:rPr lang="en-US" altLang="zh-CN" sz="1200" b="1">
                <a:latin typeface="微软雅黑" panose="020B0503020204020204" pitchFamily="34" charset="-122"/>
                <a:ea typeface="微软雅黑" panose="020B0503020204020204" pitchFamily="34" charset="-122"/>
                <a:sym typeface="微软雅黑" panose="020B0503020204020204" pitchFamily="34" charset="-122"/>
              </a:rPr>
              <a:t>02</a:t>
            </a:r>
            <a:endParaRPr lang="en-US" altLang="zh-CN" sz="1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占位符 3"/>
          <p:cNvSpPr txBox="1"/>
          <p:nvPr/>
        </p:nvSpPr>
        <p:spPr bwMode="auto">
          <a:xfrm>
            <a:off x="2596515" y="2157413"/>
            <a:ext cx="4511516" cy="501491"/>
          </a:xfrm>
          <a:prstGeom prst="rect">
            <a:avLst/>
          </a:prstGeom>
          <a:solidFill>
            <a:srgbClr val="0084CF"/>
          </a:solidFill>
          <a:ln>
            <a:noFill/>
          </a:ln>
        </p:spPr>
        <p:txBody>
          <a:bodyPr vert="horz" wrap="square" lIns="68580" tIns="34290" rIns="68580" bIns="3429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defTabSz="914400" eaLnBrk="1" hangingPunct="1">
              <a:buClrTx/>
              <a:buSzTx/>
              <a:defRPr/>
            </a:pPr>
            <a:r>
              <a:rPr lang="zh-CN" sz="1200" b="1" noProof="0" dirty="0" err="1">
                <a:ln>
                  <a:noFill/>
                </a:ln>
                <a:solidFill>
                  <a:sysClr val="window" lastClr="FFFFFF"/>
                </a:solidFill>
                <a:effectLst/>
                <a:uLnTx/>
                <a:uFillTx/>
                <a:sym typeface="微软雅黑" panose="020B0503020204020204" pitchFamily="34" charset="-122"/>
              </a:rPr>
              <a:t>移动云智算产品介绍</a:t>
            </a:r>
            <a:endParaRPr lang="zh-CN" sz="1200" b="1" noProof="0" dirty="0" err="1">
              <a:ln>
                <a:noFill/>
              </a:ln>
              <a:solidFill>
                <a:sysClr val="window" lastClr="FFFFFF"/>
              </a:solidFill>
              <a:effectLst/>
              <a:uLnTx/>
              <a:uFillTx/>
              <a:sym typeface="微软雅黑" panose="020B0503020204020204" pitchFamily="34" charset="-122"/>
            </a:endParaRPr>
          </a:p>
        </p:txBody>
      </p:sp>
      <p:sp>
        <p:nvSpPr>
          <p:cNvPr id="6" name="文本占位符 4"/>
          <p:cNvSpPr txBox="1"/>
          <p:nvPr/>
        </p:nvSpPr>
        <p:spPr bwMode="auto">
          <a:xfrm>
            <a:off x="1794986" y="2873693"/>
            <a:ext cx="666274"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03</a:t>
            </a:r>
            <a:endPar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文本占位符 3"/>
          <p:cNvSpPr txBox="1"/>
          <p:nvPr/>
        </p:nvSpPr>
        <p:spPr bwMode="auto">
          <a:xfrm>
            <a:off x="2596515" y="2873693"/>
            <a:ext cx="4511516"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defRPr/>
            </a:pPr>
            <a:r>
              <a:rPr lang="zh-CN" sz="1200" b="1" noProof="0" dirty="0">
                <a:ln>
                  <a:noFill/>
                </a:ln>
                <a:solidFill>
                  <a:sysClr val="windowText" lastClr="000000"/>
                </a:solidFill>
                <a:effectLst/>
                <a:uLnTx/>
                <a:uFillTx/>
                <a:sym typeface="微软雅黑" panose="020B0503020204020204" pitchFamily="34" charset="-122"/>
              </a:rPr>
              <a:t>典型场景及案例</a:t>
            </a:r>
            <a:endParaRPr lang="zh-CN" sz="1200" b="1" noProof="0" dirty="0">
              <a:ln>
                <a:noFill/>
              </a:ln>
              <a:solidFill>
                <a:sysClr val="windowText" lastClr="000000"/>
              </a:solidFill>
              <a:effectLst/>
              <a:uLnTx/>
              <a:uFillTx/>
              <a:sym typeface="微软雅黑" panose="020B0503020204020204" pitchFamily="34" charset="-122"/>
            </a:endParaRPr>
          </a:p>
        </p:txBody>
      </p:sp>
      <p:sp>
        <p:nvSpPr>
          <p:cNvPr id="3" name="文本占位符 4"/>
          <p:cNvSpPr txBox="1"/>
          <p:nvPr/>
        </p:nvSpPr>
        <p:spPr bwMode="auto">
          <a:xfrm>
            <a:off x="1791176" y="3631406"/>
            <a:ext cx="666274"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04</a:t>
            </a:r>
            <a:endPar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文本占位符 3"/>
          <p:cNvSpPr txBox="1"/>
          <p:nvPr/>
        </p:nvSpPr>
        <p:spPr bwMode="auto">
          <a:xfrm>
            <a:off x="2592705" y="3631406"/>
            <a:ext cx="4511516"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defRPr/>
            </a:pPr>
            <a:r>
              <a:rPr lang="en-US" altLang="zh-CN" sz="1200" b="1" noProof="0" dirty="0">
                <a:ln>
                  <a:noFill/>
                </a:ln>
                <a:solidFill>
                  <a:sysClr val="windowText" lastClr="000000"/>
                </a:solidFill>
                <a:effectLst/>
                <a:uLnTx/>
                <a:uFillTx/>
                <a:sym typeface="微软雅黑" panose="020B0503020204020204" pitchFamily="34" charset="-122"/>
              </a:rPr>
              <a:t>FAQ</a:t>
            </a:r>
            <a:endParaRPr lang="en-US" altLang="zh-CN" sz="1200" b="1" noProof="0" dirty="0">
              <a:ln>
                <a:noFill/>
              </a:ln>
              <a:solidFill>
                <a:sysClr val="windowText" lastClr="000000"/>
              </a:solidFill>
              <a:effectLst/>
              <a:uLnTx/>
              <a:uFillTx/>
              <a:sym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164" y="103982"/>
            <a:ext cx="8752999" cy="368300"/>
          </a:xfrm>
        </p:spPr>
        <p:txBody>
          <a:bodyPr wrap="square"/>
          <a:lstStyle/>
          <a:p>
            <a:pPr lvl="0" algn="l" fontAlgn="base">
              <a:spcBef>
                <a:spcPts val="130"/>
              </a:spcBef>
              <a:buClrTx/>
              <a:buSzTx/>
              <a:buFontTx/>
            </a:pPr>
            <a:r>
              <a:rPr lang="zh-CN" altLang="en-US" sz="1800" noProof="0" dirty="0">
                <a:ln>
                  <a:noFill/>
                </a:ln>
                <a:solidFill>
                  <a:srgbClr val="0070C0"/>
                </a:solidFill>
                <a:effectLst/>
                <a:uLnTx/>
                <a:uFillTx/>
                <a:sym typeface="+mn-ea"/>
              </a:rPr>
              <a:t>我们卖什么</a:t>
            </a:r>
            <a:endParaRPr lang="zh-CN" altLang="en-US" sz="1800" noProof="0" dirty="0">
              <a:ln>
                <a:noFill/>
              </a:ln>
              <a:solidFill>
                <a:srgbClr val="0070C0"/>
              </a:solidFill>
              <a:effectLst/>
              <a:uLnTx/>
              <a:uFillTx/>
              <a:cs typeface="+mn-cs"/>
              <a:sym typeface="+mn-ea"/>
            </a:endParaRPr>
          </a:p>
        </p:txBody>
      </p:sp>
      <p:pic>
        <p:nvPicPr>
          <p:cNvPr id="4" name="图片 3" descr="upload_post_object_v2_397392716"/>
          <p:cNvPicPr>
            <a:picLocks noChangeAspect="1"/>
          </p:cNvPicPr>
          <p:nvPr/>
        </p:nvPicPr>
        <p:blipFill>
          <a:blip r:embed="rId1"/>
          <a:stretch>
            <a:fillRect/>
          </a:stretch>
        </p:blipFill>
        <p:spPr>
          <a:xfrm>
            <a:off x="581025" y="619125"/>
            <a:ext cx="7914005" cy="43961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48164" y="104934"/>
            <a:ext cx="6126004" cy="381635"/>
          </a:xfrm>
          <a:noFill/>
        </p:spPr>
        <p:txBody>
          <a:bodyPr vert="horz" wrap="square" lIns="68580" tIns="34290" rIns="68580" bIns="34290" rtlCol="0" anchor="ctr">
            <a:spAutoFit/>
          </a:bodyPr>
          <a:lstStyle/>
          <a:p>
            <a:pPr lvl="0" algn="l" defTabSz="914400">
              <a:buClrTx/>
              <a:buSzTx/>
              <a:buFontTx/>
            </a:pPr>
            <a:r>
              <a:rPr dirty="0">
                <a:solidFill>
                  <a:srgbClr val="0070C0"/>
                </a:solidFill>
                <a:sym typeface="+mn-ea"/>
              </a:rPr>
              <a:t>智算产品体系</a:t>
            </a:r>
            <a:r>
              <a:rPr lang="zh-CN" altLang="en-US" dirty="0">
                <a:solidFill>
                  <a:srgbClr val="0070C0"/>
                </a:solidFill>
                <a:sym typeface="+mn-ea"/>
              </a:rPr>
              <a:t>：多款产品深度集成融合</a:t>
            </a:r>
            <a:r>
              <a:rPr lang="en-US" altLang="zh-CN" dirty="0" err="1">
                <a:solidFill>
                  <a:srgbClr val="0070C0"/>
                </a:solidFill>
                <a:sym typeface="+mn-ea"/>
              </a:rPr>
              <a:t>DeepSeek</a:t>
            </a:r>
            <a:endParaRPr dirty="0">
              <a:solidFill>
                <a:srgbClr val="0070C0"/>
              </a:solidFill>
              <a:sym typeface="+mn-ea"/>
            </a:endParaRPr>
          </a:p>
        </p:txBody>
      </p:sp>
      <p:grpSp>
        <p:nvGrpSpPr>
          <p:cNvPr id="2" name="组合 1"/>
          <p:cNvGrpSpPr/>
          <p:nvPr/>
        </p:nvGrpSpPr>
        <p:grpSpPr>
          <a:xfrm>
            <a:off x="-51435" y="1434662"/>
            <a:ext cx="9194959" cy="3576767"/>
            <a:chOff x="-68580" y="1762760"/>
            <a:chExt cx="12259945" cy="4917440"/>
          </a:xfrm>
        </p:grpSpPr>
        <p:grpSp>
          <p:nvGrpSpPr>
            <p:cNvPr id="8" name="组合 7"/>
            <p:cNvGrpSpPr/>
            <p:nvPr/>
          </p:nvGrpSpPr>
          <p:grpSpPr>
            <a:xfrm>
              <a:off x="-68580" y="1815465"/>
              <a:ext cx="8095615" cy="4635500"/>
              <a:chOff x="-108" y="2859"/>
              <a:chExt cx="12749" cy="7300"/>
            </a:xfrm>
          </p:grpSpPr>
          <p:sp>
            <p:nvSpPr>
              <p:cNvPr id="64" name="圆角矩形 280"/>
              <p:cNvSpPr/>
              <p:nvPr/>
            </p:nvSpPr>
            <p:spPr>
              <a:xfrm>
                <a:off x="8595" y="2916"/>
                <a:ext cx="1726" cy="1126"/>
              </a:xfrm>
              <a:prstGeom prst="roundRect">
                <a:avLst>
                  <a:gd name="adj" fmla="val 2174"/>
                </a:avLst>
              </a:prstGeom>
              <a:solidFill>
                <a:srgbClr val="DAE6F6"/>
              </a:solidFill>
              <a:ln w="12700" cap="flat" cmpd="sng" algn="ctr">
                <a:noFill/>
                <a:prstDash val="solid"/>
                <a:miter lim="800000"/>
              </a:ln>
              <a:effectLst/>
            </p:spPr>
            <p:txBody>
              <a:bodyPr rtlCol="0" anchor="ctr"/>
              <a:lstStyle/>
              <a:p>
                <a:pPr algn="ctr" defTabSz="781685">
                  <a:defRPr/>
                </a:pPr>
                <a:endParaRPr kumimoji="1" lang="zh-CN" altLang="en-US" sz="7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圆角矩形 177"/>
              <p:cNvSpPr/>
              <p:nvPr/>
            </p:nvSpPr>
            <p:spPr>
              <a:xfrm>
                <a:off x="1476" y="4216"/>
                <a:ext cx="8860" cy="1766"/>
              </a:xfrm>
              <a:prstGeom prst="roundRect">
                <a:avLst>
                  <a:gd name="adj" fmla="val 2174"/>
                </a:avLst>
              </a:prstGeom>
              <a:solidFill>
                <a:schemeClr val="accent2">
                  <a:lumMod val="20000"/>
                  <a:lumOff val="80000"/>
                </a:schemeClr>
              </a:solidFill>
              <a:ln w="12700" cap="flat" cmpd="sng" algn="ctr">
                <a:noFill/>
                <a:prstDash val="solid"/>
                <a:miter lim="800000"/>
              </a:ln>
              <a:effectLst/>
            </p:spPr>
            <p:txBody>
              <a:bodyPr rtlCol="0" anchor="ctr"/>
              <a:lstStyle/>
              <a:p>
                <a:pPr algn="ctr" defTabSz="781685">
                  <a:defRPr/>
                </a:pPr>
                <a:endParaRPr kumimoji="1" lang="zh-CN" altLang="en-US" sz="8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圆角矩形 177"/>
              <p:cNvSpPr/>
              <p:nvPr/>
            </p:nvSpPr>
            <p:spPr>
              <a:xfrm>
                <a:off x="1467" y="6102"/>
                <a:ext cx="8860" cy="1991"/>
              </a:xfrm>
              <a:prstGeom prst="roundRect">
                <a:avLst>
                  <a:gd name="adj" fmla="val 2174"/>
                </a:avLst>
              </a:prstGeom>
              <a:solidFill>
                <a:schemeClr val="accent2">
                  <a:lumMod val="20000"/>
                  <a:lumOff val="80000"/>
                </a:schemeClr>
              </a:solidFill>
              <a:ln w="12700" cap="flat" cmpd="sng" algn="ctr">
                <a:noFill/>
                <a:prstDash val="solid"/>
                <a:miter lim="800000"/>
              </a:ln>
              <a:effectLst/>
            </p:spPr>
            <p:txBody>
              <a:bodyPr rtlCol="0" anchor="ctr"/>
              <a:lstStyle/>
              <a:p>
                <a:pPr algn="ctr" defTabSz="781685">
                  <a:defRPr/>
                </a:pPr>
                <a:endParaRPr kumimoji="1" lang="zh-CN" altLang="en-US" sz="8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圆角矩形 338"/>
              <p:cNvSpPr/>
              <p:nvPr/>
            </p:nvSpPr>
            <p:spPr>
              <a:xfrm>
                <a:off x="1752" y="7268"/>
                <a:ext cx="8278" cy="731"/>
              </a:xfrm>
              <a:prstGeom prst="roundRect">
                <a:avLst/>
              </a:prstGeom>
              <a:solidFill>
                <a:schemeClr val="tx2">
                  <a:lumMod val="60000"/>
                  <a:lumOff val="40000"/>
                  <a:alpha val="21000"/>
                </a:schemeClr>
              </a:solidFill>
              <a:ln w="12700" cap="flat" cmpd="sng" algn="ctr">
                <a:noFill/>
                <a:prstDash val="solid"/>
                <a:miter lim="800000"/>
              </a:ln>
              <a:effectLst/>
            </p:spPr>
            <p:txBody>
              <a:bodyPr rtlCol="0" anchor="t" anchorCtr="0"/>
              <a:lstStyle/>
              <a:p>
                <a:pPr algn="ctr" defTabSz="781685">
                  <a:defRPr/>
                </a:pPr>
                <a:endParaRPr kumimoji="1" lang="zh-CN" altLang="en-US" sz="7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圆角矩形 338"/>
              <p:cNvSpPr/>
              <p:nvPr/>
            </p:nvSpPr>
            <p:spPr>
              <a:xfrm>
                <a:off x="1750" y="6288"/>
                <a:ext cx="8314" cy="889"/>
              </a:xfrm>
              <a:prstGeom prst="roundRect">
                <a:avLst/>
              </a:prstGeom>
              <a:solidFill>
                <a:schemeClr val="tx2">
                  <a:lumMod val="60000"/>
                  <a:lumOff val="40000"/>
                  <a:alpha val="21000"/>
                </a:schemeClr>
              </a:solidFill>
              <a:ln w="12700" cap="flat" cmpd="sng" algn="ctr">
                <a:noFill/>
                <a:prstDash val="solid"/>
                <a:miter lim="800000"/>
              </a:ln>
              <a:effectLst/>
            </p:spPr>
            <p:txBody>
              <a:bodyPr rtlCol="0" anchor="t" anchorCtr="0"/>
              <a:lstStyle/>
              <a:p>
                <a:pPr algn="ctr" defTabSz="781685">
                  <a:defRPr/>
                </a:pPr>
                <a:endParaRPr kumimoji="1" lang="zh-CN" altLang="en-US" sz="7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圆角矩形 338"/>
              <p:cNvSpPr/>
              <p:nvPr/>
            </p:nvSpPr>
            <p:spPr>
              <a:xfrm>
                <a:off x="5457" y="4337"/>
                <a:ext cx="4571" cy="1645"/>
              </a:xfrm>
              <a:prstGeom prst="roundRect">
                <a:avLst/>
              </a:prstGeom>
              <a:solidFill>
                <a:schemeClr val="tx2">
                  <a:lumMod val="60000"/>
                  <a:lumOff val="40000"/>
                  <a:alpha val="21000"/>
                </a:schemeClr>
              </a:solidFill>
              <a:ln w="12700" cap="flat" cmpd="sng" algn="ctr">
                <a:noFill/>
                <a:prstDash val="solid"/>
                <a:miter lim="800000"/>
              </a:ln>
              <a:effectLst/>
            </p:spPr>
            <p:txBody>
              <a:bodyPr rtlCol="0" anchor="t" anchorCtr="0"/>
              <a:lstStyle/>
              <a:p>
                <a:pPr algn="ctr" defTabSz="781685">
                  <a:defRPr/>
                </a:pPr>
                <a:r>
                  <a:rPr kumimoji="1" lang="zh-CN" altLang="en-US" sz="7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大模型服务</a:t>
                </a:r>
                <a:endParaRPr kumimoji="1" lang="zh-CN" altLang="en-US" sz="7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448"/>
              <p:cNvSpPr/>
              <p:nvPr/>
            </p:nvSpPr>
            <p:spPr>
              <a:xfrm>
                <a:off x="1467" y="8210"/>
                <a:ext cx="8875" cy="1949"/>
              </a:xfrm>
              <a:prstGeom prst="roundRect">
                <a:avLst>
                  <a:gd name="adj" fmla="val 3955"/>
                </a:avLst>
              </a:prstGeom>
              <a:solidFill>
                <a:schemeClr val="accent2">
                  <a:lumMod val="20000"/>
                  <a:lumOff val="80000"/>
                </a:schemeClr>
              </a:solidFill>
              <a:ln w="12700" cap="flat" cmpd="sng" algn="ctr">
                <a:noFill/>
                <a:prstDash val="solid"/>
                <a:miter lim="800000"/>
              </a:ln>
              <a:effectLst/>
            </p:spPr>
            <p:txBody>
              <a:bodyPr rtlCol="0" anchor="ctr"/>
              <a:lstStyle/>
              <a:p>
                <a:pPr algn="ctr" defTabSz="781685">
                  <a:defRPr/>
                </a:pPr>
                <a:endParaRPr kumimoji="1" lang="zh-CN" altLang="en-US" sz="6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圆角矩形 280"/>
              <p:cNvSpPr/>
              <p:nvPr/>
            </p:nvSpPr>
            <p:spPr>
              <a:xfrm>
                <a:off x="1460" y="2916"/>
                <a:ext cx="6239" cy="1126"/>
              </a:xfrm>
              <a:prstGeom prst="roundRect">
                <a:avLst>
                  <a:gd name="adj" fmla="val 2174"/>
                </a:avLst>
              </a:prstGeom>
              <a:solidFill>
                <a:srgbClr val="DAE6F6"/>
              </a:solidFill>
              <a:ln w="12700" cap="flat" cmpd="sng" algn="ctr">
                <a:noFill/>
                <a:prstDash val="solid"/>
                <a:miter lim="800000"/>
              </a:ln>
              <a:effectLst/>
            </p:spPr>
            <p:txBody>
              <a:bodyPr rtlCol="0" anchor="ctr"/>
              <a:lstStyle/>
              <a:p>
                <a:pPr algn="ctr" defTabSz="781685">
                  <a:defRPr/>
                </a:pPr>
                <a:endParaRPr kumimoji="1" lang="zh-CN" altLang="en-US" sz="7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13" y="3119"/>
                <a:ext cx="1764" cy="871"/>
              </a:xfrm>
              <a:prstGeom prst="rect">
                <a:avLst/>
              </a:prstGeom>
              <a:noFill/>
              <a:ln w="12700" cap="flat" cmpd="sng" algn="ctr">
                <a:noFill/>
                <a:prstDash val="solid"/>
                <a:miter lim="800000"/>
              </a:ln>
              <a:effectLst/>
            </p:spPr>
            <p:txBody>
              <a:bodyPr rtlCol="0" anchor="ctr"/>
              <a:lstStyle/>
              <a:p>
                <a:pPr algn="ctr" defTabSz="781685">
                  <a:spcAft>
                    <a:spcPts val="515"/>
                  </a:spcAft>
                  <a:defRPr/>
                </a:pPr>
                <a:r>
                  <a:rPr kumimoji="1" lang="en-US" altLang="zh-CN" sz="800"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AI SaaS</a:t>
                </a:r>
                <a:endParaRPr kumimoji="1" lang="zh-CN" altLang="en-US" sz="8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圆角矩形 251"/>
              <p:cNvSpPr/>
              <p:nvPr/>
            </p:nvSpPr>
            <p:spPr>
              <a:xfrm>
                <a:off x="10409" y="8210"/>
                <a:ext cx="2207" cy="1949"/>
              </a:xfrm>
              <a:prstGeom prst="roundRect">
                <a:avLst>
                  <a:gd name="adj" fmla="val 1005"/>
                </a:avLst>
              </a:prstGeom>
              <a:solidFill>
                <a:srgbClr val="E3ECFF"/>
              </a:solidFill>
              <a:ln w="12700" cap="flat" cmpd="sng" algn="ctr">
                <a:noFill/>
                <a:prstDash val="solid"/>
                <a:miter lim="800000"/>
              </a:ln>
              <a:effectLst/>
            </p:spPr>
            <p:txBody>
              <a:bodyPr rtlCol="0" anchor="ctr"/>
              <a:lstStyle/>
              <a:p>
                <a:pPr algn="ctr" defTabSz="781685">
                  <a:defRPr/>
                </a:pPr>
                <a:endParaRPr kumimoji="1" lang="zh-CN" altLang="en-US" sz="6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 name="矩形 103"/>
              <p:cNvSpPr/>
              <p:nvPr/>
            </p:nvSpPr>
            <p:spPr>
              <a:xfrm>
                <a:off x="-108" y="8726"/>
                <a:ext cx="2119" cy="908"/>
              </a:xfrm>
              <a:prstGeom prst="rect">
                <a:avLst/>
              </a:prstGeom>
              <a:noFill/>
              <a:ln w="12700" cap="flat" cmpd="sng" algn="ctr">
                <a:noFill/>
                <a:prstDash val="solid"/>
                <a:miter lim="800000"/>
              </a:ln>
              <a:effectLst/>
            </p:spPr>
            <p:txBody>
              <a:bodyPr rtlCol="0" anchor="ctr"/>
              <a:lstStyle/>
              <a:p>
                <a:pPr algn="ctr" defTabSz="781685">
                  <a:spcAft>
                    <a:spcPts val="515"/>
                  </a:spcAft>
                  <a:defRPr/>
                </a:pPr>
                <a:r>
                  <a:rPr kumimoji="1" lang="en-US" altLang="zh-CN" sz="800" b="1" dirty="0">
                    <a:solidFill>
                      <a:srgbClr val="0070C0"/>
                    </a:solidFill>
                    <a:latin typeface="微软雅黑" panose="020B0503020204020204" pitchFamily="34" charset="-122"/>
                    <a:ea typeface="微软雅黑" panose="020B0503020204020204" pitchFamily="34" charset="-122"/>
                    <a:sym typeface="+mn-ea"/>
                  </a:rPr>
                  <a:t>AI IaaS</a:t>
                </a:r>
                <a:endParaRPr kumimoji="1" lang="zh-CN" altLang="en-US" sz="800" b="1" dirty="0">
                  <a:solidFill>
                    <a:srgbClr val="C00000"/>
                  </a:solidFill>
                  <a:latin typeface="微软雅黑" panose="020B0503020204020204" pitchFamily="34" charset="-122"/>
                  <a:ea typeface="微软雅黑" panose="020B0503020204020204" pitchFamily="34" charset="-122"/>
                  <a:sym typeface="+mn-ea"/>
                </a:endParaRPr>
              </a:p>
            </p:txBody>
          </p:sp>
          <p:sp>
            <p:nvSpPr>
              <p:cNvPr id="17" name="圆角矩形 133"/>
              <p:cNvSpPr/>
              <p:nvPr/>
            </p:nvSpPr>
            <p:spPr>
              <a:xfrm>
                <a:off x="6284" y="8375"/>
                <a:ext cx="3780" cy="1644"/>
              </a:xfrm>
              <a:prstGeom prst="roundRect">
                <a:avLst/>
              </a:prstGeom>
              <a:solidFill>
                <a:schemeClr val="tx2">
                  <a:lumMod val="60000"/>
                  <a:lumOff val="40000"/>
                  <a:alpha val="21000"/>
                </a:schemeClr>
              </a:solidFill>
              <a:ln w="12700" cap="flat" cmpd="sng" algn="ctr">
                <a:noFill/>
                <a:prstDash val="solid"/>
                <a:miter lim="800000"/>
              </a:ln>
              <a:effectLst/>
            </p:spPr>
            <p:txBody>
              <a:bodyPr rtlCol="0" anchor="t" anchorCtr="0"/>
              <a:lstStyle/>
              <a:p>
                <a:pPr algn="ctr" defTabSz="781685">
                  <a:defRPr/>
                </a:pPr>
                <a:r>
                  <a:rPr kumimoji="1" lang="zh-CN" altLang="en-US" sz="7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存储</a:t>
                </a:r>
                <a:endParaRPr kumimoji="1" lang="zh-CN" altLang="en-US" sz="7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圆角矩形 338"/>
              <p:cNvSpPr/>
              <p:nvPr/>
            </p:nvSpPr>
            <p:spPr>
              <a:xfrm>
                <a:off x="2262" y="8374"/>
                <a:ext cx="3532" cy="1645"/>
              </a:xfrm>
              <a:prstGeom prst="roundRect">
                <a:avLst/>
              </a:prstGeom>
              <a:solidFill>
                <a:schemeClr val="tx2">
                  <a:lumMod val="60000"/>
                  <a:lumOff val="40000"/>
                  <a:alpha val="21000"/>
                </a:schemeClr>
              </a:solidFill>
              <a:ln w="12700" cap="flat" cmpd="sng" algn="ctr">
                <a:noFill/>
                <a:prstDash val="solid"/>
                <a:miter lim="800000"/>
              </a:ln>
              <a:effectLst/>
            </p:spPr>
            <p:txBody>
              <a:bodyPr rtlCol="0" anchor="t" anchorCtr="0"/>
              <a:lstStyle/>
              <a:p>
                <a:pPr algn="ctr" defTabSz="781685">
                  <a:defRPr/>
                </a:pPr>
                <a:r>
                  <a:rPr kumimoji="1" lang="zh-CN" altLang="en-US" sz="7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a:t>
                </a:r>
                <a:endParaRPr kumimoji="1" lang="zh-CN" altLang="en-US" sz="7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18"/>
              <p:cNvSpPr/>
              <p:nvPr/>
            </p:nvSpPr>
            <p:spPr>
              <a:xfrm>
                <a:off x="11" y="6946"/>
                <a:ext cx="1784" cy="755"/>
              </a:xfrm>
              <a:prstGeom prst="rect">
                <a:avLst/>
              </a:prstGeom>
              <a:noFill/>
              <a:ln w="12700" cap="flat" cmpd="sng" algn="ctr">
                <a:noFill/>
                <a:prstDash val="solid"/>
                <a:miter lim="800000"/>
              </a:ln>
              <a:effectLst/>
            </p:spPr>
            <p:txBody>
              <a:bodyPr rtlCol="0" anchor="ctr"/>
              <a:lstStyle/>
              <a:p>
                <a:pPr algn="ctr" defTabSz="781685">
                  <a:spcAft>
                    <a:spcPts val="515"/>
                  </a:spcAft>
                  <a:defRPr/>
                </a:pPr>
                <a:r>
                  <a:rPr kumimoji="1" lang="en-US" altLang="zh-CN" sz="800" b="1" kern="0" dirty="0">
                    <a:solidFill>
                      <a:srgbClr val="0070C0"/>
                    </a:solidFill>
                    <a:latin typeface="微软雅黑" panose="020B0503020204020204" pitchFamily="34" charset="-122"/>
                    <a:ea typeface="微软雅黑" panose="020B0503020204020204" pitchFamily="34" charset="-122"/>
                    <a:sym typeface="+mn-ea"/>
                  </a:rPr>
                  <a:t>AI PaaS</a:t>
                </a:r>
                <a:endParaRPr kumimoji="1" lang="zh-CN" altLang="en-US" sz="800" b="1" kern="0" dirty="0">
                  <a:solidFill>
                    <a:srgbClr val="C00000"/>
                  </a:solidFill>
                  <a:latin typeface="微软雅黑" panose="020B0503020204020204" pitchFamily="34" charset="-122"/>
                  <a:ea typeface="微软雅黑" panose="020B0503020204020204" pitchFamily="34" charset="-122"/>
                  <a:sym typeface="+mn-ea"/>
                </a:endParaRPr>
              </a:p>
            </p:txBody>
          </p:sp>
          <p:sp>
            <p:nvSpPr>
              <p:cNvPr id="20" name="textbox 232"/>
              <p:cNvSpPr/>
              <p:nvPr/>
            </p:nvSpPr>
            <p:spPr bwMode="auto">
              <a:xfrm>
                <a:off x="1810" y="3247"/>
                <a:ext cx="1892" cy="575"/>
              </a:xfrm>
              <a:prstGeom prst="rect">
                <a:avLst/>
              </a:prstGeom>
              <a:solidFill>
                <a:srgbClr val="00B050"/>
              </a:solidFill>
              <a:ln>
                <a:noFill/>
              </a:ln>
              <a:effectLst/>
            </p:spPr>
            <p:txBody>
              <a:bodyPr vert="horz" wrap="square" lIns="0" tIns="39100" rIns="0" bIns="39100" anchor="ctr" anchorCtr="0">
                <a:noAutofit/>
              </a:bodyPr>
              <a:lstStyle/>
              <a:p>
                <a:pPr algn="ctr" defTabSz="586740">
                  <a:defRPr/>
                </a:pPr>
                <a:r>
                  <a:rPr lang="zh-CN" altLang="en-US" sz="800" dirty="0">
                    <a:solidFill>
                      <a:prstClr val="black"/>
                    </a:solidFill>
                    <a:latin typeface="微软雅黑" panose="020B0503020204020204" pitchFamily="34" charset="-122"/>
                    <a:ea typeface="微软雅黑" panose="020B0503020204020204" pitchFamily="34" charset="-122"/>
                    <a:sym typeface="+mn-ea"/>
                  </a:rPr>
                  <a:t>移动云</a:t>
                </a:r>
                <a:r>
                  <a:rPr lang="en-US" altLang="zh-CN" sz="800" dirty="0">
                    <a:solidFill>
                      <a:prstClr val="black"/>
                    </a:solidFill>
                    <a:latin typeface="微软雅黑" panose="020B0503020204020204" pitchFamily="34" charset="-122"/>
                    <a:ea typeface="微软雅黑" panose="020B0503020204020204" pitchFamily="34" charset="-122"/>
                    <a:sym typeface="+mn-ea"/>
                  </a:rPr>
                  <a:t>AI</a:t>
                </a:r>
                <a:r>
                  <a:rPr lang="zh-CN" altLang="en-US" sz="800" dirty="0">
                    <a:solidFill>
                      <a:prstClr val="black"/>
                    </a:solidFill>
                    <a:latin typeface="微软雅黑" panose="020B0503020204020204" pitchFamily="34" charset="-122"/>
                    <a:ea typeface="微软雅黑" panose="020B0503020204020204" pitchFamily="34" charset="-122"/>
                    <a:sym typeface="+mn-ea"/>
                  </a:rPr>
                  <a:t>云电脑</a:t>
                </a:r>
                <a:endParaRPr lang="zh-CN" altLang="en-US" sz="800" b="1" dirty="0">
                  <a:solidFill>
                    <a:srgbClr val="C00000"/>
                  </a:solidFill>
                  <a:latin typeface="微软雅黑" panose="020B0503020204020204" pitchFamily="34" charset="-122"/>
                  <a:ea typeface="微软雅黑" panose="020B0503020204020204" pitchFamily="34" charset="-122"/>
                  <a:sym typeface="+mn-ea"/>
                </a:endParaRPr>
              </a:p>
            </p:txBody>
          </p:sp>
          <p:sp>
            <p:nvSpPr>
              <p:cNvPr id="149" name="textbox 232"/>
              <p:cNvSpPr/>
              <p:nvPr/>
            </p:nvSpPr>
            <p:spPr bwMode="auto">
              <a:xfrm>
                <a:off x="3782" y="3247"/>
                <a:ext cx="2306" cy="575"/>
              </a:xfrm>
              <a:prstGeom prst="rect">
                <a:avLst/>
              </a:prstGeom>
              <a:solidFill>
                <a:schemeClr val="bg1"/>
              </a:solidFill>
              <a:ln>
                <a:noFill/>
              </a:ln>
              <a:effectLst/>
            </p:spPr>
            <p:txBody>
              <a:bodyPr vert="horz" wrap="square" lIns="0" tIns="39100" rIns="0" bIns="39100" anchor="ctr" anchorCtr="0">
                <a:noAutofit/>
              </a:bodyPr>
              <a:lstStyle/>
              <a:p>
                <a:pPr algn="ctr" defTabSz="586740">
                  <a:defRPr/>
                </a:pPr>
                <a:r>
                  <a:rPr lang="en-US" altLang="zh-CN" sz="800" dirty="0">
                    <a:solidFill>
                      <a:prstClr val="black"/>
                    </a:solidFill>
                    <a:latin typeface="微软雅黑" panose="020B0503020204020204" pitchFamily="34" charset="-122"/>
                    <a:ea typeface="微软雅黑" panose="020B0503020204020204" pitchFamily="34" charset="-122"/>
                    <a:sym typeface="+mn-ea"/>
                  </a:rPr>
                  <a:t>GC-Studio智作平台</a:t>
                </a:r>
                <a:endParaRPr lang="en-US" altLang="zh-CN" sz="800" dirty="0">
                  <a:solidFill>
                    <a:prstClr val="black"/>
                  </a:solidFill>
                  <a:latin typeface="微软雅黑" panose="020B0503020204020204" pitchFamily="34" charset="-122"/>
                  <a:ea typeface="微软雅黑" panose="020B0503020204020204" pitchFamily="34" charset="-122"/>
                  <a:sym typeface="+mn-ea"/>
                </a:endParaRPr>
              </a:p>
              <a:p>
                <a:pPr algn="ctr" defTabSz="586740">
                  <a:defRPr/>
                </a:pPr>
                <a:r>
                  <a:rPr lang="en-US" altLang="zh-CN" sz="800" dirty="0">
                    <a:solidFill>
                      <a:prstClr val="black"/>
                    </a:solidFill>
                    <a:latin typeface="微软雅黑" panose="020B0503020204020204" pitchFamily="34" charset="-122"/>
                    <a:ea typeface="微软雅黑" panose="020B0503020204020204" pitchFamily="34" charset="-122"/>
                    <a:sym typeface="+mn-ea"/>
                  </a:rPr>
                  <a:t>(AI</a:t>
                </a:r>
                <a:r>
                  <a:rPr lang="zh-CN" altLang="en-US" sz="800" dirty="0">
                    <a:solidFill>
                      <a:prstClr val="black"/>
                    </a:solidFill>
                    <a:latin typeface="微软雅黑" panose="020B0503020204020204" pitchFamily="34" charset="-122"/>
                    <a:ea typeface="微软雅黑" panose="020B0503020204020204" pitchFamily="34" charset="-122"/>
                    <a:sym typeface="+mn-ea"/>
                  </a:rPr>
                  <a:t>数智人</a:t>
                </a:r>
                <a:r>
                  <a:rPr lang="en-US" altLang="zh-CN" sz="800" dirty="0">
                    <a:solidFill>
                      <a:prstClr val="black"/>
                    </a:solidFill>
                    <a:latin typeface="微软雅黑" panose="020B0503020204020204" pitchFamily="34" charset="-122"/>
                    <a:ea typeface="微软雅黑" panose="020B0503020204020204" pitchFamily="34" charset="-122"/>
                    <a:sym typeface="+mn-ea"/>
                  </a:rPr>
                  <a:t>)</a:t>
                </a:r>
                <a:endParaRPr lang="en-US" altLang="zh-CN" sz="800" dirty="0">
                  <a:solidFill>
                    <a:prstClr val="black"/>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10401" y="8210"/>
                <a:ext cx="2064" cy="586"/>
              </a:xfrm>
              <a:prstGeom prst="rect">
                <a:avLst/>
              </a:prstGeom>
              <a:noFill/>
              <a:ln w="12700" cap="flat" cmpd="sng" algn="ctr">
                <a:noFill/>
                <a:prstDash val="solid"/>
                <a:miter lim="800000"/>
              </a:ln>
              <a:effectLst/>
            </p:spPr>
            <p:txBody>
              <a:bodyPr rtlCol="0" anchor="ctr"/>
              <a:lstStyle/>
              <a:p>
                <a:pPr algn="ctr" defTabSz="781685">
                  <a:spcAft>
                    <a:spcPts val="515"/>
                  </a:spcAft>
                  <a:defRPr/>
                </a:pPr>
                <a:r>
                  <a:rPr kumimoji="1" lang="zh-CN" altLang="en-US" sz="8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智算底座</a:t>
                </a:r>
                <a:endParaRPr kumimoji="1" lang="zh-CN" altLang="en-US" sz="8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矩形: 圆角 7"/>
              <p:cNvSpPr/>
              <p:nvPr/>
            </p:nvSpPr>
            <p:spPr bwMode="auto">
              <a:xfrm>
                <a:off x="3983" y="8861"/>
                <a:ext cx="1474" cy="426"/>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675" kern="0" dirty="0">
                    <a:solidFill>
                      <a:prstClr val="black"/>
                    </a:solidFill>
                    <a:latin typeface="微软雅黑" panose="020B0503020204020204" pitchFamily="34" charset="-122"/>
                    <a:ea typeface="微软雅黑" panose="020B0503020204020204" pitchFamily="34" charset="-122"/>
                  </a:rPr>
                  <a:t>容器服务 KCS</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23" name="矩形: 圆角 7"/>
              <p:cNvSpPr/>
              <p:nvPr/>
            </p:nvSpPr>
            <p:spPr bwMode="auto">
              <a:xfrm>
                <a:off x="2607" y="8861"/>
                <a:ext cx="1273" cy="426"/>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675" kern="0" dirty="0">
                    <a:solidFill>
                      <a:prstClr val="black"/>
                    </a:solidFill>
                    <a:latin typeface="微软雅黑" panose="020B0503020204020204" pitchFamily="34" charset="-122"/>
                    <a:ea typeface="微软雅黑" panose="020B0503020204020204" pitchFamily="34" charset="-122"/>
                  </a:rPr>
                  <a:t>智算裸金属</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24" name="矩形: 圆角 7"/>
              <p:cNvSpPr/>
              <p:nvPr/>
            </p:nvSpPr>
            <p:spPr bwMode="auto">
              <a:xfrm>
                <a:off x="2607" y="9374"/>
                <a:ext cx="1273" cy="426"/>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675" kern="0" dirty="0">
                    <a:solidFill>
                      <a:prstClr val="black"/>
                    </a:solidFill>
                    <a:latin typeface="微软雅黑" panose="020B0503020204020204" pitchFamily="34" charset="-122"/>
                    <a:ea typeface="微软雅黑" panose="020B0503020204020204" pitchFamily="34" charset="-122"/>
                  </a:rPr>
                  <a:t>GPU云主机</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25" name="矩形: 圆角 7"/>
              <p:cNvSpPr/>
              <p:nvPr/>
            </p:nvSpPr>
            <p:spPr bwMode="auto">
              <a:xfrm>
                <a:off x="3983" y="9374"/>
                <a:ext cx="1475" cy="426"/>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675" kern="0" dirty="0">
                    <a:solidFill>
                      <a:prstClr val="black"/>
                    </a:solidFill>
                    <a:latin typeface="微软雅黑" panose="020B0503020204020204" pitchFamily="34" charset="-122"/>
                    <a:ea typeface="微软雅黑" panose="020B0503020204020204" pitchFamily="34" charset="-122"/>
                  </a:rPr>
                  <a:t>容器服务Serverless版</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26" name="矩形: 圆角 7"/>
              <p:cNvSpPr/>
              <p:nvPr/>
            </p:nvSpPr>
            <p:spPr bwMode="auto">
              <a:xfrm>
                <a:off x="6547" y="8861"/>
                <a:ext cx="1843" cy="426"/>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675" kern="0" dirty="0">
                    <a:solidFill>
                      <a:prstClr val="black"/>
                    </a:solidFill>
                    <a:latin typeface="微软雅黑" panose="020B0503020204020204" pitchFamily="34" charset="-122"/>
                    <a:ea typeface="微软雅黑" panose="020B0503020204020204" pitchFamily="34" charset="-122"/>
                  </a:rPr>
                  <a:t>智算文件存储</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27" name="矩形: 圆角 7"/>
              <p:cNvSpPr/>
              <p:nvPr/>
            </p:nvSpPr>
            <p:spPr bwMode="auto">
              <a:xfrm>
                <a:off x="6547" y="9374"/>
                <a:ext cx="1843" cy="426"/>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675" kern="0" dirty="0">
                    <a:solidFill>
                      <a:prstClr val="black"/>
                    </a:solidFill>
                    <a:latin typeface="微软雅黑" panose="020B0503020204020204" pitchFamily="34" charset="-122"/>
                    <a:ea typeface="微软雅黑" panose="020B0503020204020204" pitchFamily="34" charset="-122"/>
                  </a:rPr>
                  <a:t>并行文件存储</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28" name="矩形: 圆角 7"/>
              <p:cNvSpPr/>
              <p:nvPr/>
            </p:nvSpPr>
            <p:spPr bwMode="auto">
              <a:xfrm>
                <a:off x="2564" y="6536"/>
                <a:ext cx="3523" cy="525"/>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750" kern="0" dirty="0">
                    <a:solidFill>
                      <a:prstClr val="black"/>
                    </a:solidFill>
                    <a:latin typeface="微软雅黑" panose="020B0503020204020204" pitchFamily="34" charset="-122"/>
                    <a:ea typeface="微软雅黑" panose="020B0503020204020204" pitchFamily="34" charset="-122"/>
                  </a:rPr>
                  <a:t>智算平台</a:t>
                </a:r>
                <a:endParaRPr lang="zh-CN" altLang="en-US" sz="750" kern="0" dirty="0">
                  <a:solidFill>
                    <a:prstClr val="black"/>
                  </a:solidFill>
                  <a:latin typeface="微软雅黑" panose="020B0503020204020204" pitchFamily="34" charset="-122"/>
                  <a:ea typeface="微软雅黑" panose="020B0503020204020204" pitchFamily="34" charset="-122"/>
                </a:endParaRPr>
              </a:p>
            </p:txBody>
          </p:sp>
          <p:sp>
            <p:nvSpPr>
              <p:cNvPr id="29" name="矩形: 圆角 7"/>
              <p:cNvSpPr/>
              <p:nvPr/>
            </p:nvSpPr>
            <p:spPr bwMode="auto">
              <a:xfrm>
                <a:off x="6908" y="4836"/>
                <a:ext cx="952" cy="520"/>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en-US" altLang="zh-CN" sz="675" kern="0" dirty="0">
                    <a:solidFill>
                      <a:prstClr val="black"/>
                    </a:solidFill>
                    <a:latin typeface="微软雅黑" panose="020B0503020204020204" pitchFamily="34" charset="-122"/>
                    <a:ea typeface="微软雅黑" panose="020B0503020204020204" pitchFamily="34" charset="-122"/>
                  </a:rPr>
                  <a:t>L0</a:t>
                </a:r>
                <a:r>
                  <a:rPr lang="zh-CN" altLang="en-US" sz="675" kern="0" dirty="0">
                    <a:solidFill>
                      <a:prstClr val="black"/>
                    </a:solidFill>
                    <a:latin typeface="微软雅黑" panose="020B0503020204020204" pitchFamily="34" charset="-122"/>
                    <a:ea typeface="微软雅黑" panose="020B0503020204020204" pitchFamily="34" charset="-122"/>
                  </a:rPr>
                  <a:t>基础大模型</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60" name="矩形: 圆角 7"/>
              <p:cNvSpPr/>
              <p:nvPr/>
            </p:nvSpPr>
            <p:spPr bwMode="auto">
              <a:xfrm>
                <a:off x="2564" y="7322"/>
                <a:ext cx="3525" cy="587"/>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750" kern="0" dirty="0">
                    <a:solidFill>
                      <a:prstClr val="black"/>
                    </a:solidFill>
                    <a:latin typeface="微软雅黑" panose="020B0503020204020204" pitchFamily="34" charset="-122"/>
                    <a:ea typeface="微软雅黑" panose="020B0503020204020204" pitchFamily="34" charset="-122"/>
                  </a:rPr>
                  <a:t>云原生技术平台CNP</a:t>
                </a:r>
                <a:endParaRPr lang="zh-CN" altLang="en-US" sz="750" kern="0" dirty="0">
                  <a:solidFill>
                    <a:prstClr val="black"/>
                  </a:solidFill>
                  <a:latin typeface="微软雅黑" panose="020B0503020204020204" pitchFamily="34" charset="-122"/>
                  <a:ea typeface="微软雅黑" panose="020B0503020204020204" pitchFamily="34" charset="-122"/>
                </a:endParaRPr>
              </a:p>
            </p:txBody>
          </p:sp>
          <p:sp>
            <p:nvSpPr>
              <p:cNvPr id="62" name="矩形: 圆角 7"/>
              <p:cNvSpPr/>
              <p:nvPr/>
            </p:nvSpPr>
            <p:spPr bwMode="auto">
              <a:xfrm>
                <a:off x="6398" y="6515"/>
                <a:ext cx="3338" cy="533"/>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750" kern="0" dirty="0">
                    <a:solidFill>
                      <a:prstClr val="black"/>
                    </a:solidFill>
                    <a:latin typeface="微软雅黑" panose="020B0503020204020204" pitchFamily="34" charset="-122"/>
                    <a:ea typeface="微软雅黑" panose="020B0503020204020204" pitchFamily="34" charset="-122"/>
                  </a:rPr>
                  <a:t>向量数据库（搜索版</a:t>
                </a:r>
                <a:r>
                  <a:rPr lang="en-US" altLang="zh-CN" sz="750" kern="0" dirty="0">
                    <a:solidFill>
                      <a:prstClr val="black"/>
                    </a:solidFill>
                    <a:latin typeface="微软雅黑" panose="020B0503020204020204" pitchFamily="34" charset="-122"/>
                    <a:ea typeface="微软雅黑" panose="020B0503020204020204" pitchFamily="34" charset="-122"/>
                  </a:rPr>
                  <a:t>/PG</a:t>
                </a:r>
                <a:r>
                  <a:rPr lang="zh-CN" altLang="en-US" sz="750" kern="0" dirty="0">
                    <a:solidFill>
                      <a:prstClr val="black"/>
                    </a:solidFill>
                    <a:latin typeface="微软雅黑" panose="020B0503020204020204" pitchFamily="34" charset="-122"/>
                    <a:ea typeface="微软雅黑" panose="020B0503020204020204" pitchFamily="34" charset="-122"/>
                  </a:rPr>
                  <a:t>版）</a:t>
                </a:r>
                <a:endParaRPr lang="zh-CN" altLang="en-US" sz="750" b="1" kern="0" dirty="0">
                  <a:solidFill>
                    <a:srgbClr val="C00000"/>
                  </a:solidFill>
                  <a:latin typeface="微软雅黑" panose="020B0503020204020204" pitchFamily="34" charset="-122"/>
                  <a:ea typeface="微软雅黑" panose="020B0503020204020204" pitchFamily="34" charset="-122"/>
                </a:endParaRPr>
              </a:p>
            </p:txBody>
          </p:sp>
          <p:sp>
            <p:nvSpPr>
              <p:cNvPr id="63" name="圆角矩形 338"/>
              <p:cNvSpPr/>
              <p:nvPr/>
            </p:nvSpPr>
            <p:spPr>
              <a:xfrm>
                <a:off x="1770" y="4337"/>
                <a:ext cx="3559" cy="1645"/>
              </a:xfrm>
              <a:prstGeom prst="roundRect">
                <a:avLst/>
              </a:prstGeom>
              <a:solidFill>
                <a:schemeClr val="tx2">
                  <a:lumMod val="60000"/>
                  <a:lumOff val="40000"/>
                  <a:alpha val="21000"/>
                </a:schemeClr>
              </a:solidFill>
              <a:ln w="12700" cap="flat" cmpd="sng" algn="ctr">
                <a:noFill/>
                <a:prstDash val="solid"/>
                <a:miter lim="800000"/>
              </a:ln>
              <a:effectLst/>
            </p:spPr>
            <p:txBody>
              <a:bodyPr rtlCol="0" anchor="t" anchorCtr="0"/>
              <a:lstStyle/>
              <a:p>
                <a:pPr algn="ctr" defTabSz="781685">
                  <a:defRPr/>
                </a:pPr>
                <a:r>
                  <a:rPr kumimoji="1" lang="zh-CN" altLang="en-US" sz="7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小模型服务</a:t>
                </a:r>
                <a:endParaRPr kumimoji="1" lang="zh-CN" altLang="en-US" sz="7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矩形: 圆角 7"/>
              <p:cNvSpPr/>
              <p:nvPr/>
            </p:nvSpPr>
            <p:spPr bwMode="auto">
              <a:xfrm>
                <a:off x="1988" y="5357"/>
                <a:ext cx="1607" cy="426"/>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675" kern="0" dirty="0">
                    <a:solidFill>
                      <a:prstClr val="black"/>
                    </a:solidFill>
                    <a:latin typeface="微软雅黑" panose="020B0503020204020204" pitchFamily="34" charset="-122"/>
                    <a:ea typeface="微软雅黑" panose="020B0503020204020204" pitchFamily="34" charset="-122"/>
                  </a:rPr>
                  <a:t>多模态内容理解</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66" name="矩形: 圆角 7"/>
              <p:cNvSpPr/>
              <p:nvPr/>
            </p:nvSpPr>
            <p:spPr bwMode="auto">
              <a:xfrm>
                <a:off x="1988" y="4824"/>
                <a:ext cx="1607" cy="426"/>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675" kern="0" dirty="0">
                    <a:solidFill>
                      <a:prstClr val="black"/>
                    </a:solidFill>
                    <a:latin typeface="微软雅黑" panose="020B0503020204020204" pitchFamily="34" charset="-122"/>
                    <a:ea typeface="微软雅黑" panose="020B0503020204020204" pitchFamily="34" charset="-122"/>
                  </a:rPr>
                  <a:t>文字识别</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67" name="矩形: 圆角 7"/>
              <p:cNvSpPr/>
              <p:nvPr/>
            </p:nvSpPr>
            <p:spPr bwMode="auto">
              <a:xfrm>
                <a:off x="3626" y="4824"/>
                <a:ext cx="1444" cy="426"/>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675" kern="0" dirty="0">
                    <a:solidFill>
                      <a:prstClr val="black"/>
                    </a:solidFill>
                    <a:latin typeface="微软雅黑" panose="020B0503020204020204" pitchFamily="34" charset="-122"/>
                    <a:ea typeface="微软雅黑" panose="020B0503020204020204" pitchFamily="34" charset="-122"/>
                  </a:rPr>
                  <a:t>图像识别</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68" name="矩形: 圆角 7"/>
              <p:cNvSpPr/>
              <p:nvPr/>
            </p:nvSpPr>
            <p:spPr bwMode="auto">
              <a:xfrm>
                <a:off x="3626" y="5337"/>
                <a:ext cx="1444" cy="426"/>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en-US" altLang="zh-CN" sz="675" kern="0" dirty="0">
                    <a:solidFill>
                      <a:prstClr val="black"/>
                    </a:solidFill>
                    <a:latin typeface="微软雅黑" panose="020B0503020204020204" pitchFamily="34" charset="-122"/>
                    <a:ea typeface="微软雅黑" panose="020B0503020204020204" pitchFamily="34" charset="-122"/>
                  </a:rPr>
                  <a:t>...</a:t>
                </a:r>
                <a:endParaRPr lang="en-US" altLang="zh-CN" sz="675" kern="0" dirty="0">
                  <a:solidFill>
                    <a:prstClr val="black"/>
                  </a:solidFill>
                  <a:latin typeface="微软雅黑" panose="020B0503020204020204" pitchFamily="34" charset="-122"/>
                  <a:ea typeface="微软雅黑" panose="020B0503020204020204" pitchFamily="34" charset="-122"/>
                </a:endParaRPr>
              </a:p>
            </p:txBody>
          </p:sp>
          <p:sp>
            <p:nvSpPr>
              <p:cNvPr id="69" name="矩形 68"/>
              <p:cNvSpPr/>
              <p:nvPr/>
            </p:nvSpPr>
            <p:spPr>
              <a:xfrm>
                <a:off x="-108" y="4703"/>
                <a:ext cx="1784" cy="755"/>
              </a:xfrm>
              <a:prstGeom prst="rect">
                <a:avLst/>
              </a:prstGeom>
              <a:noFill/>
              <a:ln w="12700" cap="flat" cmpd="sng" algn="ctr">
                <a:noFill/>
                <a:prstDash val="solid"/>
                <a:miter lim="800000"/>
              </a:ln>
              <a:effectLst/>
            </p:spPr>
            <p:txBody>
              <a:bodyPr rtlCol="0" anchor="ctr"/>
              <a:lstStyle/>
              <a:p>
                <a:pPr algn="ctr" defTabSz="781685">
                  <a:spcAft>
                    <a:spcPts val="515"/>
                  </a:spcAft>
                  <a:defRPr/>
                </a:pPr>
                <a:r>
                  <a:rPr kumimoji="1" lang="en-US" altLang="zh-CN" sz="800" b="1" kern="0" dirty="0">
                    <a:solidFill>
                      <a:srgbClr val="0070C0"/>
                    </a:solidFill>
                    <a:latin typeface="微软雅黑" panose="020B0503020204020204" pitchFamily="34" charset="-122"/>
                    <a:ea typeface="微软雅黑" panose="020B0503020204020204" pitchFamily="34" charset="-122"/>
                    <a:sym typeface="+mn-ea"/>
                  </a:rPr>
                  <a:t>AI MaaS</a:t>
                </a:r>
                <a:endParaRPr kumimoji="1" lang="zh-CN" altLang="en-US" sz="800" b="1" kern="0" dirty="0">
                  <a:solidFill>
                    <a:srgbClr val="C00000"/>
                  </a:solidFill>
                  <a:latin typeface="微软雅黑" panose="020B0503020204020204" pitchFamily="34" charset="-122"/>
                  <a:ea typeface="微软雅黑" panose="020B0503020204020204" pitchFamily="34" charset="-122"/>
                  <a:sym typeface="+mn-ea"/>
                </a:endParaRPr>
              </a:p>
            </p:txBody>
          </p:sp>
          <p:sp>
            <p:nvSpPr>
              <p:cNvPr id="71" name="圆角矩形 251"/>
              <p:cNvSpPr/>
              <p:nvPr/>
            </p:nvSpPr>
            <p:spPr>
              <a:xfrm>
                <a:off x="10401" y="2915"/>
                <a:ext cx="2207" cy="2209"/>
              </a:xfrm>
              <a:prstGeom prst="roundRect">
                <a:avLst>
                  <a:gd name="adj" fmla="val 1005"/>
                </a:avLst>
              </a:prstGeom>
              <a:solidFill>
                <a:srgbClr val="E3ECFF"/>
              </a:solidFill>
              <a:ln w="12700" cap="flat" cmpd="sng" algn="ctr">
                <a:noFill/>
                <a:prstDash val="solid"/>
                <a:miter lim="800000"/>
              </a:ln>
              <a:effectLst/>
            </p:spPr>
            <p:txBody>
              <a:bodyPr rtlCol="0" anchor="ctr"/>
              <a:lstStyle/>
              <a:p>
                <a:pPr algn="ctr" defTabSz="781685">
                  <a:defRPr/>
                </a:pPr>
                <a:endParaRPr kumimoji="1" lang="zh-CN" altLang="en-US" sz="6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矩形 72"/>
              <p:cNvSpPr/>
              <p:nvPr/>
            </p:nvSpPr>
            <p:spPr>
              <a:xfrm>
                <a:off x="10413" y="2859"/>
                <a:ext cx="2064" cy="871"/>
              </a:xfrm>
              <a:prstGeom prst="rect">
                <a:avLst/>
              </a:prstGeom>
              <a:noFill/>
              <a:ln w="12700" cap="flat" cmpd="sng" algn="ctr">
                <a:noFill/>
                <a:prstDash val="solid"/>
                <a:miter lim="800000"/>
              </a:ln>
              <a:effectLst/>
            </p:spPr>
            <p:txBody>
              <a:bodyPr rtlCol="0" anchor="ctr"/>
              <a:lstStyle/>
              <a:p>
                <a:pPr algn="ctr" defTabSz="781685">
                  <a:spcAft>
                    <a:spcPts val="515"/>
                  </a:spcAft>
                  <a:defRPr/>
                </a:pPr>
                <a:r>
                  <a:rPr kumimoji="1" lang="en-US" altLang="zh-CN" sz="8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kumimoji="1" lang="zh-CN" altLang="en-US" sz="8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解决方案</a:t>
                </a:r>
                <a:endParaRPr kumimoji="1" lang="zh-CN" altLang="en-US" sz="8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4" name="矩形: 圆角 7"/>
              <p:cNvSpPr/>
              <p:nvPr/>
            </p:nvSpPr>
            <p:spPr bwMode="auto">
              <a:xfrm>
                <a:off x="10542" y="8693"/>
                <a:ext cx="1948" cy="649"/>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750" kern="0" dirty="0">
                    <a:solidFill>
                      <a:prstClr val="black"/>
                    </a:solidFill>
                    <a:latin typeface="微软雅黑" panose="020B0503020204020204" pitchFamily="34" charset="-122"/>
                    <a:ea typeface="微软雅黑" panose="020B0503020204020204" pitchFamily="34" charset="-122"/>
                  </a:rPr>
                  <a:t>边缘智算一体机</a:t>
                </a:r>
                <a:endParaRPr lang="zh-CN" altLang="en-US" sz="750" kern="0" dirty="0">
                  <a:solidFill>
                    <a:prstClr val="black"/>
                  </a:solidFill>
                  <a:latin typeface="微软雅黑" panose="020B0503020204020204" pitchFamily="34" charset="-122"/>
                  <a:ea typeface="微软雅黑" panose="020B0503020204020204" pitchFamily="34" charset="-122"/>
                </a:endParaRPr>
              </a:p>
            </p:txBody>
          </p:sp>
          <p:sp>
            <p:nvSpPr>
              <p:cNvPr id="77" name="矩形: 圆角 7"/>
              <p:cNvSpPr/>
              <p:nvPr/>
            </p:nvSpPr>
            <p:spPr bwMode="auto">
              <a:xfrm>
                <a:off x="10529" y="9375"/>
                <a:ext cx="1948" cy="649"/>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750" kern="0" dirty="0">
                    <a:solidFill>
                      <a:prstClr val="black"/>
                    </a:solidFill>
                    <a:latin typeface="微软雅黑" panose="020B0503020204020204" pitchFamily="34" charset="-122"/>
                    <a:ea typeface="微软雅黑" panose="020B0503020204020204" pitchFamily="34" charset="-122"/>
                  </a:rPr>
                  <a:t>智算版全栈专属云</a:t>
                </a:r>
                <a:endParaRPr lang="zh-CN" altLang="en-US" sz="750" kern="0" dirty="0">
                  <a:solidFill>
                    <a:prstClr val="black"/>
                  </a:solidFill>
                  <a:latin typeface="微软雅黑" panose="020B0503020204020204" pitchFamily="34" charset="-122"/>
                  <a:ea typeface="微软雅黑" panose="020B0503020204020204" pitchFamily="34" charset="-122"/>
                </a:endParaRPr>
              </a:p>
            </p:txBody>
          </p:sp>
          <p:sp>
            <p:nvSpPr>
              <p:cNvPr id="78" name="矩形: 圆角 7"/>
              <p:cNvSpPr/>
              <p:nvPr/>
            </p:nvSpPr>
            <p:spPr bwMode="auto">
              <a:xfrm>
                <a:off x="6398" y="7322"/>
                <a:ext cx="3338" cy="587"/>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750" kern="0" dirty="0">
                    <a:solidFill>
                      <a:prstClr val="black"/>
                    </a:solidFill>
                    <a:latin typeface="微软雅黑" panose="020B0503020204020204" pitchFamily="34" charset="-122"/>
                    <a:ea typeface="微软雅黑" panose="020B0503020204020204" pitchFamily="34" charset="-122"/>
                  </a:rPr>
                  <a:t>神眼视频平台</a:t>
                </a:r>
                <a:endParaRPr lang="zh-CN" altLang="en-US" sz="750" kern="0" dirty="0">
                  <a:solidFill>
                    <a:prstClr val="black"/>
                  </a:solidFill>
                  <a:latin typeface="微软雅黑" panose="020B0503020204020204" pitchFamily="34" charset="-122"/>
                  <a:ea typeface="微软雅黑" panose="020B0503020204020204" pitchFamily="34" charset="-122"/>
                </a:endParaRPr>
              </a:p>
            </p:txBody>
          </p:sp>
          <p:sp>
            <p:nvSpPr>
              <p:cNvPr id="79" name="textbox 232"/>
              <p:cNvSpPr/>
              <p:nvPr/>
            </p:nvSpPr>
            <p:spPr bwMode="auto">
              <a:xfrm>
                <a:off x="6170" y="3247"/>
                <a:ext cx="1308" cy="575"/>
              </a:xfrm>
              <a:prstGeom prst="rect">
                <a:avLst/>
              </a:prstGeom>
              <a:solidFill>
                <a:schemeClr val="bg1"/>
              </a:solidFill>
              <a:ln>
                <a:noFill/>
              </a:ln>
              <a:effectLst/>
            </p:spPr>
            <p:txBody>
              <a:bodyPr vert="horz" wrap="square" lIns="0" tIns="39100" rIns="0" bIns="39100" anchor="ctr" anchorCtr="0">
                <a:noAutofit/>
              </a:bodyPr>
              <a:lstStyle/>
              <a:p>
                <a:pPr algn="ctr" defTabSz="586740">
                  <a:defRPr/>
                </a:pPr>
                <a:r>
                  <a:rPr lang="zh-CN" altLang="en-US" sz="800" dirty="0">
                    <a:solidFill>
                      <a:prstClr val="black"/>
                    </a:solidFill>
                    <a:latin typeface="微软雅黑" panose="020B0503020204020204" pitchFamily="34" charset="-122"/>
                    <a:ea typeface="微软雅黑" panose="020B0503020204020204" pitchFamily="34" charset="-122"/>
                    <a:sym typeface="+mn-ea"/>
                  </a:rPr>
                  <a:t>代码助手</a:t>
                </a:r>
                <a:endParaRPr lang="zh-CN" altLang="en-US" sz="800" b="1" dirty="0">
                  <a:solidFill>
                    <a:srgbClr val="C00000"/>
                  </a:solidFill>
                  <a:latin typeface="微软雅黑" panose="020B0503020204020204" pitchFamily="34" charset="-122"/>
                  <a:ea typeface="微软雅黑" panose="020B0503020204020204" pitchFamily="34" charset="-122"/>
                  <a:sym typeface="+mn-ea"/>
                </a:endParaRPr>
              </a:p>
            </p:txBody>
          </p:sp>
          <p:sp>
            <p:nvSpPr>
              <p:cNvPr id="80" name="矩形: 圆角 7"/>
              <p:cNvSpPr/>
              <p:nvPr/>
            </p:nvSpPr>
            <p:spPr bwMode="auto">
              <a:xfrm>
                <a:off x="5793" y="5433"/>
                <a:ext cx="4109" cy="377"/>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750" kern="0" dirty="0">
                    <a:solidFill>
                      <a:prstClr val="black"/>
                    </a:solidFill>
                    <a:latin typeface="微软雅黑" panose="020B0503020204020204" pitchFamily="34" charset="-122"/>
                    <a:ea typeface="微软雅黑" panose="020B0503020204020204" pitchFamily="34" charset="-122"/>
                  </a:rPr>
                  <a:t>大模型服务平台</a:t>
                </a:r>
                <a:endParaRPr lang="zh-CN" altLang="en-US" sz="750" kern="0" dirty="0">
                  <a:solidFill>
                    <a:prstClr val="black"/>
                  </a:solidFill>
                  <a:latin typeface="微软雅黑" panose="020B0503020204020204" pitchFamily="34" charset="-122"/>
                  <a:ea typeface="微软雅黑" panose="020B0503020204020204" pitchFamily="34" charset="-122"/>
                </a:endParaRPr>
              </a:p>
            </p:txBody>
          </p:sp>
          <p:sp>
            <p:nvSpPr>
              <p:cNvPr id="81" name="矩形: 圆角 7"/>
              <p:cNvSpPr/>
              <p:nvPr/>
            </p:nvSpPr>
            <p:spPr bwMode="auto">
              <a:xfrm>
                <a:off x="7981" y="4836"/>
                <a:ext cx="965" cy="520"/>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en-US" altLang="zh-CN" sz="675" kern="0" dirty="0">
                    <a:solidFill>
                      <a:prstClr val="black"/>
                    </a:solidFill>
                    <a:latin typeface="微软雅黑" panose="020B0503020204020204" pitchFamily="34" charset="-122"/>
                    <a:ea typeface="微软雅黑" panose="020B0503020204020204" pitchFamily="34" charset="-122"/>
                  </a:rPr>
                  <a:t>L1</a:t>
                </a:r>
                <a:r>
                  <a:rPr lang="zh-CN" altLang="en-US" sz="675" kern="0" dirty="0">
                    <a:solidFill>
                      <a:prstClr val="black"/>
                    </a:solidFill>
                    <a:latin typeface="微软雅黑" panose="020B0503020204020204" pitchFamily="34" charset="-122"/>
                    <a:ea typeface="微软雅黑" panose="020B0503020204020204" pitchFamily="34" charset="-122"/>
                  </a:rPr>
                  <a:t>行业大模型</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82" name="矩形: 圆角 7"/>
              <p:cNvSpPr/>
              <p:nvPr/>
            </p:nvSpPr>
            <p:spPr bwMode="auto">
              <a:xfrm>
                <a:off x="10542" y="3596"/>
                <a:ext cx="1948" cy="396"/>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750" kern="0" dirty="0">
                    <a:solidFill>
                      <a:prstClr val="black"/>
                    </a:solidFill>
                    <a:latin typeface="微软雅黑" panose="020B0503020204020204" pitchFamily="34" charset="-122"/>
                    <a:ea typeface="微软雅黑" panose="020B0503020204020204" pitchFamily="34" charset="-122"/>
                  </a:rPr>
                  <a:t>公安视频云</a:t>
                </a:r>
                <a:endParaRPr lang="zh-CN" altLang="en-US" sz="750" kern="0" dirty="0">
                  <a:solidFill>
                    <a:prstClr val="black"/>
                  </a:solidFill>
                  <a:latin typeface="微软雅黑" panose="020B0503020204020204" pitchFamily="34" charset="-122"/>
                  <a:ea typeface="微软雅黑" panose="020B0503020204020204" pitchFamily="34" charset="-122"/>
                </a:endParaRPr>
              </a:p>
            </p:txBody>
          </p:sp>
          <p:sp>
            <p:nvSpPr>
              <p:cNvPr id="83" name="矩形: 圆角 7"/>
              <p:cNvSpPr/>
              <p:nvPr/>
            </p:nvSpPr>
            <p:spPr bwMode="auto">
              <a:xfrm>
                <a:off x="9053" y="4824"/>
                <a:ext cx="891" cy="520"/>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en-US" altLang="zh-CN" sz="675" kern="0" dirty="0">
                    <a:solidFill>
                      <a:prstClr val="black"/>
                    </a:solidFill>
                    <a:latin typeface="微软雅黑" panose="020B0503020204020204" pitchFamily="34" charset="-122"/>
                    <a:ea typeface="微软雅黑" panose="020B0503020204020204" pitchFamily="34" charset="-122"/>
                  </a:rPr>
                  <a:t>L2</a:t>
                </a:r>
                <a:r>
                  <a:rPr lang="zh-CN" altLang="en-US" sz="675" kern="0" dirty="0">
                    <a:solidFill>
                      <a:prstClr val="black"/>
                    </a:solidFill>
                    <a:latin typeface="微软雅黑" panose="020B0503020204020204" pitchFamily="34" charset="-122"/>
                    <a:ea typeface="微软雅黑" panose="020B0503020204020204" pitchFamily="34" charset="-122"/>
                  </a:rPr>
                  <a:t>智能体</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1810" y="6376"/>
                <a:ext cx="755" cy="593"/>
              </a:xfrm>
              <a:prstGeom prst="rect">
                <a:avLst/>
              </a:prstGeom>
              <a:noFill/>
            </p:spPr>
            <p:txBody>
              <a:bodyPr wrap="square" rtlCol="0" anchor="t">
                <a:noAutofit/>
              </a:bodyPr>
              <a:lstStyle/>
              <a:p>
                <a:pPr algn="ctr" defTabSz="781685">
                  <a:defRPr/>
                </a:pPr>
                <a:r>
                  <a:rPr kumimoji="1" lang="zh-CN" altLang="en-US" sz="700" b="1" kern="0" dirty="0">
                    <a:latin typeface="微软雅黑" panose="020B0503020204020204" pitchFamily="34" charset="-122"/>
                    <a:ea typeface="微软雅黑" panose="020B0503020204020204" pitchFamily="34" charset="-122"/>
                    <a:cs typeface="微软雅黑" panose="020B0503020204020204" pitchFamily="34" charset="-122"/>
                    <a:sym typeface="+mn-ea"/>
                  </a:rPr>
                  <a:t>智算服务平台</a:t>
                </a:r>
                <a:endParaRPr kumimoji="1" lang="zh-CN" altLang="en-US" sz="700" b="1" kern="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5" name="文本框 84"/>
              <p:cNvSpPr txBox="1"/>
              <p:nvPr/>
            </p:nvSpPr>
            <p:spPr>
              <a:xfrm>
                <a:off x="1795" y="7217"/>
                <a:ext cx="755" cy="1596"/>
              </a:xfrm>
              <a:prstGeom prst="rect">
                <a:avLst/>
              </a:prstGeom>
              <a:noFill/>
            </p:spPr>
            <p:txBody>
              <a:bodyPr wrap="square" rtlCol="0" anchor="t">
                <a:spAutoFit/>
              </a:bodyPr>
              <a:lstStyle/>
              <a:p>
                <a:pPr algn="ctr" defTabSz="781685">
                  <a:defRPr/>
                </a:pPr>
                <a:r>
                  <a:rPr kumimoji="1" lang="zh-CN" altLang="en-US" sz="700" b="1" kern="0" dirty="0">
                    <a:latin typeface="微软雅黑" panose="020B0503020204020204" pitchFamily="34" charset="-122"/>
                    <a:ea typeface="微软雅黑" panose="020B0503020204020204" pitchFamily="34" charset="-122"/>
                    <a:cs typeface="微软雅黑" panose="020B0503020204020204" pitchFamily="34" charset="-122"/>
                    <a:sym typeface="+mn-ea"/>
                  </a:rPr>
                  <a:t>资源服务平台</a:t>
                </a:r>
                <a:endParaRPr kumimoji="1" lang="zh-CN" altLang="en-US" sz="700" b="1" kern="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6" name="矩形: 圆角 7"/>
              <p:cNvSpPr/>
              <p:nvPr/>
            </p:nvSpPr>
            <p:spPr bwMode="auto">
              <a:xfrm>
                <a:off x="10542" y="4125"/>
                <a:ext cx="1948" cy="396"/>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750" kern="0" dirty="0">
                    <a:solidFill>
                      <a:prstClr val="black"/>
                    </a:solidFill>
                    <a:latin typeface="微软雅黑" panose="020B0503020204020204" pitchFamily="34" charset="-122"/>
                    <a:ea typeface="微软雅黑" panose="020B0503020204020204" pitchFamily="34" charset="-122"/>
                  </a:rPr>
                  <a:t>媒体云</a:t>
                </a:r>
                <a:endParaRPr lang="zh-CN" altLang="en-US" sz="750" kern="0" dirty="0">
                  <a:solidFill>
                    <a:prstClr val="black"/>
                  </a:solidFill>
                  <a:latin typeface="微软雅黑" panose="020B0503020204020204" pitchFamily="34" charset="-122"/>
                  <a:ea typeface="微软雅黑" panose="020B0503020204020204" pitchFamily="34" charset="-122"/>
                </a:endParaRPr>
              </a:p>
            </p:txBody>
          </p:sp>
          <p:sp>
            <p:nvSpPr>
              <p:cNvPr id="87" name="矩形: 圆角 7"/>
              <p:cNvSpPr/>
              <p:nvPr/>
            </p:nvSpPr>
            <p:spPr bwMode="auto">
              <a:xfrm>
                <a:off x="10542" y="4576"/>
                <a:ext cx="1948" cy="396"/>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en-US" altLang="zh-CN" sz="750" kern="0" dirty="0">
                    <a:solidFill>
                      <a:prstClr val="black"/>
                    </a:solidFill>
                    <a:latin typeface="微软雅黑" panose="020B0503020204020204" pitchFamily="34" charset="-122"/>
                    <a:ea typeface="微软雅黑" panose="020B0503020204020204" pitchFamily="34" charset="-122"/>
                  </a:rPr>
                  <a:t>...</a:t>
                </a:r>
                <a:endParaRPr lang="en-US" altLang="zh-CN" sz="750" kern="0" dirty="0">
                  <a:solidFill>
                    <a:prstClr val="black"/>
                  </a:solidFill>
                  <a:latin typeface="微软雅黑" panose="020B0503020204020204" pitchFamily="34" charset="-122"/>
                  <a:ea typeface="微软雅黑" panose="020B0503020204020204" pitchFamily="34" charset="-122"/>
                </a:endParaRPr>
              </a:p>
            </p:txBody>
          </p:sp>
          <p:sp>
            <p:nvSpPr>
              <p:cNvPr id="101" name="矩形 100"/>
              <p:cNvSpPr/>
              <p:nvPr/>
            </p:nvSpPr>
            <p:spPr>
              <a:xfrm>
                <a:off x="7682" y="3119"/>
                <a:ext cx="1076" cy="527"/>
              </a:xfrm>
              <a:prstGeom prst="rect">
                <a:avLst/>
              </a:prstGeom>
              <a:noFill/>
              <a:ln w="12700" cap="flat" cmpd="sng" algn="ctr">
                <a:noFill/>
                <a:prstDash val="solid"/>
                <a:miter lim="800000"/>
              </a:ln>
              <a:effectLst/>
            </p:spPr>
            <p:txBody>
              <a:bodyPr rtlCol="0" anchor="ctr"/>
              <a:lstStyle/>
              <a:p>
                <a:pPr algn="ctr" defTabSz="781685">
                  <a:spcAft>
                    <a:spcPts val="515"/>
                  </a:spcAft>
                  <a:defRPr/>
                </a:pPr>
                <a:r>
                  <a:rPr kumimoji="1" lang="en-US" altLang="zh-CN" sz="800" b="1" kern="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AI TaaS</a:t>
                </a:r>
                <a:endParaRPr kumimoji="1" lang="zh-CN" altLang="en-US" sz="8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2" name="矩形: 圆角 7"/>
              <p:cNvSpPr/>
              <p:nvPr/>
            </p:nvSpPr>
            <p:spPr bwMode="auto">
              <a:xfrm>
                <a:off x="8757" y="3247"/>
                <a:ext cx="1273" cy="540"/>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675" kern="0" dirty="0">
                    <a:solidFill>
                      <a:prstClr val="black"/>
                    </a:solidFill>
                    <a:latin typeface="微软雅黑" panose="020B0503020204020204" pitchFamily="34" charset="-122"/>
                    <a:ea typeface="微软雅黑" panose="020B0503020204020204" pitchFamily="34" charset="-122"/>
                  </a:rPr>
                  <a:t>中训边推</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103" name="矩形: 圆角 7"/>
              <p:cNvSpPr/>
              <p:nvPr/>
            </p:nvSpPr>
            <p:spPr bwMode="auto">
              <a:xfrm>
                <a:off x="5793" y="4814"/>
                <a:ext cx="1077" cy="520"/>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675" kern="0" dirty="0">
                    <a:solidFill>
                      <a:prstClr val="black"/>
                    </a:solidFill>
                    <a:latin typeface="微软雅黑" panose="020B0503020204020204" pitchFamily="34" charset="-122"/>
                    <a:ea typeface="微软雅黑" panose="020B0503020204020204" pitchFamily="34" charset="-122"/>
                  </a:rPr>
                  <a:t>代码大模型</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sp>
            <p:nvSpPr>
              <p:cNvPr id="108" name="圆角矩形 251"/>
              <p:cNvSpPr/>
              <p:nvPr/>
            </p:nvSpPr>
            <p:spPr>
              <a:xfrm>
                <a:off x="10434" y="5194"/>
                <a:ext cx="2207" cy="2804"/>
              </a:xfrm>
              <a:prstGeom prst="roundRect">
                <a:avLst>
                  <a:gd name="adj" fmla="val 1005"/>
                </a:avLst>
              </a:prstGeom>
              <a:solidFill>
                <a:srgbClr val="E3ECFF"/>
              </a:solidFill>
              <a:ln w="12700" cap="flat" cmpd="sng" algn="ctr">
                <a:noFill/>
                <a:prstDash val="solid"/>
                <a:miter lim="800000"/>
              </a:ln>
              <a:effectLst/>
            </p:spPr>
            <p:txBody>
              <a:bodyPr rtlCol="0" anchor="ctr"/>
              <a:lstStyle/>
              <a:p>
                <a:pPr algn="ctr" defTabSz="781685">
                  <a:defRPr/>
                </a:pPr>
                <a:endParaRPr kumimoji="1" lang="zh-CN" altLang="en-US" sz="600" kern="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9" name="矩形 108"/>
              <p:cNvSpPr/>
              <p:nvPr/>
            </p:nvSpPr>
            <p:spPr>
              <a:xfrm>
                <a:off x="10506" y="5194"/>
                <a:ext cx="2064" cy="871"/>
              </a:xfrm>
              <a:prstGeom prst="rect">
                <a:avLst/>
              </a:prstGeom>
              <a:noFill/>
              <a:ln w="12700" cap="flat" cmpd="sng" algn="ctr">
                <a:noFill/>
                <a:prstDash val="solid"/>
                <a:miter lim="800000"/>
              </a:ln>
              <a:effectLst/>
            </p:spPr>
            <p:txBody>
              <a:bodyPr rtlCol="0" anchor="ctr"/>
              <a:lstStyle/>
              <a:p>
                <a:pPr algn="ctr" defTabSz="781685">
                  <a:spcAft>
                    <a:spcPts val="515"/>
                  </a:spcAft>
                  <a:defRPr/>
                </a:pPr>
                <a:r>
                  <a:rPr kumimoji="1" lang="zh-CN" altLang="en-US" sz="800" b="1"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运营服务</a:t>
                </a:r>
                <a:endParaRPr kumimoji="1" lang="zh-CN" altLang="en-US" sz="8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1" name="矩形: 圆角 7"/>
              <p:cNvSpPr/>
              <p:nvPr/>
            </p:nvSpPr>
            <p:spPr bwMode="auto">
              <a:xfrm>
                <a:off x="10575" y="5958"/>
                <a:ext cx="1948" cy="396"/>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750" kern="0" dirty="0">
                    <a:solidFill>
                      <a:prstClr val="black"/>
                    </a:solidFill>
                    <a:latin typeface="微软雅黑" panose="020B0503020204020204" pitchFamily="34" charset="-122"/>
                    <a:ea typeface="微软雅黑" panose="020B0503020204020204" pitchFamily="34" charset="-122"/>
                  </a:rPr>
                  <a:t>专家咨询</a:t>
                </a:r>
                <a:endParaRPr lang="zh-CN" altLang="en-US" sz="750" kern="0" dirty="0">
                  <a:solidFill>
                    <a:prstClr val="black"/>
                  </a:solidFill>
                  <a:latin typeface="微软雅黑" panose="020B0503020204020204" pitchFamily="34" charset="-122"/>
                  <a:ea typeface="微软雅黑" panose="020B0503020204020204" pitchFamily="34" charset="-122"/>
                </a:endParaRPr>
              </a:p>
            </p:txBody>
          </p:sp>
          <p:sp>
            <p:nvSpPr>
              <p:cNvPr id="112" name="矩形: 圆角 7"/>
              <p:cNvSpPr/>
              <p:nvPr/>
            </p:nvSpPr>
            <p:spPr bwMode="auto">
              <a:xfrm>
                <a:off x="10575" y="6476"/>
                <a:ext cx="1948" cy="396"/>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zh-CN" altLang="en-US" sz="750" kern="0" dirty="0">
                    <a:solidFill>
                      <a:prstClr val="black"/>
                    </a:solidFill>
                    <a:latin typeface="微软雅黑" panose="020B0503020204020204" pitchFamily="34" charset="-122"/>
                    <a:ea typeface="微软雅黑" panose="020B0503020204020204" pitchFamily="34" charset="-122"/>
                  </a:rPr>
                  <a:t>数据治理</a:t>
                </a:r>
                <a:endParaRPr lang="zh-CN" altLang="en-US" sz="750" kern="0" dirty="0">
                  <a:solidFill>
                    <a:prstClr val="black"/>
                  </a:solidFill>
                  <a:latin typeface="微软雅黑" panose="020B0503020204020204" pitchFamily="34" charset="-122"/>
                  <a:ea typeface="微软雅黑" panose="020B0503020204020204" pitchFamily="34" charset="-122"/>
                </a:endParaRPr>
              </a:p>
            </p:txBody>
          </p:sp>
          <p:sp>
            <p:nvSpPr>
              <p:cNvPr id="113" name="矩形: 圆角 7"/>
              <p:cNvSpPr/>
              <p:nvPr/>
            </p:nvSpPr>
            <p:spPr bwMode="auto">
              <a:xfrm>
                <a:off x="10575" y="6994"/>
                <a:ext cx="1948" cy="396"/>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en-US" altLang="zh-CN" sz="750" kern="0" dirty="0">
                    <a:solidFill>
                      <a:prstClr val="black"/>
                    </a:solidFill>
                    <a:latin typeface="微软雅黑" panose="020B0503020204020204" pitchFamily="34" charset="-122"/>
                    <a:ea typeface="微软雅黑" panose="020B0503020204020204" pitchFamily="34" charset="-122"/>
                  </a:rPr>
                  <a:t>模型迁移调优</a:t>
                </a:r>
                <a:endParaRPr lang="en-US" altLang="zh-CN" sz="750" kern="0" dirty="0">
                  <a:solidFill>
                    <a:prstClr val="black"/>
                  </a:solidFill>
                  <a:latin typeface="微软雅黑" panose="020B0503020204020204" pitchFamily="34" charset="-122"/>
                  <a:ea typeface="微软雅黑" panose="020B0503020204020204" pitchFamily="34" charset="-122"/>
                </a:endParaRPr>
              </a:p>
            </p:txBody>
          </p:sp>
          <p:sp>
            <p:nvSpPr>
              <p:cNvPr id="114" name="矩形: 圆角 7"/>
              <p:cNvSpPr/>
              <p:nvPr/>
            </p:nvSpPr>
            <p:spPr bwMode="auto">
              <a:xfrm>
                <a:off x="10575" y="7512"/>
                <a:ext cx="1948" cy="396"/>
              </a:xfrm>
              <a:prstGeom prst="roundRect">
                <a:avLst>
                  <a:gd name="adj" fmla="val 8350"/>
                </a:avLst>
              </a:prstGeom>
              <a:solidFill>
                <a:schemeClr val="bg1"/>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en-US" altLang="zh-CN" sz="750" kern="0" dirty="0">
                    <a:solidFill>
                      <a:prstClr val="black"/>
                    </a:solidFill>
                    <a:latin typeface="微软雅黑" panose="020B0503020204020204" pitchFamily="34" charset="-122"/>
                    <a:ea typeface="微软雅黑" panose="020B0503020204020204" pitchFamily="34" charset="-122"/>
                  </a:rPr>
                  <a:t>智能体开发</a:t>
                </a:r>
                <a:endParaRPr lang="en-US" altLang="zh-CN" sz="750" kern="0" dirty="0">
                  <a:solidFill>
                    <a:prstClr val="black"/>
                  </a:solidFill>
                  <a:latin typeface="微软雅黑" panose="020B0503020204020204" pitchFamily="34" charset="-122"/>
                  <a:ea typeface="微软雅黑" panose="020B0503020204020204" pitchFamily="34" charset="-122"/>
                </a:endParaRPr>
              </a:p>
            </p:txBody>
          </p:sp>
          <p:sp>
            <p:nvSpPr>
              <p:cNvPr id="3" name="矩形: 圆角 7"/>
              <p:cNvSpPr/>
              <p:nvPr/>
            </p:nvSpPr>
            <p:spPr bwMode="auto">
              <a:xfrm>
                <a:off x="8499" y="8861"/>
                <a:ext cx="1236" cy="938"/>
              </a:xfrm>
              <a:prstGeom prst="roundRect">
                <a:avLst>
                  <a:gd name="adj" fmla="val 8350"/>
                </a:avLst>
              </a:prstGeom>
              <a:solidFill>
                <a:srgbClr val="00B050"/>
              </a:solidFill>
              <a:ln w="9525" cap="flat" cmpd="sng" algn="ctr">
                <a:solidFill>
                  <a:srgbClr val="1F497D">
                    <a:lumMod val="40000"/>
                    <a:lumOff val="60000"/>
                  </a:srgbClr>
                </a:solidFill>
                <a:prstDash val="solid"/>
              </a:ln>
              <a:effectLst/>
            </p:spPr>
            <p:txBody>
              <a:bodyPr lIns="74274" tIns="37137" rIns="74274" bIns="37137" anchor="ctr"/>
              <a:lstStyle/>
              <a:p>
                <a:pPr marL="0" marR="0" lvl="0" indent="0" algn="ctr" defTabSz="495300" rtl="0" eaLnBrk="1" fontAlgn="auto" latinLnBrk="0" hangingPunct="1">
                  <a:lnSpc>
                    <a:spcPct val="100000"/>
                  </a:lnSpc>
                  <a:spcBef>
                    <a:spcPts val="0"/>
                  </a:spcBef>
                  <a:spcAft>
                    <a:spcPts val="0"/>
                  </a:spcAft>
                  <a:buClrTx/>
                  <a:buSzTx/>
                  <a:buFontTx/>
                  <a:buNone/>
                  <a:defRPr/>
                </a:pPr>
                <a:r>
                  <a:rPr lang="en-US" altLang="zh-CN" sz="675" kern="0" dirty="0">
                    <a:solidFill>
                      <a:prstClr val="black"/>
                    </a:solidFill>
                    <a:latin typeface="微软雅黑" panose="020B0503020204020204" pitchFamily="34" charset="-122"/>
                    <a:ea typeface="微软雅黑" panose="020B0503020204020204" pitchFamily="34" charset="-122"/>
                  </a:rPr>
                  <a:t>AI</a:t>
                </a:r>
                <a:r>
                  <a:rPr lang="zh-CN" altLang="en-US" sz="675" kern="0" dirty="0">
                    <a:solidFill>
                      <a:prstClr val="black"/>
                    </a:solidFill>
                    <a:latin typeface="微软雅黑" panose="020B0503020204020204" pitchFamily="34" charset="-122"/>
                    <a:ea typeface="微软雅黑" panose="020B0503020204020204" pitchFamily="34" charset="-122"/>
                  </a:rPr>
                  <a:t>数据湖存储</a:t>
                </a:r>
                <a:endParaRPr lang="zh-CN" altLang="en-US" sz="675" kern="0" dirty="0">
                  <a:solidFill>
                    <a:prstClr val="black"/>
                  </a:solidFill>
                  <a:latin typeface="微软雅黑" panose="020B0503020204020204" pitchFamily="34" charset="-122"/>
                  <a:ea typeface="微软雅黑" panose="020B0503020204020204" pitchFamily="34" charset="-122"/>
                </a:endParaRPr>
              </a:p>
            </p:txBody>
          </p:sp>
        </p:grpSp>
        <p:sp>
          <p:nvSpPr>
            <p:cNvPr id="115" name="TextBox 19"/>
            <p:cNvSpPr/>
            <p:nvPr/>
          </p:nvSpPr>
          <p:spPr>
            <a:xfrm>
              <a:off x="8204836" y="3397885"/>
              <a:ext cx="3436620" cy="367665"/>
            </a:xfrm>
            <a:prstGeom prst="rect">
              <a:avLst/>
            </a:prstGeom>
            <a:solidFill>
              <a:srgbClr val="0089DC"/>
            </a:solidFill>
            <a:ln w="12700" cap="flat" cmpd="sng" algn="ctr">
              <a:noFill/>
              <a:prstDash val="solid"/>
              <a:miter lim="800000"/>
            </a:ln>
            <a:effectLst/>
          </p:spPr>
          <p:txBody>
            <a:bodyPr wrap="square" rtlCol="0" anchor="ctr">
              <a:noAutofit/>
            </a:bodyPr>
            <a:lstStyle/>
            <a:p>
              <a:pPr lvl="0" algn="ctr">
                <a:spcBef>
                  <a:spcPts val="0"/>
                </a:spcBef>
                <a:spcAft>
                  <a:spcPts val="0"/>
                </a:spcAft>
                <a:buClrTx/>
                <a:buSzTx/>
                <a:buFontTx/>
              </a:pPr>
              <a:r>
                <a:rPr lang="en-US" altLang="zh-CN" sz="1050" b="1" dirty="0">
                  <a:solidFill>
                    <a:schemeClr val="bg1"/>
                  </a:solidFill>
                  <a:latin typeface="微软雅黑" panose="020B0503020204020204" pitchFamily="34" charset="-122"/>
                  <a:ea typeface="微软雅黑" panose="020B0503020204020204" pitchFamily="34" charset="-122"/>
                  <a:sym typeface="+mn-ea"/>
                </a:rPr>
                <a:t>AI MaaS</a:t>
              </a:r>
              <a:r>
                <a:rPr lang="zh-CN" altLang="en-US" sz="1050" b="1" dirty="0">
                  <a:solidFill>
                    <a:schemeClr val="bg1"/>
                  </a:solidFill>
                  <a:latin typeface="微软雅黑" panose="020B0503020204020204" pitchFamily="34" charset="-122"/>
                  <a:ea typeface="微软雅黑" panose="020B0503020204020204" pitchFamily="34" charset="-122"/>
                  <a:sym typeface="+mn-ea"/>
                </a:rPr>
                <a:t>产品</a:t>
              </a:r>
              <a:endParaRPr lang="zh-CN" altLang="en-US" sz="1050" b="1" dirty="0">
                <a:solidFill>
                  <a:schemeClr val="bg1"/>
                </a:solidFill>
                <a:latin typeface="微软雅黑" panose="020B0503020204020204" pitchFamily="34" charset="-122"/>
                <a:ea typeface="微软雅黑" panose="020B0503020204020204" pitchFamily="34" charset="-122"/>
                <a:sym typeface="+mn-ea"/>
              </a:endParaRPr>
            </a:p>
          </p:txBody>
        </p:sp>
        <p:sp>
          <p:nvSpPr>
            <p:cNvPr id="116" name="TextBox 19"/>
            <p:cNvSpPr/>
            <p:nvPr/>
          </p:nvSpPr>
          <p:spPr>
            <a:xfrm>
              <a:off x="8204836" y="4297680"/>
              <a:ext cx="3436620" cy="367665"/>
            </a:xfrm>
            <a:prstGeom prst="rect">
              <a:avLst/>
            </a:prstGeom>
            <a:solidFill>
              <a:srgbClr val="0089DC"/>
            </a:solidFill>
            <a:ln w="12700" cap="flat" cmpd="sng" algn="ctr">
              <a:noFill/>
              <a:prstDash val="solid"/>
              <a:miter lim="800000"/>
            </a:ln>
            <a:effectLst/>
          </p:spPr>
          <p:txBody>
            <a:bodyPr wrap="square" rtlCol="0" anchor="ctr">
              <a:noAutofit/>
            </a:bodyPr>
            <a:lstStyle/>
            <a:p>
              <a:pPr lvl="0" algn="ctr">
                <a:spcBef>
                  <a:spcPts val="0"/>
                </a:spcBef>
                <a:spcAft>
                  <a:spcPts val="0"/>
                </a:spcAft>
                <a:buClrTx/>
                <a:buSzTx/>
                <a:buFontTx/>
              </a:pPr>
              <a:r>
                <a:rPr lang="en-US" altLang="zh-CN" sz="1050" b="1" dirty="0">
                  <a:solidFill>
                    <a:schemeClr val="bg1"/>
                  </a:solidFill>
                  <a:latin typeface="微软雅黑" panose="020B0503020204020204" pitchFamily="34" charset="-122"/>
                  <a:ea typeface="微软雅黑" panose="020B0503020204020204" pitchFamily="34" charset="-122"/>
                  <a:sym typeface="+mn-ea"/>
                </a:rPr>
                <a:t>AI PaaS</a:t>
              </a:r>
              <a:r>
                <a:rPr lang="zh-CN" altLang="en-US" sz="1050" b="1" dirty="0">
                  <a:solidFill>
                    <a:schemeClr val="bg1"/>
                  </a:solidFill>
                  <a:latin typeface="微软雅黑" panose="020B0503020204020204" pitchFamily="34" charset="-122"/>
                  <a:ea typeface="微软雅黑" panose="020B0503020204020204" pitchFamily="34" charset="-122"/>
                  <a:sym typeface="+mn-ea"/>
                </a:rPr>
                <a:t>产品</a:t>
              </a:r>
              <a:endParaRPr lang="zh-CN" altLang="en-US" sz="1050" b="1" dirty="0">
                <a:solidFill>
                  <a:schemeClr val="bg1"/>
                </a:solidFill>
                <a:latin typeface="微软雅黑" panose="020B0503020204020204" pitchFamily="34" charset="-122"/>
                <a:ea typeface="微软雅黑" panose="020B0503020204020204" pitchFamily="34" charset="-122"/>
                <a:sym typeface="+mn-ea"/>
              </a:endParaRPr>
            </a:p>
          </p:txBody>
        </p:sp>
        <p:sp>
          <p:nvSpPr>
            <p:cNvPr id="117" name="TextBox 19"/>
            <p:cNvSpPr/>
            <p:nvPr/>
          </p:nvSpPr>
          <p:spPr>
            <a:xfrm>
              <a:off x="8204836" y="5318125"/>
              <a:ext cx="3436620" cy="367665"/>
            </a:xfrm>
            <a:prstGeom prst="rect">
              <a:avLst/>
            </a:prstGeom>
            <a:solidFill>
              <a:srgbClr val="0089DC"/>
            </a:solidFill>
            <a:ln w="12700" cap="flat" cmpd="sng" algn="ctr">
              <a:noFill/>
              <a:prstDash val="solid"/>
              <a:miter lim="800000"/>
            </a:ln>
            <a:effectLst/>
          </p:spPr>
          <p:txBody>
            <a:bodyPr wrap="square" rtlCol="0" anchor="ctr">
              <a:noAutofit/>
            </a:bodyPr>
            <a:lstStyle/>
            <a:p>
              <a:pPr lvl="0" algn="ctr">
                <a:spcBef>
                  <a:spcPts val="0"/>
                </a:spcBef>
                <a:spcAft>
                  <a:spcPts val="0"/>
                </a:spcAft>
                <a:buClrTx/>
                <a:buSzTx/>
                <a:buFontTx/>
              </a:pPr>
              <a:r>
                <a:rPr lang="en-US" altLang="zh-CN" sz="1050" b="1" dirty="0">
                  <a:solidFill>
                    <a:schemeClr val="bg1"/>
                  </a:solidFill>
                  <a:latin typeface="微软雅黑" panose="020B0503020204020204" pitchFamily="34" charset="-122"/>
                  <a:ea typeface="微软雅黑" panose="020B0503020204020204" pitchFamily="34" charset="-122"/>
                  <a:sym typeface="+mn-ea"/>
                </a:rPr>
                <a:t>AI IaaS</a:t>
              </a:r>
              <a:r>
                <a:rPr lang="zh-CN" altLang="en-US" sz="1050" b="1" dirty="0">
                  <a:solidFill>
                    <a:schemeClr val="bg1"/>
                  </a:solidFill>
                  <a:latin typeface="微软雅黑" panose="020B0503020204020204" pitchFamily="34" charset="-122"/>
                  <a:ea typeface="微软雅黑" panose="020B0503020204020204" pitchFamily="34" charset="-122"/>
                  <a:sym typeface="+mn-ea"/>
                </a:rPr>
                <a:t>产品</a:t>
              </a:r>
              <a:endParaRPr lang="zh-CN" altLang="en-US" sz="1050" b="1" dirty="0">
                <a:solidFill>
                  <a:schemeClr val="bg1"/>
                </a:solidFill>
                <a:latin typeface="微软雅黑" panose="020B0503020204020204" pitchFamily="34" charset="-122"/>
                <a:ea typeface="微软雅黑" panose="020B0503020204020204" pitchFamily="34" charset="-122"/>
                <a:sym typeface="+mn-ea"/>
              </a:endParaRPr>
            </a:p>
          </p:txBody>
        </p:sp>
        <p:sp>
          <p:nvSpPr>
            <p:cNvPr id="118" name="文本框 146"/>
            <p:cNvSpPr txBox="1"/>
            <p:nvPr>
              <p:custDataLst>
                <p:tags r:id="rId1"/>
              </p:custDataLst>
            </p:nvPr>
          </p:nvSpPr>
          <p:spPr>
            <a:xfrm>
              <a:off x="8103235" y="5685790"/>
              <a:ext cx="3752850" cy="994410"/>
            </a:xfrm>
            <a:prstGeom prst="rect">
              <a:avLst/>
            </a:prstGeom>
            <a:noFill/>
            <a:ln>
              <a:noFill/>
            </a:ln>
          </p:spPr>
          <p:txBody>
            <a:bodyPr wrap="square" rtlCol="0" anchor="t">
              <a:noAutofit/>
            </a:bodyPr>
            <a:lstStyle/>
            <a:p>
              <a:pPr marL="214630" indent="-214630" algn="l" latinLnBrk="0">
                <a:lnSpc>
                  <a:spcPct val="120000"/>
                </a:lnSpc>
                <a:spcBef>
                  <a:spcPts val="0"/>
                </a:spcBef>
                <a:spcAft>
                  <a:spcPts val="400"/>
                </a:spcAft>
                <a:buClrTx/>
                <a:buSzTx/>
                <a:buFont typeface="Wingdings" panose="05000000000000000000" charset="0"/>
                <a:buChar char="ü"/>
              </a:pPr>
              <a:r>
                <a:rPr lang="zh-CN" altLang="en-US" sz="750" b="1" dirty="0">
                  <a:latin typeface="微软雅黑" panose="020B0503020204020204" pitchFamily="34" charset="-122"/>
                  <a:ea typeface="微软雅黑" panose="020B0503020204020204" pitchFamily="34" charset="-122"/>
                  <a:sym typeface="+mn-ea"/>
                </a:rPr>
                <a:t>计算：</a:t>
              </a:r>
              <a:r>
                <a:rPr lang="zh-CN" altLang="en-US" sz="750" dirty="0">
                  <a:latin typeface="微软雅黑" panose="020B0503020204020204" pitchFamily="34" charset="-122"/>
                  <a:ea typeface="微软雅黑" panose="020B0503020204020204" pitchFamily="34" charset="-122"/>
                  <a:sym typeface="+mn-ea"/>
                </a:rPr>
                <a:t>已上线</a:t>
              </a:r>
              <a:r>
                <a:rPr lang="en-US" altLang="zh-CN" sz="750" dirty="0">
                  <a:latin typeface="微软雅黑" panose="020B0503020204020204" pitchFamily="34" charset="-122"/>
                  <a:ea typeface="微软雅黑" panose="020B0503020204020204" pitchFamily="34" charset="-122"/>
                  <a:sym typeface="+mn-ea"/>
                </a:rPr>
                <a:t>8</a:t>
              </a:r>
              <a:r>
                <a:rPr lang="zh-CN" altLang="en-US" sz="750" dirty="0">
                  <a:latin typeface="微软雅黑" panose="020B0503020204020204" pitchFamily="34" charset="-122"/>
                  <a:ea typeface="微软雅黑" panose="020B0503020204020204" pitchFamily="34" charset="-122"/>
                  <a:sym typeface="+mn-ea"/>
                </a:rPr>
                <a:t>类</a:t>
              </a:r>
              <a:r>
                <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rPr>
                <a:t>（</a:t>
              </a:r>
              <a:r>
                <a:rPr sz="750">
                  <a:latin typeface="微软雅黑" panose="020B0503020204020204" pitchFamily="34" charset="-122"/>
                  <a:ea typeface="微软雅黑" panose="020B0503020204020204" pitchFamily="34" charset="-122"/>
                  <a:cs typeface="微软雅黑" panose="020B0503020204020204" pitchFamily="34" charset="-122"/>
                  <a:sym typeface="+mn-ea"/>
                </a:rPr>
                <a:t>910B、A800</a:t>
              </a:r>
              <a:r>
                <a:rPr lang="zh-CN" sz="750">
                  <a:latin typeface="微软雅黑" panose="020B0503020204020204" pitchFamily="34" charset="-122"/>
                  <a:ea typeface="微软雅黑" panose="020B0503020204020204" pitchFamily="34" charset="-122"/>
                  <a:cs typeface="微软雅黑" panose="020B0503020204020204" pitchFamily="34" charset="-122"/>
                  <a:sym typeface="+mn-ea"/>
                </a:rPr>
                <a:t>、</a:t>
              </a:r>
              <a:r>
                <a:rPr sz="750">
                  <a:latin typeface="微软雅黑" panose="020B0503020204020204" pitchFamily="34" charset="-122"/>
                  <a:ea typeface="微软雅黑" panose="020B0503020204020204" pitchFamily="34" charset="-122"/>
                  <a:cs typeface="微软雅黑" panose="020B0503020204020204" pitchFamily="34" charset="-122"/>
                  <a:sym typeface="+mn-ea"/>
                </a:rPr>
                <a:t>A100、A10、T4、V100、KLX-R200、Atlas 300V</a:t>
              </a:r>
              <a:r>
                <a:rPr lang="zh-CN" altLang="en-US" sz="750" dirty="0">
                  <a:latin typeface="微软雅黑" panose="020B0503020204020204" pitchFamily="34" charset="-122"/>
                  <a:ea typeface="微软雅黑" panose="020B0503020204020204" pitchFamily="34" charset="-122"/>
                  <a:sym typeface="+mn-ea"/>
                </a:rPr>
                <a:t>）</a:t>
              </a:r>
              <a:r>
                <a:rPr lang="en-US" altLang="zh-CN" sz="750" dirty="0">
                  <a:latin typeface="微软雅黑" panose="020B0503020204020204" pitchFamily="34" charset="-122"/>
                  <a:ea typeface="微软雅黑" panose="020B0503020204020204" pitchFamily="34" charset="-122"/>
                  <a:sym typeface="+mn-ea"/>
                </a:rPr>
                <a:t>GPU</a:t>
              </a:r>
              <a:r>
                <a:rPr lang="zh-CN" altLang="en-US" sz="750" dirty="0">
                  <a:latin typeface="微软雅黑" panose="020B0503020204020204" pitchFamily="34" charset="-122"/>
                  <a:ea typeface="微软雅黑" panose="020B0503020204020204" pitchFamily="34" charset="-122"/>
                  <a:sym typeface="+mn-ea"/>
                </a:rPr>
                <a:t>裸金属、</a:t>
              </a:r>
              <a:r>
                <a:rPr lang="en-US" altLang="zh-CN" sz="750" dirty="0">
                  <a:latin typeface="微软雅黑" panose="020B0503020204020204" pitchFamily="34" charset="-122"/>
                  <a:ea typeface="微软雅黑" panose="020B0503020204020204" pitchFamily="34" charset="-122"/>
                  <a:sym typeface="+mn-ea"/>
                </a:rPr>
                <a:t>3</a:t>
              </a:r>
              <a:r>
                <a:rPr lang="zh-CN" altLang="en-US" sz="750" dirty="0">
                  <a:latin typeface="微软雅黑" panose="020B0503020204020204" pitchFamily="34" charset="-122"/>
                  <a:ea typeface="微软雅黑" panose="020B0503020204020204" pitchFamily="34" charset="-122"/>
                  <a:sym typeface="+mn-ea"/>
                </a:rPr>
                <a:t>类</a:t>
              </a:r>
              <a:r>
                <a:rPr lang="en-US" altLang="zh-CN" sz="750" dirty="0">
                  <a:latin typeface="微软雅黑" panose="020B0503020204020204" pitchFamily="34" charset="-122"/>
                  <a:ea typeface="微软雅黑" panose="020B0503020204020204" pitchFamily="34" charset="-122"/>
                  <a:sym typeface="+mn-ea"/>
                </a:rPr>
                <a:t>GPU</a:t>
              </a:r>
              <a:r>
                <a:rPr lang="zh-CN" altLang="en-US" sz="750" dirty="0">
                  <a:latin typeface="微软雅黑" panose="020B0503020204020204" pitchFamily="34" charset="-122"/>
                  <a:ea typeface="微软雅黑" panose="020B0503020204020204" pitchFamily="34" charset="-122"/>
                  <a:sym typeface="+mn-ea"/>
                </a:rPr>
                <a:t>云主机</a:t>
              </a:r>
              <a:endParaRPr lang="zh-CN" altLang="en-US" sz="750" dirty="0">
                <a:latin typeface="微软雅黑" panose="020B0503020204020204" pitchFamily="34" charset="-122"/>
                <a:ea typeface="微软雅黑" panose="020B0503020204020204" pitchFamily="34" charset="-122"/>
                <a:sym typeface="+mn-ea"/>
              </a:endParaRPr>
            </a:p>
            <a:p>
              <a:pPr marL="214630" indent="-214630" algn="l" latinLnBrk="0">
                <a:lnSpc>
                  <a:spcPct val="120000"/>
                </a:lnSpc>
                <a:spcBef>
                  <a:spcPts val="0"/>
                </a:spcBef>
                <a:spcAft>
                  <a:spcPts val="400"/>
                </a:spcAft>
                <a:buClrTx/>
                <a:buSzTx/>
                <a:buFont typeface="Wingdings" panose="05000000000000000000" charset="0"/>
                <a:buChar char="ü"/>
              </a:pPr>
              <a:r>
                <a:rPr lang="zh-CN" altLang="en-US" sz="750" b="1" dirty="0">
                  <a:latin typeface="微软雅黑" panose="020B0503020204020204" pitchFamily="34" charset="-122"/>
                  <a:ea typeface="微软雅黑" panose="020B0503020204020204" pitchFamily="34" charset="-122"/>
                  <a:cs typeface="Times New Roman" panose="02020603050405020304" pitchFamily="18" charset="0"/>
                  <a:sym typeface="+mn-ea"/>
                </a:rPr>
                <a:t>存储：</a:t>
              </a:r>
              <a:r>
                <a:rPr lang="zh-CN" altLang="en-US" sz="750" dirty="0">
                  <a:latin typeface="微软雅黑" panose="020B0503020204020204" pitchFamily="34" charset="-122"/>
                  <a:ea typeface="微软雅黑" panose="020B0503020204020204" pitchFamily="34" charset="-122"/>
                  <a:cs typeface="Times New Roman" panose="02020603050405020304" pitchFamily="18" charset="0"/>
                  <a:sym typeface="+mn-ea"/>
                </a:rPr>
                <a:t>已上线</a:t>
              </a:r>
              <a:r>
                <a:rPr lang="en-US" altLang="zh-CN" sz="750" dirty="0">
                  <a:latin typeface="微软雅黑" panose="020B0503020204020204" pitchFamily="34" charset="-122"/>
                  <a:ea typeface="微软雅黑" panose="020B0503020204020204" pitchFamily="34" charset="-122"/>
                  <a:cs typeface="Times New Roman" panose="02020603050405020304" pitchFamily="18" charset="0"/>
                  <a:sym typeface="+mn-ea"/>
                </a:rPr>
                <a:t>5</a:t>
              </a:r>
              <a:r>
                <a:rPr lang="zh-CN" altLang="en-US" sz="750" dirty="0">
                  <a:latin typeface="微软雅黑" panose="020B0503020204020204" pitchFamily="34" charset="-122"/>
                  <a:ea typeface="微软雅黑" panose="020B0503020204020204" pitchFamily="34" charset="-122"/>
                  <a:cs typeface="Times New Roman" panose="02020603050405020304" pitchFamily="18" charset="0"/>
                  <a:sym typeface="+mn-ea"/>
                </a:rPr>
                <a:t>类智算文件存储，</a:t>
              </a:r>
              <a:r>
                <a:rPr lang="en-US" altLang="zh-CN" sz="750" dirty="0">
                  <a:latin typeface="微软雅黑" panose="020B0503020204020204" pitchFamily="34" charset="-122"/>
                  <a:ea typeface="微软雅黑" panose="020B0503020204020204" pitchFamily="34" charset="-122"/>
                  <a:cs typeface="Times New Roman" panose="02020603050405020304" pitchFamily="18" charset="0"/>
                  <a:sym typeface="+mn-ea"/>
                </a:rPr>
                <a:t>2</a:t>
              </a:r>
              <a:r>
                <a:rPr lang="zh-CN" altLang="en-US" sz="750" dirty="0">
                  <a:latin typeface="微软雅黑" panose="020B0503020204020204" pitchFamily="34" charset="-122"/>
                  <a:ea typeface="微软雅黑" panose="020B0503020204020204" pitchFamily="34" charset="-122"/>
                  <a:cs typeface="Times New Roman" panose="02020603050405020304" pitchFamily="18" charset="0"/>
                  <a:sym typeface="+mn-ea"/>
                </a:rPr>
                <a:t>类并行文件存储，并提供</a:t>
              </a:r>
              <a:r>
                <a:rPr lang="zh-CN" altLang="en-US" sz="750" dirty="0">
                  <a:latin typeface="微软雅黑" panose="020B0503020204020204" pitchFamily="34" charset="-122"/>
                  <a:ea typeface="微软雅黑" panose="020B0503020204020204" pitchFamily="34" charset="-122"/>
                  <a:sym typeface="+mn-ea"/>
                </a:rPr>
                <a:t>数据湖加速解决方案</a:t>
              </a:r>
              <a:endParaRPr lang="zh-CN" altLang="en-US" sz="75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119" name="文本框 146"/>
            <p:cNvSpPr txBox="1"/>
            <p:nvPr>
              <p:custDataLst>
                <p:tags r:id="rId2"/>
              </p:custDataLst>
            </p:nvPr>
          </p:nvSpPr>
          <p:spPr>
            <a:xfrm>
              <a:off x="8103870" y="4603750"/>
              <a:ext cx="3838575" cy="718185"/>
            </a:xfrm>
            <a:prstGeom prst="rect">
              <a:avLst/>
            </a:prstGeom>
            <a:noFill/>
            <a:ln>
              <a:noFill/>
            </a:ln>
          </p:spPr>
          <p:txBody>
            <a:bodyPr wrap="square" rtlCol="0" anchor="t">
              <a:noAutofit/>
            </a:bodyPr>
            <a:lstStyle/>
            <a:p>
              <a:pPr marL="214630" indent="-214630" algn="l" latinLnBrk="0">
                <a:lnSpc>
                  <a:spcPct val="120000"/>
                </a:lnSpc>
                <a:spcBef>
                  <a:spcPts val="0"/>
                </a:spcBef>
                <a:spcAft>
                  <a:spcPts val="400"/>
                </a:spcAft>
                <a:buClrTx/>
                <a:buSzTx/>
                <a:buFont typeface="Wingdings" panose="05000000000000000000" charset="0"/>
                <a:buChar char="ü"/>
              </a:pPr>
              <a:r>
                <a:rPr lang="en-US" altLang="zh-CN" sz="750" dirty="0">
                  <a:latin typeface="微软雅黑" panose="020B0503020204020204" pitchFamily="34" charset="-122"/>
                  <a:ea typeface="微软雅黑" panose="020B0503020204020204" pitchFamily="34" charset="-122"/>
                  <a:sym typeface="+mn-ea"/>
                </a:rPr>
                <a:t>升级智算平台，提供一站式模型训推工具链</a:t>
              </a:r>
              <a:endParaRPr lang="en-US" altLang="zh-CN" sz="750" dirty="0">
                <a:latin typeface="微软雅黑" panose="020B0503020204020204" pitchFamily="34" charset="-122"/>
                <a:ea typeface="微软雅黑" panose="020B0503020204020204" pitchFamily="34" charset="-122"/>
                <a:sym typeface="+mn-ea"/>
              </a:endParaRPr>
            </a:p>
            <a:p>
              <a:pPr marL="214630" indent="-214630" algn="l" latinLnBrk="0">
                <a:lnSpc>
                  <a:spcPct val="120000"/>
                </a:lnSpc>
                <a:spcBef>
                  <a:spcPts val="0"/>
                </a:spcBef>
                <a:spcAft>
                  <a:spcPts val="400"/>
                </a:spcAft>
                <a:buClrTx/>
                <a:buSzTx/>
                <a:buFont typeface="Wingdings" panose="05000000000000000000" charset="0"/>
                <a:buChar char="ü"/>
              </a:pPr>
              <a:r>
                <a:rPr lang="en-US" altLang="zh-CN" sz="750" dirty="0">
                  <a:latin typeface="微软雅黑" panose="020B0503020204020204" pitchFamily="34" charset="-122"/>
                  <a:ea typeface="微软雅黑" panose="020B0503020204020204" pitchFamily="34" charset="-122"/>
                  <a:sym typeface="+mn-ea"/>
                </a:rPr>
                <a:t>打造模型汇聚平台，提供大模型精调微调工具及模型应用开发套件服务</a:t>
              </a:r>
              <a:endParaRPr lang="en-US" altLang="zh-CN" sz="750" dirty="0">
                <a:latin typeface="微软雅黑" panose="020B0503020204020204" pitchFamily="34" charset="-122"/>
                <a:ea typeface="微软雅黑" panose="020B0503020204020204" pitchFamily="34" charset="-122"/>
                <a:sym typeface="+mn-ea"/>
              </a:endParaRPr>
            </a:p>
          </p:txBody>
        </p:sp>
        <p:sp>
          <p:nvSpPr>
            <p:cNvPr id="120" name="文本框 146"/>
            <p:cNvSpPr txBox="1"/>
            <p:nvPr>
              <p:custDataLst>
                <p:tags r:id="rId3"/>
              </p:custDataLst>
            </p:nvPr>
          </p:nvSpPr>
          <p:spPr>
            <a:xfrm>
              <a:off x="8204835" y="3730625"/>
              <a:ext cx="3829685" cy="511175"/>
            </a:xfrm>
            <a:prstGeom prst="rect">
              <a:avLst/>
            </a:prstGeom>
            <a:noFill/>
            <a:ln>
              <a:noFill/>
            </a:ln>
          </p:spPr>
          <p:txBody>
            <a:bodyPr wrap="square" rtlCol="0" anchor="t">
              <a:noAutofit/>
            </a:bodyPr>
            <a:lstStyle/>
            <a:p>
              <a:pPr marL="214630" indent="-214630" algn="l" latinLnBrk="0">
                <a:lnSpc>
                  <a:spcPct val="120000"/>
                </a:lnSpc>
                <a:spcBef>
                  <a:spcPts val="0"/>
                </a:spcBef>
                <a:spcAft>
                  <a:spcPts val="400"/>
                </a:spcAft>
                <a:buClrTx/>
                <a:buSzTx/>
                <a:buFont typeface="Wingdings" panose="05000000000000000000" charset="0"/>
                <a:buChar char="ü"/>
              </a:pPr>
              <a:r>
                <a:rPr lang="en-US" altLang="zh-CN" sz="750" dirty="0">
                  <a:latin typeface="微软雅黑" panose="020B0503020204020204" pitchFamily="34" charset="-122"/>
                  <a:ea typeface="微软雅黑" panose="020B0503020204020204" pitchFamily="34" charset="-122"/>
                  <a:sym typeface="+mn-ea"/>
                </a:rPr>
                <a:t>汇聚各类大模型服务，打造模型服务统一入口</a:t>
              </a:r>
              <a:endParaRPr lang="en-US" altLang="zh-CN" sz="750" dirty="0">
                <a:latin typeface="微软雅黑" panose="020B0503020204020204" pitchFamily="34" charset="-122"/>
                <a:ea typeface="微软雅黑" panose="020B0503020204020204" pitchFamily="34" charset="-122"/>
                <a:sym typeface="+mn-ea"/>
              </a:endParaRPr>
            </a:p>
            <a:p>
              <a:pPr marL="214630" indent="-214630" algn="l" latinLnBrk="0">
                <a:lnSpc>
                  <a:spcPct val="120000"/>
                </a:lnSpc>
                <a:spcBef>
                  <a:spcPts val="0"/>
                </a:spcBef>
                <a:spcAft>
                  <a:spcPts val="400"/>
                </a:spcAft>
                <a:buClrTx/>
                <a:buSzTx/>
                <a:buFont typeface="Wingdings" panose="05000000000000000000" charset="0"/>
                <a:buChar char="ü"/>
              </a:pPr>
              <a:r>
                <a:rPr lang="en-US" altLang="zh-CN" sz="750" dirty="0">
                  <a:latin typeface="微软雅黑" panose="020B0503020204020204" pitchFamily="34" charset="-122"/>
                  <a:ea typeface="微软雅黑" panose="020B0503020204020204" pitchFamily="34" charset="-122"/>
                  <a:sym typeface="+mn-ea"/>
                </a:rPr>
                <a:t>提供文字识别、图像识别等多种成熟小模型服务</a:t>
              </a:r>
              <a:endParaRPr lang="en-US" altLang="zh-CN" sz="750" dirty="0">
                <a:latin typeface="微软雅黑" panose="020B0503020204020204" pitchFamily="34" charset="-122"/>
                <a:ea typeface="微软雅黑" panose="020B0503020204020204" pitchFamily="34" charset="-122"/>
                <a:sym typeface="+mn-ea"/>
              </a:endParaRPr>
            </a:p>
          </p:txBody>
        </p:sp>
        <p:sp>
          <p:nvSpPr>
            <p:cNvPr id="121" name="文本框 146"/>
            <p:cNvSpPr txBox="1"/>
            <p:nvPr>
              <p:custDataLst>
                <p:tags r:id="rId4"/>
              </p:custDataLst>
            </p:nvPr>
          </p:nvSpPr>
          <p:spPr>
            <a:xfrm>
              <a:off x="8103870" y="2204085"/>
              <a:ext cx="3838575" cy="712470"/>
            </a:xfrm>
            <a:prstGeom prst="rect">
              <a:avLst/>
            </a:prstGeom>
            <a:noFill/>
            <a:ln>
              <a:noFill/>
            </a:ln>
          </p:spPr>
          <p:txBody>
            <a:bodyPr wrap="square" rtlCol="0" anchor="t">
              <a:noAutofit/>
            </a:bodyPr>
            <a:lstStyle/>
            <a:p>
              <a:pPr marL="214630" indent="-214630" algn="l" latinLnBrk="0">
                <a:lnSpc>
                  <a:spcPct val="120000"/>
                </a:lnSpc>
                <a:spcBef>
                  <a:spcPts val="0"/>
                </a:spcBef>
                <a:spcAft>
                  <a:spcPts val="400"/>
                </a:spcAft>
                <a:buClrTx/>
                <a:buSzTx/>
                <a:buFont typeface="Wingdings" panose="05000000000000000000" charset="0"/>
                <a:buChar char="ü"/>
              </a:pPr>
              <a:r>
                <a:rPr lang="zh-CN" altLang="en-US" sz="750" b="1" dirty="0">
                  <a:solidFill>
                    <a:srgbClr val="0070C0"/>
                  </a:solidFill>
                  <a:latin typeface="微软雅黑" panose="020B0503020204020204" pitchFamily="34" charset="-122"/>
                  <a:ea typeface="微软雅黑" panose="020B0503020204020204" pitchFamily="34" charset="-122"/>
                  <a:sym typeface="+mn-ea"/>
                </a:rPr>
                <a:t>运营服务：</a:t>
              </a:r>
              <a:r>
                <a:rPr lang="zh-CN" altLang="en-US" sz="750" dirty="0">
                  <a:solidFill>
                    <a:schemeClr val="tx1"/>
                  </a:solidFill>
                  <a:latin typeface="微软雅黑" panose="020B0503020204020204" pitchFamily="34" charset="-122"/>
                  <a:ea typeface="微软雅黑" panose="020B0503020204020204" pitchFamily="34" charset="-122"/>
                  <a:sym typeface="+mn-ea"/>
                </a:rPr>
                <a:t>提供</a:t>
              </a:r>
              <a:r>
                <a:rPr lang="zh-CN" altLang="en-US" sz="750" dirty="0">
                  <a:latin typeface="微软雅黑" panose="020B0503020204020204" pitchFamily="34" charset="-122"/>
                  <a:ea typeface="微软雅黑" panose="020B0503020204020204" pitchFamily="34" charset="-122"/>
                  <a:sym typeface="+mn-ea"/>
                </a:rPr>
                <a:t>模型调优、模型迁移、数据治理、智能体开发、专家咨询等个性化运营服务</a:t>
              </a:r>
              <a:endParaRPr lang="zh-CN" altLang="en-US" sz="750" dirty="0">
                <a:latin typeface="微软雅黑" panose="020B0503020204020204" pitchFamily="34" charset="-122"/>
                <a:ea typeface="微软雅黑" panose="020B0503020204020204" pitchFamily="34" charset="-122"/>
                <a:sym typeface="+mn-ea"/>
              </a:endParaRPr>
            </a:p>
          </p:txBody>
        </p:sp>
        <p:sp>
          <p:nvSpPr>
            <p:cNvPr id="127" name="文本框 126"/>
            <p:cNvSpPr txBox="1"/>
            <p:nvPr/>
          </p:nvSpPr>
          <p:spPr>
            <a:xfrm>
              <a:off x="8102600" y="1762760"/>
              <a:ext cx="4088765" cy="577063"/>
            </a:xfrm>
            <a:prstGeom prst="rect">
              <a:avLst/>
            </a:prstGeom>
            <a:noFill/>
          </p:spPr>
          <p:txBody>
            <a:bodyPr wrap="square" rtlCol="0" anchor="t">
              <a:spAutoFit/>
            </a:bodyPr>
            <a:lstStyle/>
            <a:p>
              <a:pPr marL="214630" indent="-214630" algn="l" latinLnBrk="0">
                <a:lnSpc>
                  <a:spcPct val="120000"/>
                </a:lnSpc>
                <a:spcBef>
                  <a:spcPts val="0"/>
                </a:spcBef>
                <a:spcAft>
                  <a:spcPts val="400"/>
                </a:spcAft>
                <a:buClrTx/>
                <a:buSzTx/>
                <a:buFont typeface="Wingdings" panose="05000000000000000000" charset="0"/>
                <a:buChar char="ü"/>
              </a:pPr>
              <a:r>
                <a:rPr lang="en-US" altLang="zh-CN" sz="750" b="1" dirty="0">
                  <a:solidFill>
                    <a:srgbClr val="0070C0"/>
                  </a:solidFill>
                  <a:latin typeface="微软雅黑" panose="020B0503020204020204" pitchFamily="34" charset="-122"/>
                  <a:ea typeface="微软雅黑" panose="020B0503020204020204" pitchFamily="34" charset="-122"/>
                  <a:sym typeface="+mn-ea"/>
                </a:rPr>
                <a:t>AI </a:t>
              </a:r>
              <a:r>
                <a:rPr lang="zh-CN" altLang="en-US" sz="750" b="1" dirty="0">
                  <a:solidFill>
                    <a:srgbClr val="0070C0"/>
                  </a:solidFill>
                  <a:latin typeface="微软雅黑" panose="020B0503020204020204" pitchFamily="34" charset="-122"/>
                  <a:ea typeface="微软雅黑" panose="020B0503020204020204" pitchFamily="34" charset="-122"/>
                  <a:sym typeface="+mn-ea"/>
                </a:rPr>
                <a:t>解决方案：</a:t>
              </a:r>
              <a:r>
                <a:rPr lang="zh-CN" altLang="en-US" sz="750" dirty="0">
                  <a:latin typeface="微软雅黑" panose="020B0503020204020204" pitchFamily="34" charset="-122"/>
                  <a:ea typeface="微软雅黑" panose="020B0503020204020204" pitchFamily="34" charset="-122"/>
                  <a:sym typeface="+mn-ea"/>
                </a:rPr>
                <a:t>打造</a:t>
              </a:r>
              <a:r>
                <a:rPr lang="en-US" altLang="zh-CN" sz="750" dirty="0">
                  <a:latin typeface="微软雅黑" panose="020B0503020204020204" pitchFamily="34" charset="-122"/>
                  <a:ea typeface="微软雅黑" panose="020B0503020204020204" pitchFamily="34" charset="-122"/>
                  <a:sym typeface="+mn-ea"/>
                </a:rPr>
                <a:t>AI</a:t>
              </a:r>
              <a:r>
                <a:rPr lang="zh-CN" altLang="en-US" sz="750" dirty="0">
                  <a:latin typeface="微软雅黑" panose="020B0503020204020204" pitchFamily="34" charset="-122"/>
                  <a:ea typeface="微软雅黑" panose="020B0503020204020204" pitchFamily="34" charset="-122"/>
                  <a:sym typeface="+mn-ea"/>
                </a:rPr>
                <a:t>行业一体化解决方案</a:t>
              </a:r>
              <a:endParaRPr lang="zh-CN" altLang="en-US" sz="750" dirty="0">
                <a:latin typeface="微软雅黑" panose="020B0503020204020204" pitchFamily="34" charset="-122"/>
                <a:ea typeface="微软雅黑" panose="020B0503020204020204" pitchFamily="34" charset="-122"/>
                <a:sym typeface="+mn-ea"/>
              </a:endParaRPr>
            </a:p>
            <a:p>
              <a:pPr marL="214630" indent="-214630" algn="l" latinLnBrk="0">
                <a:lnSpc>
                  <a:spcPct val="120000"/>
                </a:lnSpc>
                <a:spcBef>
                  <a:spcPts val="0"/>
                </a:spcBef>
                <a:spcAft>
                  <a:spcPts val="400"/>
                </a:spcAft>
                <a:buClrTx/>
                <a:buSzTx/>
                <a:buFont typeface="Wingdings" panose="05000000000000000000" charset="0"/>
                <a:buChar char="ü"/>
              </a:pPr>
              <a:r>
                <a:rPr lang="zh-CN" altLang="en-US" sz="750" b="1" dirty="0">
                  <a:solidFill>
                    <a:srgbClr val="0070C0"/>
                  </a:solidFill>
                  <a:latin typeface="微软雅黑" panose="020B0503020204020204" pitchFamily="34" charset="-122"/>
                  <a:ea typeface="微软雅黑" panose="020B0503020204020204" pitchFamily="34" charset="-122"/>
                  <a:sym typeface="+mn-ea"/>
                </a:rPr>
                <a:t>智算底座：</a:t>
              </a:r>
              <a:r>
                <a:rPr lang="zh-CN" altLang="en-US" sz="750" dirty="0">
                  <a:latin typeface="微软雅黑" panose="020B0503020204020204" pitchFamily="34" charset="-122"/>
                  <a:ea typeface="微软雅黑" panose="020B0503020204020204" pitchFamily="34" charset="-122"/>
                  <a:sym typeface="+mn-ea"/>
                </a:rPr>
                <a:t>升级智算专属底座，推出边缘智算一体机</a:t>
              </a:r>
              <a:endParaRPr lang="zh-CN" altLang="en-US" sz="750" dirty="0">
                <a:latin typeface="微软雅黑" panose="020B0503020204020204" pitchFamily="34" charset="-122"/>
                <a:ea typeface="微软雅黑" panose="020B0503020204020204" pitchFamily="34" charset="-122"/>
                <a:sym typeface="+mn-ea"/>
              </a:endParaRPr>
            </a:p>
          </p:txBody>
        </p:sp>
        <p:sp>
          <p:nvSpPr>
            <p:cNvPr id="128" name="文本框 127"/>
            <p:cNvSpPr txBox="1"/>
            <p:nvPr/>
          </p:nvSpPr>
          <p:spPr>
            <a:xfrm>
              <a:off x="8103870" y="2969260"/>
              <a:ext cx="3752850" cy="506349"/>
            </a:xfrm>
            <a:prstGeom prst="rect">
              <a:avLst/>
            </a:prstGeom>
            <a:noFill/>
          </p:spPr>
          <p:txBody>
            <a:bodyPr wrap="square" rtlCol="0" anchor="t">
              <a:spAutoFit/>
            </a:bodyPr>
            <a:lstStyle/>
            <a:p>
              <a:pPr marL="214630" indent="-214630" algn="l" latinLnBrk="0">
                <a:lnSpc>
                  <a:spcPct val="120000"/>
                </a:lnSpc>
                <a:spcBef>
                  <a:spcPts val="0"/>
                </a:spcBef>
                <a:spcAft>
                  <a:spcPts val="400"/>
                </a:spcAft>
                <a:buClrTx/>
                <a:buSzTx/>
                <a:buFont typeface="Wingdings" panose="05000000000000000000" charset="0"/>
                <a:buChar char="ü"/>
              </a:pPr>
              <a:r>
                <a:rPr lang="en-US" altLang="zh-CN" sz="750" b="1" dirty="0">
                  <a:solidFill>
                    <a:srgbClr val="0070C0"/>
                  </a:solidFill>
                  <a:latin typeface="微软雅黑" panose="020B0503020204020204" pitchFamily="34" charset="-122"/>
                  <a:ea typeface="微软雅黑" panose="020B0503020204020204" pitchFamily="34" charset="-122"/>
                  <a:sym typeface="+mn-ea"/>
                </a:rPr>
                <a:t>AI SaaS</a:t>
              </a:r>
              <a:r>
                <a:rPr lang="zh-CN" altLang="en-US" sz="750" b="1" dirty="0">
                  <a:solidFill>
                    <a:srgbClr val="0070C0"/>
                  </a:solidFill>
                  <a:latin typeface="微软雅黑" panose="020B0503020204020204" pitchFamily="34" charset="-122"/>
                  <a:ea typeface="微软雅黑" panose="020B0503020204020204" pitchFamily="34" charset="-122"/>
                  <a:sym typeface="+mn-ea"/>
                </a:rPr>
                <a:t>：</a:t>
              </a:r>
              <a:r>
                <a:rPr lang="zh-CN" altLang="en-US" sz="750" dirty="0">
                  <a:latin typeface="微软雅黑" panose="020B0503020204020204" pitchFamily="34" charset="-122"/>
                  <a:ea typeface="微软雅黑" panose="020B0503020204020204" pitchFamily="34" charset="-122"/>
                  <a:sym typeface="+mn-ea"/>
                </a:rPr>
                <a:t>已上线</a:t>
              </a:r>
              <a:r>
                <a:rPr lang="en-US" altLang="zh-CN" sz="750" dirty="0">
                  <a:latin typeface="微软雅黑" panose="020B0503020204020204" pitchFamily="34" charset="-122"/>
                  <a:ea typeface="微软雅黑" panose="020B0503020204020204" pitchFamily="34" charset="-122"/>
                  <a:sym typeface="+mn-ea"/>
                </a:rPr>
                <a:t>AI</a:t>
              </a:r>
              <a:r>
                <a:rPr lang="zh-CN" altLang="en-US" sz="750" dirty="0">
                  <a:latin typeface="微软雅黑" panose="020B0503020204020204" pitchFamily="34" charset="-122"/>
                  <a:ea typeface="微软雅黑" panose="020B0503020204020204" pitchFamily="34" charset="-122"/>
                  <a:sym typeface="+mn-ea"/>
                </a:rPr>
                <a:t>数智人，打造</a:t>
              </a:r>
              <a:r>
                <a:rPr lang="en-US" altLang="zh-CN" sz="750" dirty="0">
                  <a:latin typeface="微软雅黑" panose="020B0503020204020204" pitchFamily="34" charset="-122"/>
                  <a:ea typeface="微软雅黑" panose="020B0503020204020204" pitchFamily="34" charset="-122"/>
                  <a:sym typeface="+mn-ea"/>
                </a:rPr>
                <a:t>AI</a:t>
              </a:r>
              <a:r>
                <a:rPr lang="zh-CN" altLang="en-US" sz="750" dirty="0">
                  <a:latin typeface="微软雅黑" panose="020B0503020204020204" pitchFamily="34" charset="-122"/>
                  <a:ea typeface="微软雅黑" panose="020B0503020204020204" pitchFamily="34" charset="-122"/>
                  <a:sym typeface="+mn-ea"/>
                </a:rPr>
                <a:t>云电脑、代码助手</a:t>
              </a:r>
              <a:r>
                <a:rPr lang="en-US" altLang="zh-CN" sz="750" dirty="0">
                  <a:latin typeface="微软雅黑" panose="020B0503020204020204" pitchFamily="34" charset="-122"/>
                  <a:ea typeface="微软雅黑" panose="020B0503020204020204" pitchFamily="34" charset="-122"/>
                  <a:sym typeface="+mn-ea"/>
                </a:rPr>
                <a:t> AI</a:t>
              </a:r>
              <a:r>
                <a:rPr lang="zh-CN" altLang="en-US" sz="750" dirty="0">
                  <a:latin typeface="微软雅黑" panose="020B0503020204020204" pitchFamily="34" charset="-122"/>
                  <a:ea typeface="微软雅黑" panose="020B0503020204020204" pitchFamily="34" charset="-122"/>
                  <a:sym typeface="+mn-ea"/>
                </a:rPr>
                <a:t>应用产品</a:t>
              </a:r>
              <a:endParaRPr lang="zh-CN" altLang="en-US" sz="750" dirty="0">
                <a:latin typeface="微软雅黑" panose="020B0503020204020204" pitchFamily="34" charset="-122"/>
                <a:ea typeface="微软雅黑" panose="020B0503020204020204" pitchFamily="34" charset="-122"/>
                <a:sym typeface="+mn-ea"/>
              </a:endParaRPr>
            </a:p>
          </p:txBody>
        </p:sp>
        <p:sp>
          <p:nvSpPr>
            <p:cNvPr id="129" name="TextBox 19"/>
            <p:cNvSpPr/>
            <p:nvPr/>
          </p:nvSpPr>
          <p:spPr>
            <a:xfrm>
              <a:off x="8261986" y="2641600"/>
              <a:ext cx="3436620" cy="367665"/>
            </a:xfrm>
            <a:prstGeom prst="rect">
              <a:avLst/>
            </a:prstGeom>
            <a:solidFill>
              <a:srgbClr val="0089DC"/>
            </a:solidFill>
            <a:ln w="12700" cap="flat" cmpd="sng" algn="ctr">
              <a:noFill/>
              <a:prstDash val="solid"/>
              <a:miter lim="800000"/>
            </a:ln>
            <a:effectLst/>
          </p:spPr>
          <p:txBody>
            <a:bodyPr wrap="square" rtlCol="0" anchor="ctr">
              <a:noAutofit/>
            </a:bodyPr>
            <a:lstStyle/>
            <a:p>
              <a:pPr lvl="0" algn="ctr">
                <a:spcBef>
                  <a:spcPts val="0"/>
                </a:spcBef>
                <a:spcAft>
                  <a:spcPts val="0"/>
                </a:spcAft>
                <a:buClrTx/>
                <a:buSzTx/>
                <a:buFontTx/>
              </a:pPr>
              <a:r>
                <a:rPr lang="en-US" altLang="zh-CN" sz="1050" b="1" dirty="0">
                  <a:solidFill>
                    <a:schemeClr val="bg1"/>
                  </a:solidFill>
                  <a:latin typeface="微软雅黑" panose="020B0503020204020204" pitchFamily="34" charset="-122"/>
                  <a:ea typeface="微软雅黑" panose="020B0503020204020204" pitchFamily="34" charset="-122"/>
                  <a:sym typeface="+mn-ea"/>
                </a:rPr>
                <a:t>AI SaaS</a:t>
              </a:r>
              <a:r>
                <a:rPr lang="zh-CN" altLang="en-US" sz="1050" b="1" dirty="0">
                  <a:solidFill>
                    <a:schemeClr val="bg1"/>
                  </a:solidFill>
                  <a:latin typeface="微软雅黑" panose="020B0503020204020204" pitchFamily="34" charset="-122"/>
                  <a:ea typeface="微软雅黑" panose="020B0503020204020204" pitchFamily="34" charset="-122"/>
                  <a:sym typeface="+mn-ea"/>
                </a:rPr>
                <a:t>产品</a:t>
              </a:r>
              <a:endParaRPr lang="zh-CN" altLang="en-US" sz="105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483" name="object 483"/>
          <p:cNvSpPr/>
          <p:nvPr/>
        </p:nvSpPr>
        <p:spPr>
          <a:xfrm>
            <a:off x="151685" y="692151"/>
            <a:ext cx="8643938" cy="736502"/>
          </a:xfrm>
          <a:prstGeom prst="rect">
            <a:avLst/>
          </a:prstGeom>
          <a:solidFill>
            <a:srgbClr val="E1ECFF">
              <a:alpha val="50000"/>
            </a:srgbClr>
          </a:solidFill>
        </p:spPr>
        <p:txBody>
          <a:bodyPr vert="horz" wrap="square" lIns="161925" tIns="34290" rIns="161925" bIns="34290" rtlCol="0" anchor="ctr" anchorCtr="0">
            <a:noAutofit/>
          </a:bodyPr>
          <a:lstStyle>
            <a:lvl1pPr algn="l" defTabSz="914400" rtl="0" eaLnBrk="1" fontAlgn="auto" latinLnBrk="0" hangingPunct="1">
              <a:lnSpc>
                <a:spcPts val="1800"/>
              </a:lnSpc>
              <a:spcBef>
                <a:spcPct val="0"/>
              </a:spcBef>
              <a:buNone/>
              <a:defRPr sz="1400" kern="1200">
                <a:solidFill>
                  <a:schemeClr val="tx1"/>
                </a:solidFill>
                <a:latin typeface="+mj-lt"/>
                <a:ea typeface="+mj-ea"/>
                <a:cs typeface="+mj-cs"/>
              </a:defRPr>
            </a:lvl1pPr>
          </a:lstStyle>
          <a:p>
            <a:pPr marL="285750" indent="-285750" algn="just" defTabSz="609600">
              <a:lnSpc>
                <a:spcPct val="130000"/>
              </a:lnSpc>
              <a:spcBef>
                <a:spcPts val="0"/>
              </a:spcBef>
              <a:spcAft>
                <a:spcPts val="600"/>
              </a:spcAft>
              <a:buFont typeface="Wingdings" panose="05000000000000000000" pitchFamily="2" charset="2"/>
              <a:buChar char="n"/>
              <a:defRPr/>
            </a:pPr>
            <a:r>
              <a:rPr lang="en-US" altLang="zh-CN" sz="1200" dirty="0" err="1">
                <a:latin typeface="微软雅黑" panose="020B0503020204020204" pitchFamily="34" charset="-122"/>
                <a:ea typeface="微软雅黑" panose="020B0503020204020204" pitchFamily="34" charset="-122"/>
                <a:cs typeface="微软雅黑" panose="020B0503020204020204" pitchFamily="34" charset="-122"/>
                <a:sym typeface="+mn-ea"/>
              </a:rPr>
              <a:t>面向智算全场景</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移动云</a:t>
            </a:r>
            <a:r>
              <a:rPr lang="en-US" altLang="zh-CN" sz="1200" dirty="0" err="1">
                <a:latin typeface="微软雅黑" panose="020B0503020204020204" pitchFamily="34" charset="-122"/>
                <a:ea typeface="微软雅黑" panose="020B0503020204020204" pitchFamily="34" charset="-122"/>
                <a:cs typeface="微软雅黑" panose="020B0503020204020204" pitchFamily="34" charset="-122"/>
                <a:sym typeface="+mn-ea"/>
              </a:rPr>
              <a:t>已打造I</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/P/M/</a:t>
            </a:r>
            <a:r>
              <a:rPr lang="en-US" altLang="zh-CN" sz="1200" dirty="0" err="1">
                <a:latin typeface="微软雅黑" panose="020B0503020204020204" pitchFamily="34" charset="-122"/>
                <a:ea typeface="微软雅黑" panose="020B0503020204020204" pitchFamily="34" charset="-122"/>
                <a:cs typeface="微软雅黑" panose="020B0503020204020204" pitchFamily="34" charset="-122"/>
                <a:sym typeface="+mn-ea"/>
              </a:rPr>
              <a:t>S全栈智算产品体系</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cs typeface="等线 Light" panose="02010600030101010101" charset="-122"/>
                <a:sym typeface="+mn-ea"/>
              </a:rPr>
              <a:t>目前</a:t>
            </a:r>
            <a:r>
              <a:rPr lang="zh-CN" altLang="en-US"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移动云震泽</a:t>
            </a:r>
            <a:r>
              <a:rPr lang="en-US" altLang="zh-CN"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MaaS</a:t>
            </a:r>
            <a:r>
              <a:rPr lang="zh-CN" altLang="en-US"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平台（智算平台、大模型服务平台）、移动云代码大模型、弹性计算和</a:t>
            </a:r>
            <a:r>
              <a:rPr lang="en-US" altLang="zh-CN"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AI</a:t>
            </a:r>
            <a:r>
              <a:rPr lang="zh-CN" altLang="en-US"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原生存储等产品，深度集成融合</a:t>
            </a:r>
            <a:r>
              <a:rPr lang="en-US" altLang="zh-CN" sz="1200" b="1" dirty="0" err="1">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DeepSeek</a:t>
            </a:r>
            <a:r>
              <a:rPr lang="zh-CN" altLang="en-US"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模型</a:t>
            </a:r>
            <a:r>
              <a:rPr lang="zh-CN" altLang="en-US" sz="1200" dirty="0">
                <a:latin typeface="微软雅黑" panose="020B0503020204020204" pitchFamily="34" charset="-122"/>
                <a:ea typeface="微软雅黑" panose="020B0503020204020204" pitchFamily="34" charset="-122"/>
                <a:cs typeface="等线 Light" panose="02010600030101010101" charset="-122"/>
                <a:sym typeface="+mn-ea"/>
              </a:rPr>
              <a:t>，并搭载自研</a:t>
            </a:r>
            <a:r>
              <a:rPr lang="en-US" altLang="zh-CN" sz="1200" dirty="0">
                <a:latin typeface="微软雅黑" panose="020B0503020204020204" pitchFamily="34" charset="-122"/>
                <a:ea typeface="微软雅黑" panose="020B0503020204020204" pitchFamily="34" charset="-122"/>
                <a:cs typeface="等线 Light" panose="02010600030101010101" charset="-122"/>
                <a:sym typeface="+mn-ea"/>
              </a:rPr>
              <a:t>COCA</a:t>
            </a:r>
            <a:r>
              <a:rPr lang="zh-CN" altLang="en-US" sz="1200" dirty="0">
                <a:latin typeface="微软雅黑" panose="020B0503020204020204" pitchFamily="34" charset="-122"/>
                <a:ea typeface="微软雅黑" panose="020B0503020204020204" pitchFamily="34" charset="-122"/>
                <a:cs typeface="等线 Light" panose="02010600030101010101" charset="-122"/>
                <a:sym typeface="+mn-ea"/>
              </a:rPr>
              <a:t>算力原生平台，实现开箱即用。</a:t>
            </a:r>
            <a:r>
              <a:rPr lang="zh-CN" altLang="en-US"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移动</a:t>
            </a:r>
            <a:r>
              <a:rPr lang="en-US" altLang="zh-CN"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AI</a:t>
            </a:r>
            <a:r>
              <a:rPr lang="zh-CN" altLang="en-US"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云电脑也全面升级，用户可选择</a:t>
            </a:r>
            <a:r>
              <a:rPr lang="en-US" altLang="zh-CN" sz="1200" b="1" dirty="0" err="1">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DeepSeek</a:t>
            </a:r>
            <a:r>
              <a:rPr lang="zh-CN" altLang="en-US"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内核实现</a:t>
            </a:r>
            <a:r>
              <a:rPr lang="en-US" altLang="zh-CN"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AI</a:t>
            </a:r>
            <a:r>
              <a:rPr lang="zh-CN" altLang="en-US"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rPr>
              <a:t>秘书能力。</a:t>
            </a:r>
            <a:endParaRPr lang="zh-CN" altLang="en-US" sz="1200" b="1" dirty="0">
              <a:solidFill>
                <a:srgbClr val="C00000"/>
              </a:solidFill>
              <a:latin typeface="微软雅黑" panose="020B0503020204020204" pitchFamily="34" charset="-122"/>
              <a:ea typeface="微软雅黑" panose="020B0503020204020204" pitchFamily="34" charset="-122"/>
              <a:cs typeface="等线 Light" panose="02010600030101010101"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19513"/>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sz="1800" dirty="0">
                <a:solidFill>
                  <a:srgbClr val="0084CF"/>
                </a:solidFill>
                <a:cs typeface="+mn-cs"/>
                <a:sym typeface="+mn-ea"/>
              </a:rPr>
              <a:t>大模型私有化部署趋势</a:t>
            </a:r>
            <a:endParaRPr sz="1800" dirty="0">
              <a:solidFill>
                <a:srgbClr val="0084CF"/>
              </a:solidFill>
              <a:cs typeface="+mn-cs"/>
              <a:sym typeface="+mn-ea"/>
            </a:endParaRPr>
          </a:p>
        </p:txBody>
      </p:sp>
      <p:sp>
        <p:nvSpPr>
          <p:cNvPr id="38" name="文本框 37"/>
          <p:cNvSpPr txBox="1"/>
          <p:nvPr>
            <p:custDataLst>
              <p:tags r:id="rId1"/>
            </p:custDataLst>
          </p:nvPr>
        </p:nvSpPr>
        <p:spPr>
          <a:xfrm>
            <a:off x="6094143" y="1516071"/>
            <a:ext cx="3128963" cy="275749"/>
          </a:xfrm>
          <a:prstGeom prst="rect">
            <a:avLst/>
          </a:prstGeom>
          <a:noFill/>
        </p:spPr>
        <p:txBody>
          <a:bodyPr wrap="square" rtlCol="0" anchor="ctr" anchorCtr="0">
            <a:noAutofit/>
          </a:bodyPr>
          <a:lstStyle>
            <a:defPPr>
              <a:defRPr lang="en-US"/>
            </a:defPPr>
            <a:lvl1pPr marR="0" lvl="0" algn="ctr" defTabSz="876300" fontAlgn="ctr">
              <a:lnSpc>
                <a:spcPct val="100000"/>
              </a:lnSpc>
              <a:spcBef>
                <a:spcPts val="955"/>
              </a:spcBef>
              <a:spcAft>
                <a:spcPts val="0"/>
              </a:spcAft>
              <a:buClrTx/>
              <a:buSzTx/>
              <a:buFontTx/>
              <a:buNone/>
              <a:defRPr sz="3600" spc="100">
                <a:solidFill>
                  <a:srgbClr val="FFC000"/>
                </a:solidFill>
                <a:latin typeface="方正兰亭粗黑简体" panose="02000000000000000000" pitchFamily="2" charset="-122"/>
                <a:ea typeface="方正兰亭粗黑简体" panose="02000000000000000000" pitchFamily="2" charset="-122"/>
                <a:cs typeface="方正兰亭中黑_GBK" panose="02000000000000000000" charset="-122"/>
              </a:defRPr>
            </a:lvl1pPr>
          </a:lstStyle>
          <a:p>
            <a:pPr algn="ctr"/>
            <a:endParaRPr lang="zh-CN" altLang="en-US" sz="1350" b="1" dirty="0">
              <a:ln>
                <a:noFill/>
              </a:ln>
              <a:solidFill>
                <a:schemeClr val="bg2">
                  <a:lumMod val="50000"/>
                </a:schemeClr>
              </a:solidFill>
              <a:latin typeface="微软雅黑" panose="020B0503020204020204" pitchFamily="34" charset="-122"/>
              <a:ea typeface="微软雅黑" panose="020B0503020204020204" pitchFamily="34" charset="-122"/>
              <a:sym typeface="等线" panose="02010600030101010101" charset="-122"/>
            </a:endParaRPr>
          </a:p>
        </p:txBody>
      </p:sp>
      <p:graphicFrame>
        <p:nvGraphicFramePr>
          <p:cNvPr id="2" name="图示 1"/>
          <p:cNvGraphicFramePr/>
          <p:nvPr/>
        </p:nvGraphicFramePr>
        <p:xfrm>
          <a:off x="756285" y="1148239"/>
          <a:ext cx="7685723" cy="34551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0979" y="69533"/>
            <a:ext cx="6376035" cy="461665"/>
          </a:xfrm>
          <a:prstGeom prst="rect">
            <a:avLst/>
          </a:prstGeom>
          <a:noFill/>
        </p:spPr>
        <p:txBody>
          <a:bodyPr wrap="square" rtlCol="0" anchor="t">
            <a:spAutoFit/>
          </a:bodyPr>
          <a:lstStyle/>
          <a:p>
            <a:pPr lvl="0" algn="l">
              <a:buClrTx/>
              <a:buSzTx/>
              <a:buFontTx/>
            </a:pPr>
            <a:r>
              <a:rPr lang="zh-CN" altLang="en-US" sz="2400" b="1"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边缘小站和智算一体机</a:t>
            </a:r>
            <a:endParaRPr lang="zh-CN" altLang="en-US" sz="2400" b="1"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275273" y="730567"/>
            <a:ext cx="8658701" cy="776765"/>
          </a:xfrm>
          <a:prstGeom prst="rect">
            <a:avLst/>
          </a:prstGeom>
          <a:noFill/>
        </p:spPr>
        <p:txBody>
          <a:bodyPr wrap="square" rtlCol="0" anchor="t">
            <a:noAutofit/>
          </a:bodyPr>
          <a:lstStyle/>
          <a:p>
            <a:pPr fontAlgn="auto">
              <a:lnSpc>
                <a:spcPct val="150000"/>
              </a:lnSpc>
            </a:pPr>
            <a:r>
              <a:rPr lang="zh-CN"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智算一体机</a:t>
            </a:r>
            <a:r>
              <a:rPr lang="zh-CN"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zh-CN"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基于</a:t>
            </a:r>
            <a:r>
              <a:rPr lang="zh-CN"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边缘小站的</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智算场景</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一体化</a:t>
            </a: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产品</a:t>
            </a:r>
            <a:r>
              <a:rPr lang="zh-CN"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相比普通边缘小站，可</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ea"/>
              </a:rPr>
              <a:t>智算节点起步交付，</a:t>
            </a: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提供预置</a:t>
            </a:r>
            <a:r>
              <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DeepSeek</a:t>
            </a: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等开源模型，搭载模型推理、知识库构建、智能体编排等工具，</a:t>
            </a:r>
            <a:r>
              <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专属智能体可分钟级构建。</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nvSpPr>
        <p:spPr>
          <a:xfrm>
            <a:off x="1953102" y="1839784"/>
            <a:ext cx="1141571" cy="240506"/>
          </a:xfrm>
          <a:prstGeom prst="rect">
            <a:avLst/>
          </a:prstGeom>
          <a:noFill/>
        </p:spPr>
        <p:txBody>
          <a:bodyPr wrap="square" rtlCol="0">
            <a:noAutofit/>
          </a:bodyPr>
          <a:lstStyle/>
          <a:p>
            <a:pPr algn="ctr"/>
            <a:r>
              <a:rPr lang="zh-CN" altLang="en-US" sz="1050" b="1">
                <a:latin typeface="微软雅黑" panose="020B0503020204020204" pitchFamily="34" charset="-122"/>
                <a:ea typeface="微软雅黑" panose="020B0503020204020204" pitchFamily="34" charset="-122"/>
              </a:rPr>
              <a:t>标准</a:t>
            </a:r>
            <a:r>
              <a:rPr lang="en-US" altLang="zh-CN" sz="1050" b="1">
                <a:latin typeface="微软雅黑" panose="020B0503020204020204" pitchFamily="34" charset="-122"/>
                <a:ea typeface="微软雅黑" panose="020B0503020204020204" pitchFamily="34" charset="-122"/>
              </a:rPr>
              <a:t>EIS</a:t>
            </a:r>
            <a:r>
              <a:rPr lang="zh-CN" altLang="en-US" sz="1050" b="1">
                <a:latin typeface="微软雅黑" panose="020B0503020204020204" pitchFamily="34" charset="-122"/>
                <a:ea typeface="微软雅黑" panose="020B0503020204020204" pitchFamily="34" charset="-122"/>
              </a:rPr>
              <a:t>产品形态</a:t>
            </a:r>
            <a:endParaRPr lang="zh-CN" altLang="en-US" sz="1050" b="1">
              <a:latin typeface="微软雅黑" panose="020B0503020204020204" pitchFamily="34" charset="-122"/>
              <a:ea typeface="微软雅黑" panose="020B0503020204020204" pitchFamily="34" charset="-122"/>
            </a:endParaRPr>
          </a:p>
        </p:txBody>
      </p:sp>
      <p:sp>
        <p:nvSpPr>
          <p:cNvPr id="352" name="文本框 351"/>
          <p:cNvSpPr txBox="1"/>
          <p:nvPr/>
        </p:nvSpPr>
        <p:spPr>
          <a:xfrm>
            <a:off x="4398169" y="1720722"/>
            <a:ext cx="4432935" cy="2856071"/>
          </a:xfrm>
          <a:prstGeom prst="rect">
            <a:avLst/>
          </a:prstGeom>
          <a:noFill/>
        </p:spPr>
        <p:txBody>
          <a:bodyPr wrap="square" rtlCol="0" anchor="t">
            <a:noAutofit/>
          </a:bodyPr>
          <a:lstStyle/>
          <a:p>
            <a:pPr algn="just" fontAlgn="auto">
              <a:lnSpc>
                <a:spcPct val="150000"/>
              </a:lnSpc>
              <a:spcBef>
                <a:spcPts val="0"/>
              </a:spcBef>
              <a:spcAft>
                <a:spcPts val="0"/>
              </a:spcAft>
            </a:pPr>
            <a:r>
              <a:rPr lang="zh-CN" altLang="zh-CN" sz="1050" b="1" dirty="0">
                <a:solidFill>
                  <a:srgbClr val="FF0000"/>
                </a:solidFill>
                <a:latin typeface="微软雅黑" panose="020B0503020204020204" pitchFamily="34" charset="-122"/>
                <a:ea typeface="微软雅黑" panose="020B0503020204020204" pitchFamily="34" charset="-122"/>
                <a:sym typeface="+mn-ea"/>
              </a:rPr>
              <a:t>E</a:t>
            </a:r>
            <a:r>
              <a:rPr lang="en-US" altLang="zh-CN" sz="1050" b="1" dirty="0">
                <a:solidFill>
                  <a:srgbClr val="FF0000"/>
                </a:solidFill>
                <a:latin typeface="微软雅黑" panose="020B0503020204020204" pitchFamily="34" charset="-122"/>
                <a:ea typeface="微软雅黑" panose="020B0503020204020204" pitchFamily="34" charset="-122"/>
                <a:sym typeface="+mn-ea"/>
              </a:rPr>
              <a:t>IS </a:t>
            </a:r>
            <a:r>
              <a:rPr lang="zh-CN" altLang="zh-CN" sz="1050" b="1" dirty="0">
                <a:solidFill>
                  <a:srgbClr val="FF0000"/>
                </a:solidFill>
                <a:latin typeface="微软雅黑" panose="020B0503020204020204" pitchFamily="34" charset="-122"/>
                <a:ea typeface="微软雅黑" panose="020B0503020204020204" pitchFamily="34" charset="-122"/>
                <a:sym typeface="+mn-ea"/>
              </a:rPr>
              <a:t>特点</a:t>
            </a:r>
            <a:r>
              <a:rPr lang="en-US" altLang="zh-CN" sz="1050" b="1" dirty="0">
                <a:solidFill>
                  <a:srgbClr val="FF0000"/>
                </a:solidFill>
                <a:latin typeface="微软雅黑" panose="020B0503020204020204" pitchFamily="34" charset="-122"/>
                <a:ea typeface="微软雅黑" panose="020B0503020204020204" pitchFamily="34" charset="-122"/>
                <a:sym typeface="+mn-ea"/>
              </a:rPr>
              <a:t>&amp;</a:t>
            </a:r>
            <a:r>
              <a:rPr lang="zh-CN" altLang="en-US" sz="1050" b="1" dirty="0">
                <a:solidFill>
                  <a:srgbClr val="FF0000"/>
                </a:solidFill>
                <a:latin typeface="微软雅黑" panose="020B0503020204020204" pitchFamily="34" charset="-122"/>
                <a:ea typeface="微软雅黑" panose="020B0503020204020204" pitchFamily="34" charset="-122"/>
                <a:sym typeface="+mn-ea"/>
              </a:rPr>
              <a:t>商务模式</a:t>
            </a:r>
            <a:endParaRPr lang="zh-CN" altLang="zh-CN" sz="1050" b="1" dirty="0">
              <a:solidFill>
                <a:srgbClr val="FF0000"/>
              </a:solidFill>
              <a:latin typeface="微软雅黑" panose="020B0503020204020204" pitchFamily="34" charset="-122"/>
              <a:ea typeface="微软雅黑" panose="020B0503020204020204" pitchFamily="34" charset="-122"/>
              <a:sym typeface="+mn-ea"/>
            </a:endParaRPr>
          </a:p>
          <a:p>
            <a:pPr marL="214630" indent="-214630" algn="just" fontAlgn="auto">
              <a:lnSpc>
                <a:spcPct val="125000"/>
              </a:lnSpc>
              <a:spcBef>
                <a:spcPts val="0"/>
              </a:spcBef>
              <a:spcAft>
                <a:spcPts val="0"/>
              </a:spcAft>
              <a:buFont typeface="Wingdings" panose="05000000000000000000" charset="0"/>
              <a:buChar char="ü"/>
            </a:pPr>
            <a:r>
              <a:rPr lang="zh-CN" altLang="en-US" sz="1200" b="1" dirty="0">
                <a:solidFill>
                  <a:srgbClr val="159BFF"/>
                </a:solidFill>
                <a:latin typeface="微软雅黑" panose="020B0503020204020204" pitchFamily="34" charset="-122"/>
                <a:ea typeface="微软雅黑" panose="020B0503020204020204" pitchFamily="34" charset="-122"/>
                <a:sym typeface="+mn-ea"/>
              </a:rPr>
              <a:t>全栈信创能力</a:t>
            </a:r>
            <a:r>
              <a:rPr lang="zh-CN" altLang="zh-CN" sz="1050" dirty="0">
                <a:latin typeface="微软雅黑" panose="020B0503020204020204" pitchFamily="34" charset="-122"/>
                <a:ea typeface="微软雅黑" panose="020B0503020204020204" pitchFamily="34" charset="-122"/>
                <a:sym typeface="+mn-ea"/>
              </a:rPr>
              <a:t>：支持海光（X86）鲲鹏（ARM）等国产芯片，从基础设施层、OS、云平台软件到云服务产品多维度国产化，自主可控。</a:t>
            </a:r>
            <a:endParaRPr lang="zh-CN" altLang="zh-CN" sz="1050" dirty="0">
              <a:latin typeface="微软雅黑" panose="020B0503020204020204" pitchFamily="34" charset="-122"/>
              <a:ea typeface="微软雅黑" panose="020B0503020204020204" pitchFamily="34" charset="-122"/>
              <a:sym typeface="+mn-ea"/>
            </a:endParaRPr>
          </a:p>
          <a:p>
            <a:pPr marL="214630" indent="-214630" algn="just" fontAlgn="auto">
              <a:lnSpc>
                <a:spcPct val="125000"/>
              </a:lnSpc>
              <a:spcBef>
                <a:spcPts val="0"/>
              </a:spcBef>
              <a:spcAft>
                <a:spcPts val="0"/>
              </a:spcAft>
              <a:buFont typeface="Wingdings" panose="05000000000000000000" charset="0"/>
              <a:buChar char="ü"/>
            </a:pPr>
            <a:r>
              <a:rPr lang="zh-CN" altLang="en-US" sz="1200" b="1" dirty="0">
                <a:solidFill>
                  <a:srgbClr val="159BFF"/>
                </a:solidFill>
                <a:latin typeface="微软雅黑" panose="020B0503020204020204" pitchFamily="34" charset="-122"/>
                <a:ea typeface="微软雅黑" panose="020B0503020204020204" pitchFamily="34" charset="-122"/>
                <a:sym typeface="+mn-ea"/>
              </a:rPr>
              <a:t>丰富产品能力</a:t>
            </a:r>
            <a:r>
              <a:rPr lang="zh-CN" altLang="zh-CN" sz="1050" dirty="0">
                <a:latin typeface="微软雅黑" panose="020B0503020204020204" pitchFamily="34" charset="-122"/>
                <a:ea typeface="微软雅黑" panose="020B0503020204020204" pitchFamily="34" charset="-122"/>
                <a:sym typeface="+mn-ea"/>
              </a:rPr>
              <a:t>：提供计算、存储、网络等超过</a:t>
            </a:r>
            <a:r>
              <a:rPr lang="en-US" altLang="zh-CN" sz="1050" dirty="0">
                <a:latin typeface="微软雅黑" panose="020B0503020204020204" pitchFamily="34" charset="-122"/>
                <a:ea typeface="微软雅黑" panose="020B0503020204020204" pitchFamily="34" charset="-122"/>
                <a:sym typeface="+mn-ea"/>
              </a:rPr>
              <a:t>20</a:t>
            </a:r>
            <a:r>
              <a:rPr lang="zh-CN" altLang="zh-CN" sz="1050" dirty="0">
                <a:latin typeface="微软雅黑" panose="020B0503020204020204" pitchFamily="34" charset="-122"/>
                <a:ea typeface="微软雅黑" panose="020B0503020204020204" pitchFamily="34" charset="-122"/>
                <a:sym typeface="+mn-ea"/>
              </a:rPr>
              <a:t>款云服务，共享大云生态。</a:t>
            </a:r>
            <a:endParaRPr lang="zh-CN" altLang="zh-CN" sz="1050" dirty="0">
              <a:latin typeface="微软雅黑" panose="020B0503020204020204" pitchFamily="34" charset="-122"/>
              <a:ea typeface="微软雅黑" panose="020B0503020204020204" pitchFamily="34" charset="-122"/>
            </a:endParaRPr>
          </a:p>
          <a:p>
            <a:pPr marL="214630" indent="-214630" algn="just" fontAlgn="auto">
              <a:lnSpc>
                <a:spcPct val="125000"/>
              </a:lnSpc>
              <a:spcBef>
                <a:spcPts val="0"/>
              </a:spcBef>
              <a:spcAft>
                <a:spcPts val="0"/>
              </a:spcAft>
              <a:buFont typeface="Wingdings" panose="05000000000000000000" charset="0"/>
              <a:buChar char="ü"/>
            </a:pPr>
            <a:r>
              <a:rPr lang="zh-CN" altLang="en-US" sz="1200" b="1" dirty="0">
                <a:solidFill>
                  <a:srgbClr val="159BFF"/>
                </a:solidFill>
                <a:latin typeface="微软雅黑" panose="020B0503020204020204" pitchFamily="34" charset="-122"/>
                <a:ea typeface="微软雅黑" panose="020B0503020204020204" pitchFamily="34" charset="-122"/>
                <a:sym typeface="+mn-ea"/>
              </a:rPr>
              <a:t>共享移动云同栈技术</a:t>
            </a:r>
            <a:r>
              <a:rPr lang="zh-CN" altLang="zh-CN" sz="1050" dirty="0">
                <a:latin typeface="微软雅黑" panose="020B0503020204020204" pitchFamily="34" charset="-122"/>
                <a:ea typeface="微软雅黑" panose="020B0503020204020204" pitchFamily="34" charset="-122"/>
                <a:sym typeface="+mn-ea"/>
              </a:rPr>
              <a:t>：与大云保持统一架构，统一版本，持续技术领先。</a:t>
            </a:r>
            <a:endParaRPr lang="zh-CN" altLang="zh-CN" sz="1050" dirty="0">
              <a:latin typeface="微软雅黑" panose="020B0503020204020204" pitchFamily="34" charset="-122"/>
              <a:ea typeface="微软雅黑" panose="020B0503020204020204" pitchFamily="34" charset="-122"/>
              <a:sym typeface="+mn-ea"/>
            </a:endParaRPr>
          </a:p>
          <a:p>
            <a:pPr marL="214630" indent="-214630" algn="just" fontAlgn="auto">
              <a:lnSpc>
                <a:spcPct val="125000"/>
              </a:lnSpc>
              <a:spcBef>
                <a:spcPts val="0"/>
              </a:spcBef>
              <a:spcAft>
                <a:spcPts val="0"/>
              </a:spcAft>
              <a:buFont typeface="Wingdings" panose="05000000000000000000" charset="0"/>
              <a:buChar char="ü"/>
            </a:pPr>
            <a:r>
              <a:rPr lang="zh-CN" altLang="en-US" sz="1200" b="1" dirty="0">
                <a:solidFill>
                  <a:srgbClr val="159BFF"/>
                </a:solidFill>
                <a:latin typeface="微软雅黑" panose="020B0503020204020204" pitchFamily="34" charset="-122"/>
                <a:ea typeface="微软雅黑" panose="020B0503020204020204" pitchFamily="34" charset="-122"/>
                <a:sym typeface="+mn-ea"/>
              </a:rPr>
              <a:t>服务租赁模式</a:t>
            </a:r>
            <a:r>
              <a:rPr lang="zh-CN" altLang="zh-CN" sz="1050" dirty="0">
                <a:latin typeface="微软雅黑" panose="020B0503020204020204" pitchFamily="34" charset="-122"/>
                <a:ea typeface="微软雅黑" panose="020B0503020204020204" pitchFamily="34" charset="-122"/>
                <a:sym typeface="+mn-ea"/>
              </a:rPr>
              <a:t>：以租代建，资产归属移动，客户租赁云服务，降低企业上云初期投资，专注业务增值。</a:t>
            </a:r>
            <a:endParaRPr lang="zh-CN" altLang="zh-CN" sz="1050" dirty="0">
              <a:latin typeface="微软雅黑" panose="020B0503020204020204" pitchFamily="34" charset="-122"/>
              <a:ea typeface="微软雅黑" panose="020B0503020204020204" pitchFamily="34" charset="-122"/>
              <a:sym typeface="+mn-ea"/>
            </a:endParaRPr>
          </a:p>
          <a:p>
            <a:pPr marL="214630" indent="-214630" algn="just" fontAlgn="auto">
              <a:lnSpc>
                <a:spcPct val="125000"/>
              </a:lnSpc>
              <a:spcBef>
                <a:spcPts val="0"/>
              </a:spcBef>
              <a:spcAft>
                <a:spcPts val="0"/>
              </a:spcAft>
              <a:buFont typeface="Wingdings" panose="05000000000000000000" charset="0"/>
              <a:buChar char="ü"/>
            </a:pPr>
            <a:r>
              <a:rPr lang="zh-CN" altLang="en-US" sz="1200" b="1" dirty="0">
                <a:solidFill>
                  <a:srgbClr val="159BFF"/>
                </a:solidFill>
                <a:latin typeface="微软雅黑" panose="020B0503020204020204" pitchFamily="34" charset="-122"/>
                <a:ea typeface="微软雅黑" panose="020B0503020204020204" pitchFamily="34" charset="-122"/>
                <a:sym typeface="+mn-ea"/>
              </a:rPr>
              <a:t>7*24在线运维</a:t>
            </a:r>
            <a:r>
              <a:rPr lang="zh-CN" altLang="zh-CN" sz="1050" dirty="0">
                <a:latin typeface="微软雅黑" panose="020B0503020204020204" pitchFamily="34" charset="-122"/>
                <a:ea typeface="微软雅黑" panose="020B0503020204020204" pitchFamily="34" charset="-122"/>
                <a:sym typeface="+mn-ea"/>
              </a:rPr>
              <a:t>：金牌客户属性，共享大云运维体系，接入移动云智能运维监控平台，提供7*24小时在线专业运维服务。</a:t>
            </a:r>
            <a:r>
              <a:rPr lang="zh-CN" altLang="zh-CN" sz="1050" dirty="0">
                <a:solidFill>
                  <a:srgbClr val="FF0000"/>
                </a:solidFill>
                <a:latin typeface="微软雅黑" panose="020B0503020204020204" pitchFamily="34" charset="-122"/>
                <a:ea typeface="微软雅黑" panose="020B0503020204020204" pitchFamily="34" charset="-122"/>
                <a:sym typeface="+mn-ea"/>
              </a:rPr>
              <a:t>如客户有需求，可离线运维。</a:t>
            </a:r>
            <a:endParaRPr lang="zh-CN" altLang="zh-CN" sz="1050" dirty="0">
              <a:solidFill>
                <a:srgbClr val="FF0000"/>
              </a:solidFill>
              <a:latin typeface="微软雅黑" panose="020B0503020204020204" pitchFamily="34" charset="-122"/>
              <a:ea typeface="微软雅黑" panose="020B0503020204020204" pitchFamily="34" charset="-122"/>
              <a:sym typeface="+mn-ea"/>
            </a:endParaRPr>
          </a:p>
          <a:p>
            <a:pPr marL="214630" indent="-214630" algn="just" fontAlgn="auto">
              <a:lnSpc>
                <a:spcPct val="125000"/>
              </a:lnSpc>
              <a:spcBef>
                <a:spcPts val="0"/>
              </a:spcBef>
              <a:spcAft>
                <a:spcPts val="0"/>
              </a:spcAft>
              <a:buFont typeface="Wingdings" panose="05000000000000000000" charset="0"/>
              <a:buChar char="ü"/>
            </a:pPr>
            <a:r>
              <a:rPr lang="zh-CN" altLang="en-US" sz="1200" b="1" dirty="0">
                <a:solidFill>
                  <a:srgbClr val="159BFF"/>
                </a:solidFill>
                <a:latin typeface="微软雅黑" panose="020B0503020204020204" pitchFamily="34" charset="-122"/>
                <a:ea typeface="微软雅黑" panose="020B0503020204020204" pitchFamily="34" charset="-122"/>
                <a:sym typeface="+mn-ea"/>
              </a:rPr>
              <a:t>计收模式</a:t>
            </a:r>
            <a:r>
              <a:rPr lang="zh-CN" altLang="zh-CN" sz="1050" kern="0" dirty="0">
                <a:solidFill>
                  <a:srgbClr val="FF0000"/>
                </a:solidFill>
                <a:latin typeface="微软雅黑" panose="020B0503020204020204" pitchFamily="34" charset="-122"/>
                <a:ea typeface="微软雅黑" panose="020B0503020204020204" pitchFamily="34" charset="-122"/>
                <a:cs typeface="宋体" panose="02010600030101010101" pitchFamily="2" charset="-122"/>
                <a:sym typeface="+mn-ea"/>
              </a:rPr>
              <a:t>：</a:t>
            </a:r>
            <a:r>
              <a:rPr lang="zh-CN" altLang="zh-CN" sz="1050" kern="0" dirty="0">
                <a:latin typeface="微软雅黑" panose="020B0503020204020204" pitchFamily="34" charset="-122"/>
                <a:ea typeface="微软雅黑" panose="020B0503020204020204" pitchFamily="34" charset="-122"/>
                <a:cs typeface="宋体" panose="02010600030101010101" pitchFamily="2" charset="-122"/>
                <a:sym typeface="+mn-ea"/>
              </a:rPr>
              <a:t>三年</a:t>
            </a:r>
            <a:r>
              <a:rPr lang="en-US" altLang="zh-CN" sz="1050" kern="0" dirty="0">
                <a:latin typeface="微软雅黑" panose="020B0503020204020204" pitchFamily="34" charset="-122"/>
                <a:ea typeface="微软雅黑" panose="020B0503020204020204" pitchFamily="34" charset="-122"/>
                <a:cs typeface="宋体" panose="02010600030101010101" pitchFamily="2" charset="-122"/>
                <a:sym typeface="+mn-ea"/>
              </a:rPr>
              <a:t>/</a:t>
            </a:r>
            <a:r>
              <a:rPr lang="zh-CN" altLang="en-US" sz="1050" kern="0" dirty="0">
                <a:latin typeface="微软雅黑" panose="020B0503020204020204" pitchFamily="34" charset="-122"/>
                <a:ea typeface="微软雅黑" panose="020B0503020204020204" pitchFamily="34" charset="-122"/>
                <a:cs typeface="宋体" panose="02010600030101010101" pitchFamily="2" charset="-122"/>
                <a:sym typeface="+mn-ea"/>
              </a:rPr>
              <a:t>五年报价，分年</a:t>
            </a:r>
            <a:r>
              <a:rPr lang="en-US" altLang="zh-CN" sz="1050" kern="0" dirty="0">
                <a:latin typeface="微软雅黑" panose="020B0503020204020204" pitchFamily="34" charset="-122"/>
                <a:ea typeface="微软雅黑" panose="020B0503020204020204" pitchFamily="34" charset="-122"/>
                <a:cs typeface="宋体" panose="02010600030101010101" pitchFamily="2" charset="-122"/>
                <a:sym typeface="+mn-ea"/>
              </a:rPr>
              <a:t>/</a:t>
            </a:r>
            <a:r>
              <a:rPr lang="zh-CN" altLang="en-US" sz="1050" kern="0" dirty="0">
                <a:latin typeface="微软雅黑" panose="020B0503020204020204" pitchFamily="34" charset="-122"/>
                <a:ea typeface="微软雅黑" panose="020B0503020204020204" pitchFamily="34" charset="-122"/>
                <a:cs typeface="宋体" panose="02010600030101010101" pitchFamily="2" charset="-122"/>
                <a:sym typeface="+mn-ea"/>
              </a:rPr>
              <a:t>一次性计收</a:t>
            </a:r>
            <a:endParaRPr lang="zh-CN" altLang="en-US" sz="1050" kern="0" dirty="0">
              <a:latin typeface="微软雅黑" panose="020B0503020204020204" pitchFamily="34" charset="-122"/>
              <a:ea typeface="微软雅黑" panose="020B0503020204020204" pitchFamily="34" charset="-122"/>
              <a:cs typeface="宋体" panose="02010600030101010101" pitchFamily="2" charset="-122"/>
              <a:sym typeface="+mn-ea"/>
            </a:endParaRPr>
          </a:p>
        </p:txBody>
      </p:sp>
      <p:pic>
        <p:nvPicPr>
          <p:cNvPr id="11" name="图片 10"/>
          <p:cNvPicPr>
            <a:picLocks noChangeAspect="1"/>
          </p:cNvPicPr>
          <p:nvPr/>
        </p:nvPicPr>
        <p:blipFill>
          <a:blip r:embed="rId1"/>
          <a:stretch>
            <a:fillRect/>
          </a:stretch>
        </p:blipFill>
        <p:spPr>
          <a:xfrm>
            <a:off x="1814989" y="2118866"/>
            <a:ext cx="2136458" cy="2529840"/>
          </a:xfrm>
          <a:prstGeom prst="rect">
            <a:avLst/>
          </a:prstGeom>
        </p:spPr>
      </p:pic>
      <p:sp>
        <p:nvSpPr>
          <p:cNvPr id="12" name="左中括号 11"/>
          <p:cNvSpPr/>
          <p:nvPr/>
        </p:nvSpPr>
        <p:spPr>
          <a:xfrm>
            <a:off x="1706404" y="2988499"/>
            <a:ext cx="56674" cy="1476375"/>
          </a:xfrm>
          <a:prstGeom prst="leftBracke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8" name="左中括号 17"/>
          <p:cNvSpPr/>
          <p:nvPr/>
        </p:nvSpPr>
        <p:spPr>
          <a:xfrm>
            <a:off x="1699260" y="2231262"/>
            <a:ext cx="56674" cy="510064"/>
          </a:xfrm>
          <a:prstGeom prst="leftBracke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9" name="文本框 18"/>
          <p:cNvSpPr txBox="1"/>
          <p:nvPr/>
        </p:nvSpPr>
        <p:spPr>
          <a:xfrm>
            <a:off x="275273" y="2231262"/>
            <a:ext cx="1431131" cy="646331"/>
          </a:xfrm>
          <a:prstGeom prst="rect">
            <a:avLst/>
          </a:prstGeom>
          <a:noFill/>
        </p:spPr>
        <p:txBody>
          <a:bodyPr wrap="square" rtlCol="0">
            <a:spAutoFit/>
          </a:bodyPr>
          <a:lstStyle/>
          <a:p>
            <a:pPr algn="ct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防火墙</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业务交换机</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管理交换机</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275273" y="3390931"/>
            <a:ext cx="1431131" cy="646331"/>
          </a:xfrm>
          <a:prstGeom prst="rect">
            <a:avLst/>
          </a:prstGeom>
          <a:noFill/>
        </p:spPr>
        <p:txBody>
          <a:bodyPr wrap="square" rtlCol="0">
            <a:spAutoFit/>
          </a:bodyPr>
          <a:lstStyle/>
          <a:p>
            <a:pPr algn="ct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计算服务器</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存储服务器</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服务器</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1" name="曲线连接符 20"/>
          <p:cNvCxnSpPr/>
          <p:nvPr/>
        </p:nvCxnSpPr>
        <p:spPr>
          <a:xfrm rot="10800000">
            <a:off x="734854" y="1840737"/>
            <a:ext cx="1070610" cy="362426"/>
          </a:xfrm>
          <a:prstGeom prst="curvedConnector3">
            <a:avLst>
              <a:gd name="adj1" fmla="val 49956"/>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2" name="云形 21"/>
          <p:cNvSpPr/>
          <p:nvPr/>
        </p:nvSpPr>
        <p:spPr>
          <a:xfrm>
            <a:off x="455295" y="1773109"/>
            <a:ext cx="746760" cy="345758"/>
          </a:xfrm>
          <a:prstGeom prst="cloud">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900" b="1"/>
              <a:t>远程</a:t>
            </a:r>
            <a:endParaRPr lang="zh-CN" altLang="en-US" sz="900" b="1"/>
          </a:p>
          <a:p>
            <a:pPr algn="ctr"/>
            <a:r>
              <a:rPr lang="zh-CN" altLang="en-US" sz="900" b="1"/>
              <a:t>运维</a:t>
            </a:r>
            <a:endParaRPr lang="zh-CN" altLang="en-US" sz="900" b="1"/>
          </a:p>
        </p:txBody>
      </p:sp>
      <p:cxnSp>
        <p:nvCxnSpPr>
          <p:cNvPr id="24" name="直接连接符 23"/>
          <p:cNvCxnSpPr/>
          <p:nvPr/>
        </p:nvCxnSpPr>
        <p:spPr>
          <a:xfrm flipV="1">
            <a:off x="290512" y="523399"/>
            <a:ext cx="8754428" cy="10954"/>
          </a:xfrm>
          <a:prstGeom prst="line">
            <a:avLst/>
          </a:prstGeom>
          <a:ln w="28575"/>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263933" y="1829227"/>
            <a:ext cx="1681852" cy="446204"/>
          </a:xfrm>
          <a:prstGeom prst="rect">
            <a:avLst/>
          </a:prstGeom>
          <a:solidFill>
            <a:schemeClr val="accent5">
              <a:lumMod val="20000"/>
              <a:lumOff val="80000"/>
            </a:schemeClr>
          </a:solidFill>
          <a:ln w="19050">
            <a:solidFill>
              <a:schemeClr val="tx2">
                <a:lumMod val="20000"/>
                <a:lumOff val="80000"/>
              </a:schemeClr>
            </a:solidFill>
          </a:ln>
          <a:effectLst>
            <a:outerShdw blurRad="254000" dir="13500000" sy="23000" kx="1200000" algn="br" rotWithShape="0">
              <a:prstClr val="black">
                <a:alpha val="17000"/>
              </a:prstClr>
            </a:outerShdw>
            <a:reflection blurRad="25400" stA="42000" endPos="20000" dist="25400" dir="5400000" sy="-100000" algn="bl" rotWithShape="0"/>
          </a:effectLst>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 name="Rectangle 2"/>
          <p:cNvSpPr>
            <a:spLocks noChangeArrowheads="1"/>
          </p:cNvSpPr>
          <p:nvPr/>
        </p:nvSpPr>
        <p:spPr bwMode="auto">
          <a:xfrm>
            <a:off x="0" y="-41910"/>
            <a:ext cx="264160" cy="83820"/>
          </a:xfrm>
          <a:prstGeom prst="rect">
            <a:avLst/>
          </a:prstGeom>
          <a:noFill/>
          <a:ln>
            <a:noFill/>
          </a:ln>
          <a:effectLst/>
        </p:spPr>
        <p:txBody>
          <a:bodyPr vert="horz" wrap="none" lIns="68580" tIns="34290" rIns="68580" bIns="34290" numCol="1" anchor="ctr" anchorCtr="0" compatLnSpc="1">
            <a:spAutoFit/>
          </a:bodyPr>
          <a:lstStyle/>
          <a:p>
            <a:endParaRPr lang="zh-CN" altLang="en-US" sz="100"/>
          </a:p>
        </p:txBody>
      </p:sp>
      <p:sp>
        <p:nvSpPr>
          <p:cNvPr id="55" name="标题 1"/>
          <p:cNvSpPr>
            <a:spLocks noChangeArrowheads="1"/>
          </p:cNvSpPr>
          <p:nvPr/>
        </p:nvSpPr>
        <p:spPr bwMode="auto">
          <a:xfrm>
            <a:off x="0" y="69533"/>
            <a:ext cx="7947660" cy="45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移动云线下基础口令折扣设置页面</a:t>
            </a:r>
            <a:endParaRPr kumimoji="1" lang="en-US" altLang="zh-CN" sz="2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210979" y="69533"/>
            <a:ext cx="5433536" cy="460375"/>
          </a:xfrm>
          <a:prstGeom prst="rect">
            <a:avLst/>
          </a:prstGeom>
          <a:noFill/>
        </p:spPr>
        <p:txBody>
          <a:bodyPr wrap="square" rtlCol="0" anchor="t">
            <a:spAutoFit/>
          </a:bodyPr>
          <a:lstStyle/>
          <a:p>
            <a:pPr lvl="0" algn="l">
              <a:buClrTx/>
              <a:buSzTx/>
              <a:buFontTx/>
            </a:pPr>
            <a:r>
              <a:rPr lang="zh-CN" altLang="en-US" sz="2400" b="1"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智算一体机功能</a:t>
            </a:r>
            <a:endParaRPr lang="en-US" altLang="zh-CN" sz="2400" b="1"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138499" y="577014"/>
            <a:ext cx="8704421" cy="645160"/>
          </a:xfrm>
          <a:prstGeom prst="rect">
            <a:avLst/>
          </a:prstGeom>
          <a:noFill/>
        </p:spPr>
        <p:txBody>
          <a:bodyPr wrap="square">
            <a:spAutoFit/>
          </a:bodyPr>
          <a:lstStyle>
            <a:defPPr>
              <a:defRPr lang="en-US"/>
            </a:defPPr>
            <a:lvl1pPr lvl="0">
              <a:buClrTx/>
              <a:buSzTx/>
              <a:buFontTx/>
              <a:defRPr b="1">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defRPr>
            </a:lvl1pPr>
          </a:lstStyle>
          <a:p>
            <a:pPr indent="0" fontAlgn="auto">
              <a:lnSpc>
                <a:spcPct val="150000"/>
              </a:lnSpc>
            </a:pPr>
            <a:r>
              <a:rPr lang="zh-CN" altLang="en-US" sz="1200" dirty="0">
                <a:solidFill>
                  <a:schemeClr val="tx1"/>
                </a:solidFill>
              </a:rPr>
              <a:t>智算一体机作为</a:t>
            </a:r>
            <a:r>
              <a:rPr lang="en-US" altLang="zh-CN" sz="1200" dirty="0">
                <a:solidFill>
                  <a:schemeClr val="tx1"/>
                </a:solidFill>
              </a:rPr>
              <a:t>AI</a:t>
            </a:r>
            <a:r>
              <a:rPr lang="zh-CN" altLang="en-US" sz="1200" dirty="0">
                <a:solidFill>
                  <a:srgbClr val="C00000"/>
                </a:solidFill>
              </a:rPr>
              <a:t>软硬集成一体化</a:t>
            </a:r>
            <a:r>
              <a:rPr lang="zh-CN" altLang="en-US" sz="1200" dirty="0">
                <a:solidFill>
                  <a:schemeClr val="tx1"/>
                </a:solidFill>
              </a:rPr>
              <a:t>解决方案，深度集成</a:t>
            </a:r>
            <a:r>
              <a:rPr lang="en-US" altLang="zh-CN" sz="1200" dirty="0">
                <a:solidFill>
                  <a:schemeClr val="tx1"/>
                </a:solidFill>
              </a:rPr>
              <a:t>DeepSeek</a:t>
            </a:r>
            <a:r>
              <a:rPr lang="zh-CN" altLang="en-US" sz="1200" dirty="0">
                <a:solidFill>
                  <a:schemeClr val="tx1"/>
                </a:solidFill>
              </a:rPr>
              <a:t>满血及蒸馏版等开源大模型</a:t>
            </a:r>
            <a:r>
              <a:rPr lang="zh-CN" altLang="en-US" sz="1200" dirty="0"/>
              <a:t>，</a:t>
            </a:r>
            <a:r>
              <a:rPr lang="zh-CN" altLang="en-US" sz="1200" dirty="0">
                <a:solidFill>
                  <a:schemeClr val="tx1"/>
                </a:solidFill>
              </a:rPr>
              <a:t>内置模型</a:t>
            </a:r>
            <a:r>
              <a:rPr lang="zh-CN" altLang="en-US" sz="1200" dirty="0">
                <a:solidFill>
                  <a:srgbClr val="C00000"/>
                </a:solidFill>
              </a:rPr>
              <a:t>微调、推理</a:t>
            </a:r>
            <a:r>
              <a:rPr lang="zh-CN" altLang="en-US" sz="1200" dirty="0">
                <a:solidFill>
                  <a:schemeClr val="tx1"/>
                </a:solidFill>
              </a:rPr>
              <a:t>等一站式工具，可在</a:t>
            </a:r>
            <a:r>
              <a:rPr lang="zh-CN" altLang="en-US" sz="1200" dirty="0">
                <a:solidFill>
                  <a:srgbClr val="C00000"/>
                </a:solidFill>
              </a:rPr>
              <a:t>独享资源</a:t>
            </a:r>
            <a:r>
              <a:rPr lang="zh-CN" altLang="en-US" sz="1200" dirty="0">
                <a:solidFill>
                  <a:schemeClr val="tx1"/>
                </a:solidFill>
              </a:rPr>
              <a:t>和</a:t>
            </a:r>
            <a:r>
              <a:rPr lang="zh-CN" altLang="en-US" sz="1200" dirty="0">
                <a:solidFill>
                  <a:srgbClr val="C00000"/>
                </a:solidFill>
              </a:rPr>
              <a:t>本地化</a:t>
            </a:r>
            <a:r>
              <a:rPr lang="zh-CN" altLang="en-US" sz="1200" dirty="0">
                <a:solidFill>
                  <a:schemeClr val="tx1"/>
                </a:solidFill>
              </a:rPr>
              <a:t>环境中，快速构建</a:t>
            </a:r>
            <a:r>
              <a:rPr lang="en-US" altLang="zh-CN" sz="1200" dirty="0">
                <a:solidFill>
                  <a:schemeClr val="tx1"/>
                </a:solidFill>
              </a:rPr>
              <a:t>AI</a:t>
            </a:r>
            <a:r>
              <a:rPr lang="zh-CN" altLang="en-US" sz="1200" dirty="0">
                <a:solidFill>
                  <a:schemeClr val="tx1"/>
                </a:solidFill>
              </a:rPr>
              <a:t>集约化能力。</a:t>
            </a:r>
            <a:endParaRPr lang="zh-CN" altLang="en-US" sz="1200" dirty="0">
              <a:solidFill>
                <a:schemeClr val="tx1"/>
              </a:solidFill>
            </a:endParaRPr>
          </a:p>
        </p:txBody>
      </p:sp>
      <p:sp>
        <p:nvSpPr>
          <p:cNvPr id="9" name="文本框 8"/>
          <p:cNvSpPr txBox="1"/>
          <p:nvPr/>
        </p:nvSpPr>
        <p:spPr>
          <a:xfrm>
            <a:off x="6675380" y="2027003"/>
            <a:ext cx="1790191" cy="551180"/>
          </a:xfrm>
          <a:prstGeom prst="rect">
            <a:avLst/>
          </a:prstGeom>
          <a:noFill/>
        </p:spPr>
        <p:txBody>
          <a:bodyPr wrap="square" rtlCol="0" anchor="t">
            <a:spAutoFit/>
          </a:bodyPr>
          <a:lstStyle/>
          <a:p>
            <a:pPr algn="ctr" latinLnBrk="0">
              <a:lnSpc>
                <a:spcPct val="120000"/>
              </a:lnSpc>
              <a:spcBef>
                <a:spcPts val="0"/>
              </a:spcBef>
              <a:spcAft>
                <a:spcPts val="400"/>
              </a:spcAft>
              <a:buClrTx/>
              <a:buSzTx/>
            </a:pPr>
            <a:r>
              <a:rPr lang="zh-CN" altLang="en-US" sz="825" dirty="0">
                <a:latin typeface="微软雅黑" panose="020B0503020204020204" pitchFamily="34" charset="-122"/>
                <a:ea typeface="微软雅黑" panose="020B0503020204020204" pitchFamily="34" charset="-122"/>
                <a:sym typeface="+mn-ea"/>
              </a:rPr>
              <a:t>自研震泽智算平台</a:t>
            </a:r>
            <a:r>
              <a:rPr lang="en-US" altLang="zh-CN" sz="825" dirty="0">
                <a:latin typeface="微软雅黑" panose="020B0503020204020204" pitchFamily="34" charset="-122"/>
                <a:ea typeface="微软雅黑" panose="020B0503020204020204" pitchFamily="34" charset="-122"/>
                <a:sym typeface="+mn-ea"/>
              </a:rPr>
              <a:t>+</a:t>
            </a:r>
            <a:r>
              <a:rPr lang="zh-CN" altLang="en-US" sz="825" dirty="0">
                <a:latin typeface="微软雅黑" panose="020B0503020204020204" pitchFamily="34" charset="-122"/>
                <a:ea typeface="微软雅黑" panose="020B0503020204020204" pitchFamily="34" charset="-122"/>
                <a:sym typeface="+mn-ea"/>
              </a:rPr>
              <a:t>国产芯片适配，满足国产化信创要求</a:t>
            </a:r>
            <a:r>
              <a:rPr lang="en-US" altLang="zh-CN" sz="825" dirty="0">
                <a:latin typeface="微软雅黑" panose="020B0503020204020204" pitchFamily="34" charset="-122"/>
                <a:ea typeface="微软雅黑" panose="020B0503020204020204" pitchFamily="34" charset="-122"/>
                <a:sym typeface="+mn-ea"/>
              </a:rPr>
              <a:t>,</a:t>
            </a:r>
            <a:r>
              <a:rPr lang="zh-CN" altLang="en-US" sz="825" dirty="0">
                <a:latin typeface="微软雅黑" panose="020B0503020204020204" pitchFamily="34" charset="-122"/>
                <a:ea typeface="微软雅黑" panose="020B0503020204020204" pitchFamily="34" charset="-122"/>
                <a:sym typeface="+mn-ea"/>
              </a:rPr>
              <a:t>高效更经济。</a:t>
            </a:r>
            <a:endParaRPr lang="zh-CN" altLang="en-US" sz="825" dirty="0">
              <a:latin typeface="微软雅黑" panose="020B0503020204020204" pitchFamily="34" charset="-122"/>
              <a:ea typeface="微软雅黑" panose="020B0503020204020204" pitchFamily="34" charset="-122"/>
              <a:sym typeface="+mn-ea"/>
            </a:endParaRPr>
          </a:p>
        </p:txBody>
      </p:sp>
      <p:sp>
        <p:nvSpPr>
          <p:cNvPr id="10" name="TextBox 19"/>
          <p:cNvSpPr/>
          <p:nvPr/>
        </p:nvSpPr>
        <p:spPr>
          <a:xfrm>
            <a:off x="6640352" y="1742435"/>
            <a:ext cx="1845457" cy="267426"/>
          </a:xfrm>
          <a:prstGeom prst="rect">
            <a:avLst/>
          </a:prstGeom>
          <a:solidFill>
            <a:srgbClr val="0089DC"/>
          </a:solidFill>
          <a:ln w="12700" cap="flat" cmpd="sng" algn="ctr">
            <a:noFill/>
            <a:prstDash val="solid"/>
            <a:miter lim="800000"/>
          </a:ln>
          <a:effectLst/>
        </p:spPr>
        <p:txBody>
          <a:bodyPr wrap="square" rtlCol="0" anchor="ctr">
            <a:noAutofit/>
          </a:bodyPr>
          <a:lstStyle/>
          <a:p>
            <a:pPr lvl="0" algn="ctr">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ea"/>
              </a:rPr>
              <a:t>国产化信创</a:t>
            </a:r>
            <a:endParaRPr lang="zh-CN" altLang="en-US" sz="1050" b="1" dirty="0">
              <a:solidFill>
                <a:schemeClr val="bg1"/>
              </a:solidFill>
              <a:latin typeface="微软雅黑" panose="020B0503020204020204" pitchFamily="34" charset="-122"/>
              <a:ea typeface="微软雅黑" panose="020B0503020204020204" pitchFamily="34" charset="-122"/>
              <a:sym typeface="+mn-ea"/>
            </a:endParaRPr>
          </a:p>
        </p:txBody>
      </p:sp>
      <p:sp>
        <p:nvSpPr>
          <p:cNvPr id="15" name="TextBox 19"/>
          <p:cNvSpPr/>
          <p:nvPr/>
        </p:nvSpPr>
        <p:spPr>
          <a:xfrm>
            <a:off x="6647748" y="3294929"/>
            <a:ext cx="1845457" cy="267426"/>
          </a:xfrm>
          <a:prstGeom prst="rect">
            <a:avLst/>
          </a:prstGeom>
          <a:solidFill>
            <a:srgbClr val="0089DC"/>
          </a:solidFill>
          <a:ln w="12700" cap="flat" cmpd="sng" algn="ctr">
            <a:noFill/>
            <a:prstDash val="solid"/>
            <a:miter lim="800000"/>
          </a:ln>
          <a:effectLst/>
        </p:spPr>
        <p:txBody>
          <a:bodyPr wrap="square" rtlCol="0" anchor="ctr">
            <a:noAutofit/>
          </a:bodyPr>
          <a:lstStyle/>
          <a:p>
            <a:pPr lvl="0" algn="ctr">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ea"/>
              </a:rPr>
              <a:t>开箱即用</a:t>
            </a:r>
            <a:endParaRPr lang="zh-CN" altLang="en-US" sz="1050" b="1" dirty="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6710292" y="4558048"/>
            <a:ext cx="1731854" cy="527685"/>
          </a:xfrm>
          <a:prstGeom prst="rect">
            <a:avLst/>
          </a:prstGeom>
          <a:noFill/>
        </p:spPr>
        <p:txBody>
          <a:bodyPr wrap="square" rtlCol="0" anchor="t">
            <a:spAutoFit/>
          </a:bodyPr>
          <a:lstStyle/>
          <a:p>
            <a:pPr algn="ctr" latinLnBrk="0">
              <a:lnSpc>
                <a:spcPct val="120000"/>
              </a:lnSpc>
              <a:spcBef>
                <a:spcPts val="0"/>
              </a:spcBef>
              <a:spcAft>
                <a:spcPts val="400"/>
              </a:spcAft>
              <a:buClrTx/>
              <a:buSzTx/>
            </a:pPr>
            <a:r>
              <a:rPr lang="zh-CN" altLang="en-US" sz="790" dirty="0">
                <a:latin typeface="微软雅黑" panose="020B0503020204020204" pitchFamily="34" charset="-122"/>
                <a:ea typeface="微软雅黑" panose="020B0503020204020204" pitchFamily="34" charset="-122"/>
                <a:sym typeface="+mn-ea"/>
              </a:rPr>
              <a:t>提供大模型推理和微调全套工具，图形化智能体开发编排工具。简化开发和适用</a:t>
            </a:r>
            <a:r>
              <a:rPr lang="en-US" altLang="zh-CN" sz="790" dirty="0">
                <a:latin typeface="微软雅黑" panose="020B0503020204020204" pitchFamily="34" charset="-122"/>
                <a:ea typeface="微软雅黑" panose="020B0503020204020204" pitchFamily="34" charset="-122"/>
                <a:sym typeface="+mn-ea"/>
              </a:rPr>
              <a:t>AI</a:t>
            </a:r>
            <a:r>
              <a:rPr lang="zh-CN" altLang="en-US" sz="790" dirty="0">
                <a:latin typeface="微软雅黑" panose="020B0503020204020204" pitchFamily="34" charset="-122"/>
                <a:ea typeface="微软雅黑" panose="020B0503020204020204" pitchFamily="34" charset="-122"/>
                <a:sym typeface="+mn-ea"/>
              </a:rPr>
              <a:t>的难度。</a:t>
            </a:r>
            <a:endParaRPr lang="zh-CN" altLang="en-US" sz="790" dirty="0">
              <a:latin typeface="微软雅黑" panose="020B0503020204020204" pitchFamily="34" charset="-122"/>
              <a:ea typeface="微软雅黑" panose="020B0503020204020204" pitchFamily="34" charset="-122"/>
              <a:sym typeface="+mn-ea"/>
            </a:endParaRPr>
          </a:p>
        </p:txBody>
      </p:sp>
      <p:sp>
        <p:nvSpPr>
          <p:cNvPr id="17" name="TextBox 19"/>
          <p:cNvSpPr/>
          <p:nvPr/>
        </p:nvSpPr>
        <p:spPr>
          <a:xfrm>
            <a:off x="6647748" y="4213491"/>
            <a:ext cx="1845457" cy="267426"/>
          </a:xfrm>
          <a:prstGeom prst="rect">
            <a:avLst/>
          </a:prstGeom>
          <a:solidFill>
            <a:srgbClr val="0089DC"/>
          </a:solidFill>
          <a:ln w="12700" cap="flat" cmpd="sng" algn="ctr">
            <a:noFill/>
            <a:prstDash val="solid"/>
            <a:miter lim="800000"/>
          </a:ln>
          <a:effectLst/>
        </p:spPr>
        <p:txBody>
          <a:bodyPr wrap="square" rtlCol="0" anchor="ctr">
            <a:noAutofit/>
          </a:bodyPr>
          <a:lstStyle/>
          <a:p>
            <a:pPr lvl="0" algn="ctr">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ea"/>
              </a:rPr>
              <a:t>低技术门槛</a:t>
            </a:r>
            <a:endParaRPr lang="zh-CN" altLang="en-US" sz="105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33" name="组合 32"/>
          <p:cNvGrpSpPr/>
          <p:nvPr/>
        </p:nvGrpSpPr>
        <p:grpSpPr>
          <a:xfrm>
            <a:off x="35562" y="1314807"/>
            <a:ext cx="2188369" cy="3759161"/>
            <a:chOff x="1284" y="2790"/>
            <a:chExt cx="4288" cy="7671"/>
          </a:xfrm>
        </p:grpSpPr>
        <p:sp>
          <p:nvSpPr>
            <p:cNvPr id="35" name="矩形 34"/>
            <p:cNvSpPr/>
            <p:nvPr/>
          </p:nvSpPr>
          <p:spPr>
            <a:xfrm>
              <a:off x="1284" y="3101"/>
              <a:ext cx="4288" cy="7360"/>
            </a:xfrm>
            <a:prstGeom prst="rect">
              <a:avLst/>
            </a:prstGeom>
            <a:noFill/>
            <a:ln w="12700" cap="flat" cmpd="sng" algn="ctr">
              <a:solidFill>
                <a:srgbClr val="0070C0"/>
              </a:solidFill>
              <a:prstDash val="solid"/>
              <a:round/>
              <a:headEnd type="none" w="med" len="med"/>
              <a:tailEnd type="none" w="med" len="med"/>
            </a:ln>
            <a:effectLst/>
          </p:spPr>
          <p:txBody>
            <a:bodyPr rtlCol="0" anchor="ctr">
              <a:noAutofit/>
            </a:bodyPr>
            <a:lstStyle/>
            <a:p>
              <a:pPr algn="ctr">
                <a:defRPr/>
              </a:pPr>
              <a:endParaRPr lang="zh-CN" altLang="en-US" sz="1015" kern="0">
                <a:solidFill>
                  <a:schemeClr val="tx1">
                    <a:lumMod val="50000"/>
                  </a:schemeClr>
                </a:solidFill>
                <a:sym typeface="+mn-ea"/>
              </a:endParaRPr>
            </a:p>
          </p:txBody>
        </p:sp>
        <p:sp>
          <p:nvSpPr>
            <p:cNvPr id="36" name="矩形: 圆角 82"/>
            <p:cNvSpPr/>
            <p:nvPr/>
          </p:nvSpPr>
          <p:spPr>
            <a:xfrm>
              <a:off x="2226" y="2790"/>
              <a:ext cx="2381" cy="51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600"/>
                </a:spcBef>
                <a:buClrTx/>
                <a:buSzTx/>
                <a:buFontTx/>
                <a:defRPr/>
              </a:pPr>
              <a:r>
                <a:rPr lang="zh-CN" altLang="en-US" sz="101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产品架构</a:t>
              </a:r>
              <a:endParaRPr lang="zh-CN" altLang="en-US" sz="101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38" name="矩形 37"/>
          <p:cNvSpPr/>
          <p:nvPr/>
        </p:nvSpPr>
        <p:spPr>
          <a:xfrm>
            <a:off x="2429828" y="1443395"/>
            <a:ext cx="3843338" cy="1825100"/>
          </a:xfrm>
          <a:prstGeom prst="rect">
            <a:avLst/>
          </a:prstGeom>
          <a:noFill/>
          <a:ln w="12700" cap="flat" cmpd="sng" algn="ctr">
            <a:solidFill>
              <a:srgbClr val="0070C0"/>
            </a:solidFill>
            <a:prstDash val="solid"/>
            <a:round/>
            <a:headEnd type="none" w="med" len="med"/>
            <a:tailEnd type="none" w="med" len="med"/>
          </a:ln>
          <a:effectLst/>
        </p:spPr>
        <p:txBody>
          <a:bodyPr rtlCol="0" anchor="ctr">
            <a:noAutofit/>
          </a:bodyPr>
          <a:lstStyle/>
          <a:p>
            <a:pPr algn="ctr">
              <a:defRPr/>
            </a:pPr>
            <a:endParaRPr lang="zh-CN" altLang="en-US" sz="1015" kern="0">
              <a:solidFill>
                <a:schemeClr val="tx1">
                  <a:lumMod val="50000"/>
                </a:schemeClr>
              </a:solidFill>
              <a:sym typeface="+mn-ea"/>
            </a:endParaRPr>
          </a:p>
        </p:txBody>
      </p:sp>
      <p:grpSp>
        <p:nvGrpSpPr>
          <p:cNvPr id="39" name="组合 38"/>
          <p:cNvGrpSpPr/>
          <p:nvPr/>
        </p:nvGrpSpPr>
        <p:grpSpPr>
          <a:xfrm>
            <a:off x="6450185" y="1315759"/>
            <a:ext cx="2216759" cy="3758209"/>
            <a:chOff x="5407" y="3263"/>
            <a:chExt cx="4288" cy="6651"/>
          </a:xfrm>
        </p:grpSpPr>
        <p:sp>
          <p:nvSpPr>
            <p:cNvPr id="40" name="矩形 39"/>
            <p:cNvSpPr/>
            <p:nvPr/>
          </p:nvSpPr>
          <p:spPr>
            <a:xfrm>
              <a:off x="5407" y="3536"/>
              <a:ext cx="4288" cy="6378"/>
            </a:xfrm>
            <a:prstGeom prst="rect">
              <a:avLst/>
            </a:prstGeom>
            <a:noFill/>
            <a:ln w="12700" cap="flat" cmpd="sng" algn="ctr">
              <a:solidFill>
                <a:srgbClr val="0070C0"/>
              </a:solidFill>
              <a:prstDash val="solid"/>
              <a:round/>
              <a:headEnd type="none" w="med" len="med"/>
              <a:tailEnd type="none" w="med" len="med"/>
            </a:ln>
            <a:effectLst/>
          </p:spPr>
          <p:txBody>
            <a:bodyPr rtlCol="0" anchor="ctr">
              <a:noAutofit/>
            </a:bodyPr>
            <a:lstStyle/>
            <a:p>
              <a:pPr algn="ctr">
                <a:defRPr/>
              </a:pPr>
              <a:endParaRPr lang="zh-CN" altLang="en-US" sz="1015" kern="0">
                <a:solidFill>
                  <a:schemeClr val="tx1">
                    <a:lumMod val="50000"/>
                  </a:schemeClr>
                </a:solidFill>
                <a:sym typeface="+mn-ea"/>
              </a:endParaRPr>
            </a:p>
          </p:txBody>
        </p:sp>
        <p:sp>
          <p:nvSpPr>
            <p:cNvPr id="41" name="矩形: 圆角 40"/>
            <p:cNvSpPr/>
            <p:nvPr/>
          </p:nvSpPr>
          <p:spPr>
            <a:xfrm>
              <a:off x="6361" y="3263"/>
              <a:ext cx="2381" cy="4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600"/>
                </a:spcBef>
                <a:buClrTx/>
                <a:buSzTx/>
                <a:buFontTx/>
                <a:defRPr/>
              </a:pPr>
              <a:r>
                <a:rPr lang="zh-CN" altLang="en-US" sz="101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产品优势</a:t>
              </a:r>
              <a:endParaRPr lang="zh-CN" altLang="en-US" sz="101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grpSp>
        <p:nvGrpSpPr>
          <p:cNvPr id="46" name="组合 45"/>
          <p:cNvGrpSpPr/>
          <p:nvPr/>
        </p:nvGrpSpPr>
        <p:grpSpPr>
          <a:xfrm>
            <a:off x="2579689" y="1584482"/>
            <a:ext cx="3543616" cy="1593353"/>
            <a:chOff x="3569549" y="1994140"/>
            <a:chExt cx="4464893" cy="2085877"/>
          </a:xfrm>
        </p:grpSpPr>
        <p:sp>
          <p:nvSpPr>
            <p:cNvPr id="25" name="圆角矩形 106"/>
            <p:cNvSpPr/>
            <p:nvPr/>
          </p:nvSpPr>
          <p:spPr>
            <a:xfrm>
              <a:off x="3569549" y="1994140"/>
              <a:ext cx="4464893" cy="2085877"/>
            </a:xfrm>
            <a:prstGeom prst="roundRect">
              <a:avLst>
                <a:gd name="adj" fmla="val 5921"/>
              </a:avLst>
            </a:prstGeom>
            <a:solidFill>
              <a:srgbClr val="E9EB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endParaRPr lang="zh-CN" altLang="en-US" sz="525"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endParaRPr lang="zh-CN" altLang="en-US" sz="525"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endParaRPr lang="zh-CN" altLang="en-US" sz="525"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PA-ïś1ïḓè"/>
            <p:cNvSpPr txBox="1"/>
            <p:nvPr>
              <p:custDataLst>
                <p:tags r:id="rId1"/>
              </p:custDataLst>
            </p:nvPr>
          </p:nvSpPr>
          <p:spPr bwMode="auto">
            <a:xfrm>
              <a:off x="3680232" y="3609832"/>
              <a:ext cx="683264" cy="378760"/>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525" b="1" dirty="0">
                  <a:solidFill>
                    <a:schemeClr val="tx1"/>
                  </a:solidFill>
                  <a:cs typeface="微软雅黑" panose="020B0503020204020204" pitchFamily="34" charset="-122"/>
                  <a:sym typeface="+mn-ea"/>
                </a:rPr>
                <a:t>基础设施层</a:t>
              </a:r>
              <a:endParaRPr lang="zh-CN" altLang="en-US" sz="525" b="1" dirty="0">
                <a:solidFill>
                  <a:schemeClr val="tx1"/>
                </a:solidFill>
                <a:cs typeface="微软雅黑" panose="020B0503020204020204" pitchFamily="34" charset="-122"/>
                <a:sym typeface="+mn-ea"/>
              </a:endParaRPr>
            </a:p>
          </p:txBody>
        </p:sp>
        <p:sp>
          <p:nvSpPr>
            <p:cNvPr id="28" name="PA-ïś1ïḓè"/>
            <p:cNvSpPr txBox="1"/>
            <p:nvPr>
              <p:custDataLst>
                <p:tags r:id="rId2"/>
              </p:custDataLst>
            </p:nvPr>
          </p:nvSpPr>
          <p:spPr bwMode="auto">
            <a:xfrm>
              <a:off x="4474179" y="3612978"/>
              <a:ext cx="3442598" cy="378760"/>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720090">
                <a:lnSpc>
                  <a:spcPct val="120000"/>
                </a:lnSpc>
              </a:pPr>
              <a:r>
                <a:rPr lang="zh-CN" sz="525" b="1" dirty="0">
                  <a:solidFill>
                    <a:schemeClr val="tx1"/>
                  </a:solidFill>
                  <a:cs typeface="微软雅黑" panose="020B0503020204020204" pitchFamily="34" charset="-122"/>
                  <a:sym typeface="微软雅黑" panose="020B0503020204020204" pitchFamily="34" charset="-122"/>
                </a:rPr>
                <a:t>边缘智能小站</a:t>
              </a:r>
              <a:r>
                <a:rPr lang="en-US" altLang="zh-CN" sz="525" b="1" dirty="0">
                  <a:solidFill>
                    <a:schemeClr val="tx1"/>
                  </a:solidFill>
                  <a:cs typeface="微软雅黑" panose="020B0503020204020204" pitchFamily="34" charset="-122"/>
                  <a:sym typeface="微软雅黑" panose="020B0503020204020204" pitchFamily="34" charset="-122"/>
                </a:rPr>
                <a:t> EIS</a:t>
              </a:r>
              <a:endParaRPr lang="zh-CN" sz="525" b="1" dirty="0">
                <a:solidFill>
                  <a:schemeClr val="tx1"/>
                </a:solidFill>
                <a:cs typeface="微软雅黑" panose="020B0503020204020204" pitchFamily="34" charset="-122"/>
                <a:sym typeface="微软雅黑" panose="020B0503020204020204" pitchFamily="34" charset="-122"/>
              </a:endParaRPr>
            </a:p>
            <a:p>
              <a:pPr lvl="0" algn="ctr" defTabSz="720090">
                <a:lnSpc>
                  <a:spcPct val="120000"/>
                </a:lnSpc>
              </a:pPr>
              <a:r>
                <a:rPr lang="zh-CN" altLang="en-US" sz="525" dirty="0">
                  <a:solidFill>
                    <a:schemeClr val="tx1"/>
                  </a:solidFill>
                  <a:cs typeface="微软雅黑" panose="020B0503020204020204" pitchFamily="34" charset="-122"/>
                  <a:sym typeface="微软雅黑" panose="020B0503020204020204" pitchFamily="34" charset="-122"/>
                </a:rPr>
                <a:t>通用计算、存储、</a:t>
              </a:r>
              <a:r>
                <a:rPr lang="en-US" altLang="zh-CN" sz="525" dirty="0">
                  <a:solidFill>
                    <a:schemeClr val="tx1"/>
                  </a:solidFill>
                  <a:cs typeface="微软雅黑" panose="020B0503020204020204" pitchFamily="34" charset="-122"/>
                  <a:sym typeface="微软雅黑" panose="020B0503020204020204" pitchFamily="34" charset="-122"/>
                </a:rPr>
                <a:t>GPU(Atlas 300IDUO</a:t>
              </a:r>
              <a:r>
                <a:rPr lang="zh-CN" altLang="en-US" sz="525" dirty="0">
                  <a:solidFill>
                    <a:schemeClr val="tx1"/>
                  </a:solidFill>
                  <a:cs typeface="微软雅黑" panose="020B0503020204020204" pitchFamily="34" charset="-122"/>
                  <a:sym typeface="微软雅黑" panose="020B0503020204020204" pitchFamily="34" charset="-122"/>
                </a:rPr>
                <a:t>、</a:t>
              </a:r>
              <a:r>
                <a:rPr lang="en-US" altLang="zh-CN" sz="525" dirty="0">
                  <a:solidFill>
                    <a:schemeClr val="tx1"/>
                  </a:solidFill>
                  <a:cs typeface="微软雅黑" panose="020B0503020204020204" pitchFamily="34" charset="-122"/>
                  <a:sym typeface="微软雅黑" panose="020B0503020204020204" pitchFamily="34" charset="-122"/>
                </a:rPr>
                <a:t> Ascend 910B)</a:t>
              </a:r>
              <a:r>
                <a:rPr lang="zh-CN" altLang="en-US" sz="525" dirty="0">
                  <a:solidFill>
                    <a:schemeClr val="tx1"/>
                  </a:solidFill>
                  <a:cs typeface="微软雅黑" panose="020B0503020204020204" pitchFamily="34" charset="-122"/>
                  <a:sym typeface="微软雅黑" panose="020B0503020204020204" pitchFamily="34" charset="-122"/>
                </a:rPr>
                <a:t>服务器、网络设备等</a:t>
              </a:r>
              <a:endParaRPr lang="zh-CN" altLang="en-US" sz="525" dirty="0">
                <a:solidFill>
                  <a:schemeClr val="tx1"/>
                </a:solidFill>
                <a:cs typeface="微软雅黑" panose="020B0503020204020204" pitchFamily="34" charset="-122"/>
                <a:sym typeface="微软雅黑" panose="020B0503020204020204" pitchFamily="34" charset="-122"/>
              </a:endParaRPr>
            </a:p>
          </p:txBody>
        </p:sp>
        <p:sp>
          <p:nvSpPr>
            <p:cNvPr id="29" name="PA-ïś1ïḓè"/>
            <p:cNvSpPr txBox="1"/>
            <p:nvPr>
              <p:custDataLst>
                <p:tags r:id="rId3"/>
              </p:custDataLst>
            </p:nvPr>
          </p:nvSpPr>
          <p:spPr bwMode="auto">
            <a:xfrm>
              <a:off x="3675894" y="2368067"/>
              <a:ext cx="686878" cy="1205939"/>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sz="525" b="1" dirty="0">
                  <a:solidFill>
                    <a:schemeClr val="tx1"/>
                  </a:solidFill>
                  <a:cs typeface="微软雅黑" panose="020B0503020204020204" pitchFamily="34" charset="-122"/>
                  <a:sym typeface="+mn-ea"/>
                </a:rPr>
                <a:t>模型服务层</a:t>
              </a:r>
              <a:endParaRPr lang="zh-CN" altLang="en-US" sz="525" b="1" dirty="0">
                <a:solidFill>
                  <a:schemeClr val="tx1"/>
                </a:solidFill>
                <a:cs typeface="微软雅黑" panose="020B0503020204020204" pitchFamily="34" charset="-122"/>
                <a:sym typeface="+mn-ea"/>
              </a:endParaRPr>
            </a:p>
          </p:txBody>
        </p:sp>
        <p:sp>
          <p:nvSpPr>
            <p:cNvPr id="30" name="PA-ïś1ïḓè"/>
            <p:cNvSpPr txBox="1"/>
            <p:nvPr>
              <p:custDataLst>
                <p:tags r:id="rId4"/>
              </p:custDataLst>
            </p:nvPr>
          </p:nvSpPr>
          <p:spPr bwMode="auto">
            <a:xfrm>
              <a:off x="4474981" y="2368068"/>
              <a:ext cx="1595015" cy="316577"/>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525" b="1" dirty="0">
                  <a:solidFill>
                    <a:schemeClr val="tx1"/>
                  </a:solidFill>
                  <a:cs typeface="微软雅黑" panose="020B0503020204020204" pitchFamily="34" charset="-122"/>
                  <a:sym typeface="+mn-ea"/>
                </a:rPr>
                <a:t>DeepSeek-R1</a:t>
              </a:r>
              <a:endParaRPr lang="zh-CN" altLang="en-US" sz="525" b="1" dirty="0">
                <a:solidFill>
                  <a:schemeClr val="tx1"/>
                </a:solidFill>
                <a:cs typeface="微软雅黑" panose="020B0503020204020204" pitchFamily="34" charset="-122"/>
                <a:sym typeface="+mn-ea"/>
              </a:endParaRPr>
            </a:p>
          </p:txBody>
        </p:sp>
        <p:sp>
          <p:nvSpPr>
            <p:cNvPr id="31" name="PA-ïś1ïḓè"/>
            <p:cNvSpPr txBox="1"/>
            <p:nvPr>
              <p:custDataLst>
                <p:tags r:id="rId5"/>
              </p:custDataLst>
            </p:nvPr>
          </p:nvSpPr>
          <p:spPr bwMode="auto">
            <a:xfrm>
              <a:off x="6269258" y="2357978"/>
              <a:ext cx="1638172" cy="315656"/>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525" b="1" dirty="0">
                  <a:solidFill>
                    <a:schemeClr val="tx1"/>
                  </a:solidFill>
                  <a:cs typeface="微软雅黑" panose="020B0503020204020204" pitchFamily="34" charset="-122"/>
                  <a:sym typeface="+mn-ea"/>
                </a:rPr>
                <a:t>DeepSeek-</a:t>
              </a:r>
              <a:r>
                <a:rPr lang="en-US" altLang="zh-CN" sz="525" b="1" dirty="0">
                  <a:solidFill>
                    <a:schemeClr val="tx1"/>
                  </a:solidFill>
                  <a:cs typeface="微软雅黑" panose="020B0503020204020204" pitchFamily="34" charset="-122"/>
                  <a:sym typeface="+mn-ea"/>
                </a:rPr>
                <a:t>V3</a:t>
              </a:r>
              <a:endParaRPr lang="zh-CN" altLang="en-US" sz="525" b="1" dirty="0">
                <a:solidFill>
                  <a:schemeClr val="tx1"/>
                </a:solidFill>
                <a:cs typeface="微软雅黑" panose="020B0503020204020204" pitchFamily="34" charset="-122"/>
                <a:sym typeface="+mn-ea"/>
              </a:endParaRPr>
            </a:p>
          </p:txBody>
        </p:sp>
        <p:sp>
          <p:nvSpPr>
            <p:cNvPr id="20" name="PA-ïś1ïḓè"/>
            <p:cNvSpPr txBox="1"/>
            <p:nvPr>
              <p:custDataLst>
                <p:tags r:id="rId6"/>
              </p:custDataLst>
            </p:nvPr>
          </p:nvSpPr>
          <p:spPr bwMode="auto">
            <a:xfrm>
              <a:off x="4477187" y="2725708"/>
              <a:ext cx="1592651" cy="270039"/>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525" b="1" dirty="0">
                  <a:solidFill>
                    <a:schemeClr val="tx1"/>
                  </a:solidFill>
                  <a:cs typeface="微软雅黑" panose="020B0503020204020204" pitchFamily="34" charset="-122"/>
                  <a:sym typeface="+mn-ea"/>
                </a:rPr>
                <a:t>DeepSeek-R1-Distill-Qwen-7B</a:t>
              </a:r>
              <a:endParaRPr lang="zh-CN" altLang="en-US" sz="525" b="1" dirty="0">
                <a:solidFill>
                  <a:schemeClr val="tx1"/>
                </a:solidFill>
                <a:cs typeface="微软雅黑" panose="020B0503020204020204" pitchFamily="34" charset="-122"/>
                <a:sym typeface="+mn-ea"/>
              </a:endParaRPr>
            </a:p>
          </p:txBody>
        </p:sp>
        <p:sp>
          <p:nvSpPr>
            <p:cNvPr id="21" name="PA-ïś1ïḓè"/>
            <p:cNvSpPr txBox="1"/>
            <p:nvPr>
              <p:custDataLst>
                <p:tags r:id="rId7"/>
              </p:custDataLst>
            </p:nvPr>
          </p:nvSpPr>
          <p:spPr bwMode="auto">
            <a:xfrm>
              <a:off x="4485698" y="3037079"/>
              <a:ext cx="1584140" cy="248782"/>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525" b="1" dirty="0">
                  <a:solidFill>
                    <a:schemeClr val="tx1"/>
                  </a:solidFill>
                  <a:cs typeface="微软雅黑" panose="020B0503020204020204" pitchFamily="34" charset="-122"/>
                  <a:sym typeface="+mn-ea"/>
                </a:rPr>
                <a:t>DeepSeek-R1-Distill-Llama-8B</a:t>
              </a:r>
              <a:endParaRPr lang="zh-CN" altLang="en-US" sz="525" b="1" dirty="0">
                <a:solidFill>
                  <a:schemeClr val="tx1"/>
                </a:solidFill>
                <a:cs typeface="微软雅黑" panose="020B0503020204020204" pitchFamily="34" charset="-122"/>
                <a:sym typeface="+mn-ea"/>
              </a:endParaRPr>
            </a:p>
          </p:txBody>
        </p:sp>
        <p:sp>
          <p:nvSpPr>
            <p:cNvPr id="22" name="PA-ïś1ïḓè"/>
            <p:cNvSpPr txBox="1"/>
            <p:nvPr>
              <p:custDataLst>
                <p:tags r:id="rId8"/>
              </p:custDataLst>
            </p:nvPr>
          </p:nvSpPr>
          <p:spPr bwMode="auto">
            <a:xfrm>
              <a:off x="6269223" y="2725708"/>
              <a:ext cx="1638242" cy="269645"/>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525" b="1" dirty="0">
                  <a:solidFill>
                    <a:schemeClr val="tx1"/>
                  </a:solidFill>
                  <a:cs typeface="微软雅黑" panose="020B0503020204020204" pitchFamily="34" charset="-122"/>
                  <a:sym typeface="+mn-ea"/>
                </a:rPr>
                <a:t>DeepSeek-R1-Distill-Qwen-32B</a:t>
              </a:r>
              <a:endParaRPr lang="zh-CN" altLang="en-US" sz="525" b="1" dirty="0">
                <a:solidFill>
                  <a:schemeClr val="tx1"/>
                </a:solidFill>
                <a:cs typeface="微软雅黑" panose="020B0503020204020204" pitchFamily="34" charset="-122"/>
                <a:sym typeface="+mn-ea"/>
              </a:endParaRPr>
            </a:p>
          </p:txBody>
        </p:sp>
        <p:sp>
          <p:nvSpPr>
            <p:cNvPr id="23" name="PA-ïś1ïḓè"/>
            <p:cNvSpPr txBox="1"/>
            <p:nvPr>
              <p:custDataLst>
                <p:tags r:id="rId9"/>
              </p:custDataLst>
            </p:nvPr>
          </p:nvSpPr>
          <p:spPr bwMode="auto">
            <a:xfrm>
              <a:off x="6277734" y="3037472"/>
              <a:ext cx="1638242" cy="248782"/>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525" b="1" dirty="0">
                  <a:solidFill>
                    <a:schemeClr val="tx1"/>
                  </a:solidFill>
                  <a:cs typeface="微软雅黑" panose="020B0503020204020204" pitchFamily="34" charset="-122"/>
                  <a:sym typeface="+mn-ea"/>
                </a:rPr>
                <a:t>DeepSeek-R1-Distill-Llama-70B</a:t>
              </a:r>
              <a:endParaRPr lang="zh-CN" altLang="en-US" sz="525" b="1" dirty="0">
                <a:solidFill>
                  <a:schemeClr val="tx1"/>
                </a:solidFill>
                <a:cs typeface="微软雅黑" panose="020B0503020204020204" pitchFamily="34" charset="-122"/>
                <a:sym typeface="+mn-ea"/>
              </a:endParaRPr>
            </a:p>
          </p:txBody>
        </p:sp>
        <p:sp>
          <p:nvSpPr>
            <p:cNvPr id="24" name="PA-ïś1ïḓè"/>
            <p:cNvSpPr txBox="1"/>
            <p:nvPr>
              <p:custDataLst>
                <p:tags r:id="rId10"/>
              </p:custDataLst>
            </p:nvPr>
          </p:nvSpPr>
          <p:spPr bwMode="auto">
            <a:xfrm>
              <a:off x="4485698" y="3325225"/>
              <a:ext cx="3421768" cy="248782"/>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525" b="1" dirty="0">
                  <a:solidFill>
                    <a:schemeClr val="tx1"/>
                  </a:solidFill>
                  <a:cs typeface="微软雅黑" panose="020B0503020204020204" pitchFamily="34" charset="-122"/>
                  <a:sym typeface="+mn-ea"/>
                </a:rPr>
                <a:t>震泽智算平台（模型微调、推理服务、运维监控</a:t>
              </a:r>
              <a:r>
                <a:rPr lang="en-US" altLang="zh-CN" sz="525" b="1" dirty="0">
                  <a:solidFill>
                    <a:schemeClr val="tx1"/>
                  </a:solidFill>
                  <a:cs typeface="微软雅黑" panose="020B0503020204020204" pitchFamily="34" charset="-122"/>
                  <a:sym typeface="+mn-ea"/>
                </a:rPr>
                <a:t>)</a:t>
              </a:r>
              <a:endParaRPr lang="zh-CN" altLang="en-US" sz="525" b="1" dirty="0">
                <a:solidFill>
                  <a:schemeClr val="tx1"/>
                </a:solidFill>
                <a:cs typeface="微软雅黑" panose="020B0503020204020204" pitchFamily="34" charset="-122"/>
                <a:sym typeface="+mn-ea"/>
              </a:endParaRPr>
            </a:p>
          </p:txBody>
        </p:sp>
        <p:sp>
          <p:nvSpPr>
            <p:cNvPr id="44" name="PA-ïś1ïḓè"/>
            <p:cNvSpPr txBox="1"/>
            <p:nvPr>
              <p:custDataLst>
                <p:tags r:id="rId11"/>
              </p:custDataLst>
            </p:nvPr>
          </p:nvSpPr>
          <p:spPr bwMode="auto">
            <a:xfrm>
              <a:off x="3675894" y="2058360"/>
              <a:ext cx="686878" cy="245489"/>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525" b="1" dirty="0">
                  <a:solidFill>
                    <a:schemeClr val="tx1"/>
                  </a:solidFill>
                  <a:cs typeface="微软雅黑" panose="020B0503020204020204" pitchFamily="34" charset="-122"/>
                  <a:sym typeface="+mn-ea"/>
                </a:rPr>
                <a:t>智能体开发</a:t>
              </a:r>
              <a:endParaRPr lang="zh-CN" altLang="en-US" sz="525" b="1" dirty="0">
                <a:solidFill>
                  <a:schemeClr val="tx1"/>
                </a:solidFill>
                <a:cs typeface="微软雅黑" panose="020B0503020204020204" pitchFamily="34" charset="-122"/>
                <a:sym typeface="+mn-ea"/>
              </a:endParaRPr>
            </a:p>
          </p:txBody>
        </p:sp>
        <p:sp>
          <p:nvSpPr>
            <p:cNvPr id="45" name="PA-ïś1ïḓè"/>
            <p:cNvSpPr txBox="1"/>
            <p:nvPr>
              <p:custDataLst>
                <p:tags r:id="rId12"/>
              </p:custDataLst>
            </p:nvPr>
          </p:nvSpPr>
          <p:spPr bwMode="auto">
            <a:xfrm>
              <a:off x="4474981" y="2058360"/>
              <a:ext cx="3440995" cy="265327"/>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0503" tIns="20250" rIns="40503" bIns="20250"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525" b="1" dirty="0">
                  <a:solidFill>
                    <a:schemeClr val="tx1"/>
                  </a:solidFill>
                  <a:cs typeface="微软雅黑" panose="020B0503020204020204" pitchFamily="34" charset="-122"/>
                  <a:sym typeface="+mn-ea"/>
                </a:rPr>
                <a:t>智能体服务平台</a:t>
              </a:r>
              <a:endParaRPr lang="zh-CN" altLang="en-US" sz="525" b="1" dirty="0">
                <a:solidFill>
                  <a:schemeClr val="tx1"/>
                </a:solidFill>
                <a:cs typeface="微软雅黑" panose="020B0503020204020204" pitchFamily="34" charset="-122"/>
                <a:sym typeface="+mn-ea"/>
              </a:endParaRPr>
            </a:p>
            <a:p>
              <a:pPr marL="0" marR="0" lvl="0" indent="0" algn="ctr" defTabSz="720090" rtl="0" eaLnBrk="1" fontAlgn="auto" latinLnBrk="0" hangingPunct="1">
                <a:lnSpc>
                  <a:spcPct val="120000"/>
                </a:lnSpc>
                <a:spcBef>
                  <a:spcPts val="0"/>
                </a:spcBef>
                <a:spcAft>
                  <a:spcPts val="0"/>
                </a:spcAft>
                <a:buClrTx/>
                <a:buSzTx/>
                <a:buFontTx/>
                <a:buNone/>
              </a:pPr>
              <a:r>
                <a:rPr lang="en-US" altLang="zh-CN" sz="525" b="1" dirty="0">
                  <a:solidFill>
                    <a:schemeClr val="tx1"/>
                  </a:solidFill>
                  <a:cs typeface="微软雅黑" panose="020B0503020204020204" pitchFamily="34" charset="-122"/>
                  <a:sym typeface="+mn-ea"/>
                </a:rPr>
                <a:t>(</a:t>
              </a:r>
              <a:r>
                <a:rPr lang="zh-CN" altLang="en-US" sz="525" b="1" dirty="0">
                  <a:solidFill>
                    <a:schemeClr val="tx1"/>
                  </a:solidFill>
                  <a:cs typeface="微软雅黑" panose="020B0503020204020204" pitchFamily="34" charset="-122"/>
                  <a:sym typeface="+mn-ea"/>
                </a:rPr>
                <a:t>智能体编排工具、工作流、插件、知识库</a:t>
              </a:r>
              <a:r>
                <a:rPr lang="en-US" altLang="zh-CN" sz="525" b="1" dirty="0">
                  <a:solidFill>
                    <a:schemeClr val="tx1"/>
                  </a:solidFill>
                  <a:cs typeface="微软雅黑" panose="020B0503020204020204" pitchFamily="34" charset="-122"/>
                  <a:sym typeface="+mn-ea"/>
                </a:rPr>
                <a:t>)</a:t>
              </a:r>
              <a:endParaRPr lang="en-US" altLang="zh-CN" sz="525" b="1" dirty="0">
                <a:solidFill>
                  <a:schemeClr val="tx1"/>
                </a:solidFill>
                <a:cs typeface="微软雅黑" panose="020B0503020204020204" pitchFamily="34" charset="-122"/>
                <a:sym typeface="+mn-ea"/>
              </a:endParaRPr>
            </a:p>
          </p:txBody>
        </p:sp>
      </p:grpSp>
      <p:sp>
        <p:nvSpPr>
          <p:cNvPr id="47" name="矩形: 圆角 82"/>
          <p:cNvSpPr/>
          <p:nvPr/>
        </p:nvSpPr>
        <p:spPr>
          <a:xfrm>
            <a:off x="3729490" y="1303049"/>
            <a:ext cx="1215137" cy="2125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600"/>
              </a:spcBef>
              <a:buClrTx/>
              <a:buSzTx/>
              <a:buFontTx/>
              <a:defRPr/>
            </a:pPr>
            <a:r>
              <a:rPr lang="zh-CN" altLang="en-US" sz="101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产品功能</a:t>
            </a:r>
            <a:endParaRPr lang="zh-CN" altLang="en-US" sz="101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50" name="图片 49"/>
          <p:cNvPicPr>
            <a:picLocks noChangeAspect="1"/>
          </p:cNvPicPr>
          <p:nvPr/>
        </p:nvPicPr>
        <p:blipFill>
          <a:blip r:embed="rId13"/>
          <a:stretch>
            <a:fillRect/>
          </a:stretch>
        </p:blipFill>
        <p:spPr>
          <a:xfrm>
            <a:off x="2693816" y="3427411"/>
            <a:ext cx="3377473" cy="1585598"/>
          </a:xfrm>
          <a:prstGeom prst="rect">
            <a:avLst/>
          </a:prstGeom>
        </p:spPr>
      </p:pic>
      <p:sp>
        <p:nvSpPr>
          <p:cNvPr id="51" name="矩形 50"/>
          <p:cNvSpPr/>
          <p:nvPr/>
        </p:nvSpPr>
        <p:spPr>
          <a:xfrm>
            <a:off x="2429828" y="3308273"/>
            <a:ext cx="3843338" cy="1791453"/>
          </a:xfrm>
          <a:prstGeom prst="rect">
            <a:avLst/>
          </a:prstGeom>
          <a:noFill/>
          <a:ln w="12700" cap="flat" cmpd="sng" algn="ctr">
            <a:solidFill>
              <a:srgbClr val="0070C0"/>
            </a:solidFill>
            <a:prstDash val="solid"/>
            <a:round/>
            <a:headEnd type="none" w="med" len="med"/>
            <a:tailEnd type="none" w="med" len="med"/>
          </a:ln>
          <a:effectLst/>
        </p:spPr>
        <p:txBody>
          <a:bodyPr rtlCol="0" anchor="ctr">
            <a:noAutofit/>
          </a:bodyPr>
          <a:lstStyle/>
          <a:p>
            <a:pPr algn="ctr">
              <a:defRPr/>
            </a:pPr>
            <a:endParaRPr lang="zh-CN" altLang="en-US" sz="1015" kern="0">
              <a:solidFill>
                <a:schemeClr val="tx1">
                  <a:lumMod val="50000"/>
                </a:schemeClr>
              </a:solidFill>
              <a:sym typeface="+mn-ea"/>
            </a:endParaRPr>
          </a:p>
        </p:txBody>
      </p:sp>
      <p:sp>
        <p:nvSpPr>
          <p:cNvPr id="52" name="矩形: 圆角 82"/>
          <p:cNvSpPr/>
          <p:nvPr/>
        </p:nvSpPr>
        <p:spPr>
          <a:xfrm>
            <a:off x="3729490" y="3182104"/>
            <a:ext cx="1215137" cy="2125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600"/>
              </a:spcBef>
              <a:buClrTx/>
              <a:buSzTx/>
              <a:buFontTx/>
              <a:defRPr/>
            </a:pPr>
            <a:r>
              <a:rPr lang="zh-CN" altLang="en-US" sz="101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产品配置</a:t>
            </a:r>
            <a:endParaRPr lang="zh-CN" altLang="en-US" sz="1015"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 name="文本框 1"/>
          <p:cNvSpPr txBox="1"/>
          <p:nvPr/>
        </p:nvSpPr>
        <p:spPr>
          <a:xfrm>
            <a:off x="6664942" y="3622951"/>
            <a:ext cx="1879847" cy="397510"/>
          </a:xfrm>
          <a:prstGeom prst="rect">
            <a:avLst/>
          </a:prstGeom>
          <a:noFill/>
        </p:spPr>
        <p:txBody>
          <a:bodyPr wrap="square" rtlCol="0" anchor="t">
            <a:spAutoFit/>
          </a:bodyPr>
          <a:lstStyle>
            <a:defPPr>
              <a:defRPr lang="en-US"/>
            </a:defPPr>
            <a:lvl1pPr algn="ctr">
              <a:lnSpc>
                <a:spcPct val="120000"/>
              </a:lnSpc>
              <a:spcBef>
                <a:spcPts val="0"/>
              </a:spcBef>
              <a:spcAft>
                <a:spcPts val="400"/>
              </a:spcAft>
              <a:buClrTx/>
              <a:buSzTx/>
              <a:defRPr sz="1100">
                <a:latin typeface="微软雅黑" panose="020B0503020204020204" pitchFamily="34" charset="-122"/>
                <a:ea typeface="微软雅黑" panose="020B0503020204020204" pitchFamily="34" charset="-122"/>
              </a:defRPr>
            </a:lvl1pPr>
          </a:lstStyle>
          <a:p>
            <a:r>
              <a:rPr lang="zh-CN" altLang="en-US" sz="825" dirty="0">
                <a:sym typeface="+mn-ea"/>
              </a:rPr>
              <a:t>零配置快速启动，</a:t>
            </a:r>
            <a:r>
              <a:rPr lang="zh-CN" altLang="en-US" sz="825" dirty="0">
                <a:latin typeface="微软雅黑" panose="020B0503020204020204" pitchFamily="34" charset="-122"/>
                <a:ea typeface="微软雅黑" panose="020B0503020204020204" pitchFamily="34" charset="-122"/>
                <a:cs typeface="微软雅黑" panose="020B0503020204020204" pitchFamily="34" charset="-122"/>
                <a:sym typeface="+mn-ea"/>
              </a:rPr>
              <a:t>一键交钥匙（服务器/网络/安全</a:t>
            </a:r>
            <a:r>
              <a:rPr lang="en-US" altLang="zh-CN" sz="82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825" dirty="0">
                <a:latin typeface="微软雅黑" panose="020B0503020204020204" pitchFamily="34" charset="-122"/>
                <a:ea typeface="微软雅黑" panose="020B0503020204020204" pitchFamily="34" charset="-122"/>
                <a:cs typeface="微软雅黑" panose="020B0503020204020204" pitchFamily="34" charset="-122"/>
                <a:sym typeface="+mn-ea"/>
              </a:rPr>
              <a:t>机柜等设备）。</a:t>
            </a:r>
            <a:endParaRPr lang="zh-CN" altLang="en-US" sz="82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TextBox 19"/>
          <p:cNvSpPr/>
          <p:nvPr/>
        </p:nvSpPr>
        <p:spPr>
          <a:xfrm>
            <a:off x="6647747" y="2488688"/>
            <a:ext cx="1845457" cy="267426"/>
          </a:xfrm>
          <a:prstGeom prst="rect">
            <a:avLst/>
          </a:prstGeom>
          <a:solidFill>
            <a:srgbClr val="0089DC"/>
          </a:solidFill>
          <a:ln w="12700" cap="flat" cmpd="sng" algn="ctr">
            <a:noFill/>
            <a:prstDash val="solid"/>
            <a:miter lim="800000"/>
          </a:ln>
          <a:effectLst/>
        </p:spPr>
        <p:txBody>
          <a:bodyPr wrap="square" rtlCol="0" anchor="ctr">
            <a:noAutofit/>
          </a:bodyPr>
          <a:lstStyle/>
          <a:p>
            <a:pPr lvl="0" algn="ctr">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ea"/>
              </a:rPr>
              <a:t>私有本地化</a:t>
            </a:r>
            <a:endParaRPr lang="zh-CN" altLang="en-US" sz="1050" b="1"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6538880" y="2833244"/>
            <a:ext cx="2103665" cy="397510"/>
          </a:xfrm>
          <a:prstGeom prst="rect">
            <a:avLst/>
          </a:prstGeom>
          <a:noFill/>
        </p:spPr>
        <p:txBody>
          <a:bodyPr wrap="square" rtlCol="0" anchor="t">
            <a:spAutoFit/>
          </a:bodyPr>
          <a:lstStyle>
            <a:defPPr>
              <a:defRPr lang="en-US"/>
            </a:defPPr>
            <a:lvl1pPr algn="ctr">
              <a:lnSpc>
                <a:spcPct val="120000"/>
              </a:lnSpc>
              <a:spcBef>
                <a:spcPts val="0"/>
              </a:spcBef>
              <a:spcAft>
                <a:spcPts val="400"/>
              </a:spcAft>
              <a:buClrTx/>
              <a:buSzTx/>
              <a:defRPr sz="1100">
                <a:latin typeface="微软雅黑" panose="020B0503020204020204" pitchFamily="34" charset="-122"/>
                <a:ea typeface="微软雅黑" panose="020B0503020204020204" pitchFamily="34" charset="-122"/>
              </a:defRPr>
            </a:lvl1pPr>
          </a:lstStyle>
          <a:p>
            <a:r>
              <a:rPr lang="zh-CN" altLang="en-US" sz="825" dirty="0">
                <a:sym typeface="+mn-ea"/>
              </a:rPr>
              <a:t>可部署于客户机房或属地移动机房，为客户提供</a:t>
            </a:r>
            <a:r>
              <a:rPr lang="en-US" altLang="zh-CN" sz="825" dirty="0">
                <a:sym typeface="+mn-ea"/>
              </a:rPr>
              <a:t>3</a:t>
            </a:r>
            <a:r>
              <a:rPr lang="zh-CN" altLang="en-US" sz="825" dirty="0">
                <a:sym typeface="+mn-ea"/>
              </a:rPr>
              <a:t>年或</a:t>
            </a:r>
            <a:r>
              <a:rPr lang="en-US" altLang="zh-CN" sz="825" dirty="0">
                <a:sym typeface="+mn-ea"/>
              </a:rPr>
              <a:t>5</a:t>
            </a:r>
            <a:r>
              <a:rPr lang="zh-CN" altLang="en-US" sz="825" dirty="0">
                <a:sym typeface="+mn-ea"/>
              </a:rPr>
              <a:t>年资源独享的大模型服务。</a:t>
            </a:r>
            <a:endParaRPr lang="zh-CN" altLang="en-US" sz="825" dirty="0">
              <a:sym typeface="+mn-ea"/>
            </a:endParaRPr>
          </a:p>
        </p:txBody>
      </p:sp>
      <p:grpSp>
        <p:nvGrpSpPr>
          <p:cNvPr id="19" name="组合 18"/>
          <p:cNvGrpSpPr/>
          <p:nvPr/>
        </p:nvGrpSpPr>
        <p:grpSpPr>
          <a:xfrm>
            <a:off x="210979" y="1929134"/>
            <a:ext cx="1824079" cy="3025128"/>
            <a:chOff x="2655461" y="858497"/>
            <a:chExt cx="3030783" cy="4991010"/>
          </a:xfrm>
        </p:grpSpPr>
        <p:sp>
          <p:nvSpPr>
            <p:cNvPr id="26" name="矩形 25"/>
            <p:cNvSpPr/>
            <p:nvPr/>
          </p:nvSpPr>
          <p:spPr>
            <a:xfrm>
              <a:off x="2788908" y="1683889"/>
              <a:ext cx="2794467" cy="731843"/>
            </a:xfrm>
            <a:prstGeom prst="rect">
              <a:avLst/>
            </a:prstGeom>
            <a:solidFill>
              <a:schemeClr val="accent3">
                <a:lumMod val="40000"/>
                <a:lumOff val="60000"/>
              </a:schemeClr>
            </a:solidFill>
            <a:ln w="19050">
              <a:solidFill>
                <a:schemeClr val="tx2">
                  <a:lumMod val="20000"/>
                  <a:lumOff val="80000"/>
                </a:schemeClr>
              </a:solidFill>
            </a:ln>
            <a:effectLst>
              <a:outerShdw blurRad="254000" dir="13500000" sy="23000" kx="1200000" algn="br" rotWithShape="0">
                <a:prstClr val="black">
                  <a:alpha val="17000"/>
                </a:prstClr>
              </a:outerShdw>
              <a:reflection blurRad="25400" stA="42000" endPos="20000" dist="25400" dir="5400000" sy="-100000" algn="bl" rotWithShape="0"/>
            </a:effectLst>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sp>
          <p:nvSpPr>
            <p:cNvPr id="37" name="矩形 36"/>
            <p:cNvSpPr/>
            <p:nvPr/>
          </p:nvSpPr>
          <p:spPr>
            <a:xfrm>
              <a:off x="3198309" y="2564251"/>
              <a:ext cx="2311512" cy="1904286"/>
            </a:xfrm>
            <a:prstGeom prst="rect">
              <a:avLst/>
            </a:prstGeom>
            <a:solidFill>
              <a:schemeClr val="accent2">
                <a:lumMod val="20000"/>
                <a:lumOff val="80000"/>
              </a:schemeClr>
            </a:solidFill>
            <a:ln w="19050">
              <a:solidFill>
                <a:schemeClr val="tx2">
                  <a:lumMod val="20000"/>
                  <a:lumOff val="80000"/>
                </a:schemeClr>
              </a:solidFill>
            </a:ln>
            <a:effectLst>
              <a:outerShdw blurRad="254000" dir="13500000" sy="23000" kx="1200000" algn="br" rotWithShape="0">
                <a:prstClr val="black">
                  <a:alpha val="17000"/>
                </a:prstClr>
              </a:outerShdw>
              <a:reflection blurRad="25400" stA="42000" endPos="20000" dist="25400" dir="5400000" sy="-100000" algn="bl" rotWithShape="0"/>
            </a:effectLst>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2" name="矩形 41"/>
            <p:cNvSpPr/>
            <p:nvPr/>
          </p:nvSpPr>
          <p:spPr>
            <a:xfrm>
              <a:off x="3196385" y="4665458"/>
              <a:ext cx="2325724" cy="859249"/>
            </a:xfrm>
            <a:prstGeom prst="rect">
              <a:avLst/>
            </a:prstGeom>
            <a:solidFill>
              <a:schemeClr val="tx2">
                <a:lumMod val="20000"/>
                <a:lumOff val="80000"/>
              </a:schemeClr>
            </a:solidFill>
            <a:ln w="19050">
              <a:solidFill>
                <a:schemeClr val="tx2">
                  <a:lumMod val="20000"/>
                  <a:lumOff val="80000"/>
                </a:schemeClr>
              </a:solidFill>
            </a:ln>
            <a:effectLst>
              <a:outerShdw blurRad="254000" dir="13500000" sy="23000" kx="1200000" algn="br" rotWithShape="0">
                <a:prstClr val="black">
                  <a:alpha val="17000"/>
                </a:prstClr>
              </a:outerShdw>
              <a:reflection blurRad="25400" stA="42000" endPos="20000" dist="25400" dir="5400000" sy="-100000" algn="bl" rotWithShape="0"/>
            </a:effectLst>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pic>
          <p:nvPicPr>
            <p:cNvPr id="43" name="图片 42"/>
            <p:cNvPicPr>
              <a:picLocks noChangeAspect="1"/>
            </p:cNvPicPr>
            <p:nvPr/>
          </p:nvPicPr>
          <p:blipFill>
            <a:blip r:embed="rId14"/>
            <a:stretch>
              <a:fillRect/>
            </a:stretch>
          </p:blipFill>
          <p:spPr>
            <a:xfrm>
              <a:off x="2868660" y="1888427"/>
              <a:ext cx="419951" cy="344454"/>
            </a:xfrm>
            <a:prstGeom prst="rect">
              <a:avLst/>
            </a:prstGeom>
          </p:spPr>
        </p:pic>
        <p:pic>
          <p:nvPicPr>
            <p:cNvPr id="48" name="图片 47" descr="核心交换机.png"/>
            <p:cNvPicPr>
              <a:picLocks noChangeAspect="1"/>
            </p:cNvPicPr>
            <p:nvPr/>
          </p:nvPicPr>
          <p:blipFill>
            <a:blip r:embed="rId15" cstate="print"/>
            <a:stretch>
              <a:fillRect/>
            </a:stretch>
          </p:blipFill>
          <p:spPr>
            <a:xfrm>
              <a:off x="3588644" y="858497"/>
              <a:ext cx="558559" cy="457003"/>
            </a:xfrm>
            <a:prstGeom prst="rect">
              <a:avLst/>
            </a:prstGeom>
          </p:spPr>
        </p:pic>
        <p:pic>
          <p:nvPicPr>
            <p:cNvPr id="49" name="图片 48"/>
            <p:cNvPicPr>
              <a:picLocks noChangeAspect="1"/>
            </p:cNvPicPr>
            <p:nvPr/>
          </p:nvPicPr>
          <p:blipFill>
            <a:blip r:embed="rId14"/>
            <a:stretch>
              <a:fillRect/>
            </a:stretch>
          </p:blipFill>
          <p:spPr>
            <a:xfrm>
              <a:off x="3651564" y="1867037"/>
              <a:ext cx="419951" cy="344454"/>
            </a:xfrm>
            <a:prstGeom prst="rect">
              <a:avLst/>
            </a:prstGeom>
          </p:spPr>
        </p:pic>
        <p:pic>
          <p:nvPicPr>
            <p:cNvPr id="53" name="图片 52"/>
            <p:cNvPicPr>
              <a:picLocks noChangeAspect="1"/>
            </p:cNvPicPr>
            <p:nvPr/>
          </p:nvPicPr>
          <p:blipFill>
            <a:blip r:embed="rId14"/>
            <a:stretch>
              <a:fillRect/>
            </a:stretch>
          </p:blipFill>
          <p:spPr>
            <a:xfrm>
              <a:off x="4434468" y="1858731"/>
              <a:ext cx="419951" cy="344454"/>
            </a:xfrm>
            <a:prstGeom prst="rect">
              <a:avLst/>
            </a:prstGeom>
          </p:spPr>
        </p:pic>
        <p:pic>
          <p:nvPicPr>
            <p:cNvPr id="54" name="图片 53" descr="核心交换机.png"/>
            <p:cNvPicPr>
              <a:picLocks noChangeAspect="1"/>
            </p:cNvPicPr>
            <p:nvPr/>
          </p:nvPicPr>
          <p:blipFill>
            <a:blip r:embed="rId15" cstate="print"/>
            <a:stretch>
              <a:fillRect/>
            </a:stretch>
          </p:blipFill>
          <p:spPr>
            <a:xfrm>
              <a:off x="4361171" y="864792"/>
              <a:ext cx="558559" cy="457003"/>
            </a:xfrm>
            <a:prstGeom prst="rect">
              <a:avLst/>
            </a:prstGeom>
          </p:spPr>
        </p:pic>
        <p:pic>
          <p:nvPicPr>
            <p:cNvPr id="56" name="图片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665114" y="5112142"/>
              <a:ext cx="1259463" cy="126466"/>
            </a:xfrm>
            <a:prstGeom prst="rect">
              <a:avLst/>
            </a:prstGeom>
          </p:spPr>
        </p:pic>
        <p:cxnSp>
          <p:nvCxnSpPr>
            <p:cNvPr id="57" name="直接连接符 56"/>
            <p:cNvCxnSpPr>
              <a:stCxn id="49" idx="2"/>
              <a:endCxn id="91" idx="0"/>
            </p:cNvCxnSpPr>
            <p:nvPr/>
          </p:nvCxnSpPr>
          <p:spPr>
            <a:xfrm>
              <a:off x="3861540" y="2211491"/>
              <a:ext cx="403124" cy="58153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3" idx="2"/>
              <a:endCxn id="91" idx="0"/>
            </p:cNvCxnSpPr>
            <p:nvPr/>
          </p:nvCxnSpPr>
          <p:spPr>
            <a:xfrm flipH="1">
              <a:off x="4264664" y="2203185"/>
              <a:ext cx="379780" cy="58984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48" idx="2"/>
              <a:endCxn id="49" idx="0"/>
            </p:cNvCxnSpPr>
            <p:nvPr/>
          </p:nvCxnSpPr>
          <p:spPr>
            <a:xfrm flipH="1">
              <a:off x="3861540" y="1315500"/>
              <a:ext cx="6384" cy="55153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48" idx="2"/>
              <a:endCxn id="53" idx="0"/>
            </p:cNvCxnSpPr>
            <p:nvPr/>
          </p:nvCxnSpPr>
          <p:spPr>
            <a:xfrm>
              <a:off x="3867924" y="1315500"/>
              <a:ext cx="776520" cy="5432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4" idx="2"/>
              <a:endCxn id="49" idx="0"/>
            </p:cNvCxnSpPr>
            <p:nvPr/>
          </p:nvCxnSpPr>
          <p:spPr>
            <a:xfrm flipH="1">
              <a:off x="3861540" y="1321795"/>
              <a:ext cx="778911" cy="5452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4" idx="2"/>
              <a:endCxn id="53" idx="0"/>
            </p:cNvCxnSpPr>
            <p:nvPr/>
          </p:nvCxnSpPr>
          <p:spPr>
            <a:xfrm>
              <a:off x="4640451" y="1321795"/>
              <a:ext cx="3993" cy="5369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48" idx="2"/>
              <a:endCxn id="43" idx="0"/>
            </p:cNvCxnSpPr>
            <p:nvPr/>
          </p:nvCxnSpPr>
          <p:spPr>
            <a:xfrm flipH="1">
              <a:off x="3078636" y="1315500"/>
              <a:ext cx="789288" cy="57292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4" idx="2"/>
              <a:endCxn id="43" idx="0"/>
            </p:cNvCxnSpPr>
            <p:nvPr/>
          </p:nvCxnSpPr>
          <p:spPr>
            <a:xfrm flipH="1">
              <a:off x="3078636" y="1321795"/>
              <a:ext cx="1561815" cy="566632"/>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3" idx="2"/>
            </p:cNvCxnSpPr>
            <p:nvPr/>
          </p:nvCxnSpPr>
          <p:spPr>
            <a:xfrm>
              <a:off x="3078636" y="2232881"/>
              <a:ext cx="0" cy="289544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086819" y="3495055"/>
              <a:ext cx="1114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3078635" y="5128323"/>
              <a:ext cx="11149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3593404" y="4202789"/>
              <a:ext cx="1382502" cy="755650"/>
            </a:xfrm>
            <a:prstGeom prst="ellipse">
              <a:avLst/>
            </a:prstGeom>
            <a:solidFill>
              <a:srgbClr val="FFFFCC">
                <a:alpha val="62000"/>
              </a:srgbClr>
            </a:solidFill>
            <a:ln w="19050">
              <a:noFill/>
            </a:ln>
            <a:effectLst>
              <a:outerShdw blurRad="254000" dir="13500000" sy="23000" kx="1200000" algn="br" rotWithShape="0">
                <a:prstClr val="black">
                  <a:alpha val="17000"/>
                </a:prstClr>
              </a:outerShdw>
              <a:reflection blurRad="25400" stA="42000" endPos="20000" dist="25400" dir="5400000" sy="-100000" algn="bl" rotWithShape="0"/>
            </a:effectLst>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rgbClr val="FFC000"/>
                </a:solidFill>
              </a:endParaRPr>
            </a:p>
          </p:txBody>
        </p:sp>
        <p:cxnSp>
          <p:nvCxnSpPr>
            <p:cNvPr id="69" name="直接连接符 68"/>
            <p:cNvCxnSpPr>
              <a:endCxn id="56" idx="0"/>
            </p:cNvCxnSpPr>
            <p:nvPr/>
          </p:nvCxnSpPr>
          <p:spPr>
            <a:xfrm>
              <a:off x="3921585" y="3963808"/>
              <a:ext cx="373261" cy="114833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56" idx="0"/>
            </p:cNvCxnSpPr>
            <p:nvPr/>
          </p:nvCxnSpPr>
          <p:spPr>
            <a:xfrm flipH="1">
              <a:off x="4294846" y="3963808"/>
              <a:ext cx="425287" cy="114833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2655461" y="2186934"/>
              <a:ext cx="1085695" cy="495541"/>
            </a:xfrm>
            <a:prstGeom prst="rect">
              <a:avLst/>
            </a:prstGeom>
            <a:noFill/>
          </p:spPr>
          <p:txBody>
            <a:bodyPr wrap="square" rtlCol="0">
              <a:spAutoFit/>
            </a:bodyPr>
            <a:lstStyle/>
            <a:p>
              <a:pPr algn="ctr"/>
              <a:r>
                <a:rPr lang="zh-CN" altLang="en-US" sz="675" b="1" dirty="0">
                  <a:latin typeface="宋体" panose="02010600030101010101" pitchFamily="2" charset="-122"/>
                  <a:ea typeface="宋体" panose="02010600030101010101" pitchFamily="2" charset="-122"/>
                </a:rPr>
                <a:t>带外管理网络</a:t>
              </a:r>
              <a:endParaRPr lang="zh-CN" altLang="en-US" sz="675" b="1" dirty="0">
                <a:latin typeface="宋体" panose="02010600030101010101" pitchFamily="2" charset="-122"/>
                <a:ea typeface="宋体" panose="02010600030101010101" pitchFamily="2" charset="-122"/>
              </a:endParaRPr>
            </a:p>
          </p:txBody>
        </p:sp>
        <p:sp>
          <p:nvSpPr>
            <p:cNvPr id="72" name="文本框 71"/>
            <p:cNvSpPr txBox="1"/>
            <p:nvPr/>
          </p:nvSpPr>
          <p:spPr>
            <a:xfrm>
              <a:off x="3175912" y="2522722"/>
              <a:ext cx="2367655" cy="495541"/>
            </a:xfrm>
            <a:prstGeom prst="rect">
              <a:avLst/>
            </a:prstGeom>
            <a:noFill/>
          </p:spPr>
          <p:txBody>
            <a:bodyPr wrap="square" rtlCol="0">
              <a:spAutoFit/>
            </a:bodyPr>
            <a:lstStyle/>
            <a:p>
              <a:pPr algn="ctr"/>
              <a:r>
                <a:rPr lang="en-US" altLang="zh-CN" sz="675" b="1" dirty="0">
                  <a:latin typeface="宋体" panose="02010600030101010101" pitchFamily="2" charset="-122"/>
                  <a:ea typeface="宋体" panose="02010600030101010101" pitchFamily="2" charset="-122"/>
                </a:rPr>
                <a:t>AI</a:t>
              </a:r>
              <a:r>
                <a:rPr lang="zh-CN" altLang="en-US" sz="600" b="1" dirty="0">
                  <a:latin typeface="宋体" panose="02010600030101010101" pitchFamily="2" charset="-122"/>
                  <a:ea typeface="宋体" panose="02010600030101010101" pitchFamily="2" charset="-122"/>
                </a:rPr>
                <a:t>推理</a:t>
              </a:r>
              <a:r>
                <a:rPr lang="zh-CN" altLang="en-US" sz="675" b="1" dirty="0">
                  <a:latin typeface="宋体" panose="02010600030101010101" pitchFamily="2" charset="-122"/>
                  <a:ea typeface="宋体" panose="02010600030101010101" pitchFamily="2" charset="-122"/>
                </a:rPr>
                <a:t>区（服务器</a:t>
              </a:r>
              <a:r>
                <a:rPr lang="en-US" altLang="zh-CN" sz="675" b="1" dirty="0">
                  <a:latin typeface="宋体" panose="02010600030101010101" pitchFamily="2" charset="-122"/>
                  <a:ea typeface="宋体" panose="02010600030101010101" pitchFamily="2" charset="-122"/>
                </a:rPr>
                <a:t>+</a:t>
              </a:r>
              <a:r>
                <a:rPr lang="zh-CN" altLang="en-US" sz="675" b="1" dirty="0">
                  <a:latin typeface="宋体" panose="02010600030101010101" pitchFamily="2" charset="-122"/>
                  <a:ea typeface="宋体" panose="02010600030101010101" pitchFamily="2" charset="-122"/>
                </a:rPr>
                <a:t>震泽智算平台）</a:t>
              </a:r>
              <a:endParaRPr lang="zh-CN" altLang="en-US" sz="675" b="1" dirty="0">
                <a:latin typeface="宋体" panose="02010600030101010101" pitchFamily="2" charset="-122"/>
                <a:ea typeface="宋体" panose="02010600030101010101" pitchFamily="2" charset="-122"/>
              </a:endParaRPr>
            </a:p>
          </p:txBody>
        </p:sp>
        <p:sp>
          <p:nvSpPr>
            <p:cNvPr id="73" name="文本框 72"/>
            <p:cNvSpPr txBox="1"/>
            <p:nvPr/>
          </p:nvSpPr>
          <p:spPr>
            <a:xfrm>
              <a:off x="3151568" y="5241867"/>
              <a:ext cx="2495345" cy="607640"/>
            </a:xfrm>
            <a:prstGeom prst="rect">
              <a:avLst/>
            </a:prstGeom>
            <a:noFill/>
          </p:spPr>
          <p:txBody>
            <a:bodyPr wrap="square" rtlCol="0">
              <a:spAutoFit/>
            </a:bodyPr>
            <a:lstStyle>
              <a:defPPr>
                <a:defRPr lang="zh-CN"/>
              </a:defPPr>
              <a:lvl1pPr algn="ctr">
                <a:defRPr sz="1200" b="1">
                  <a:latin typeface="等线" panose="02010600030101010101" charset="-122"/>
                  <a:ea typeface="等线" panose="02010600030101010101" charset="-122"/>
                </a:defRPr>
              </a:lvl1pPr>
            </a:lstStyle>
            <a:p>
              <a:r>
                <a:rPr lang="en-US" altLang="zh-CN" sz="900" dirty="0"/>
                <a:t>RoCE</a:t>
              </a:r>
              <a:r>
                <a:rPr lang="zh-CN" altLang="en-US" sz="900" dirty="0"/>
                <a:t>交换机（单机不需要）</a:t>
              </a:r>
              <a:endParaRPr lang="zh-CN" altLang="en-US" sz="900" dirty="0"/>
            </a:p>
          </p:txBody>
        </p:sp>
        <p:sp>
          <p:nvSpPr>
            <p:cNvPr id="74" name="文本框 73"/>
            <p:cNvSpPr txBox="1"/>
            <p:nvPr/>
          </p:nvSpPr>
          <p:spPr>
            <a:xfrm>
              <a:off x="2664583" y="956525"/>
              <a:ext cx="996393" cy="495541"/>
            </a:xfrm>
            <a:prstGeom prst="rect">
              <a:avLst/>
            </a:prstGeom>
            <a:noFill/>
          </p:spPr>
          <p:txBody>
            <a:bodyPr wrap="square" rtlCol="0">
              <a:spAutoFit/>
            </a:bodyPr>
            <a:lstStyle/>
            <a:p>
              <a:pPr algn="ctr"/>
              <a:r>
                <a:rPr lang="zh-CN" altLang="en-US" sz="675" b="1" dirty="0">
                  <a:latin typeface="宋体" panose="02010600030101010101" pitchFamily="2" charset="-122"/>
                  <a:ea typeface="宋体" panose="02010600030101010101" pitchFamily="2" charset="-122"/>
                </a:rPr>
                <a:t>客户侧网络</a:t>
              </a:r>
              <a:endParaRPr lang="zh-CN" altLang="en-US" sz="675" b="1" dirty="0">
                <a:latin typeface="宋体" panose="02010600030101010101" pitchFamily="2" charset="-122"/>
                <a:ea typeface="宋体" panose="02010600030101010101" pitchFamily="2" charset="-122"/>
              </a:endParaRPr>
            </a:p>
          </p:txBody>
        </p:sp>
        <p:grpSp>
          <p:nvGrpSpPr>
            <p:cNvPr id="75" name="组合 74"/>
            <p:cNvGrpSpPr/>
            <p:nvPr/>
          </p:nvGrpSpPr>
          <p:grpSpPr>
            <a:xfrm>
              <a:off x="3601534" y="2793025"/>
              <a:ext cx="1326259" cy="1523314"/>
              <a:chOff x="3601534" y="2793025"/>
              <a:chExt cx="1326259" cy="1523314"/>
            </a:xfrm>
          </p:grpSpPr>
          <p:pic>
            <p:nvPicPr>
              <p:cNvPr id="87" name="图片 86"/>
              <p:cNvPicPr>
                <a:picLocks noChangeAspect="1"/>
              </p:cNvPicPr>
              <p:nvPr/>
            </p:nvPicPr>
            <p:blipFill>
              <a:blip r:embed="rId17"/>
              <a:stretch>
                <a:fillRect/>
              </a:stretch>
            </p:blipFill>
            <p:spPr>
              <a:xfrm>
                <a:off x="3657589" y="2864729"/>
                <a:ext cx="572536" cy="469608"/>
              </a:xfrm>
              <a:prstGeom prst="rect">
                <a:avLst/>
              </a:prstGeom>
            </p:spPr>
          </p:pic>
          <p:pic>
            <p:nvPicPr>
              <p:cNvPr id="88" name="图片 87"/>
              <p:cNvPicPr>
                <a:picLocks noChangeAspect="1"/>
              </p:cNvPicPr>
              <p:nvPr/>
            </p:nvPicPr>
            <p:blipFill>
              <a:blip r:embed="rId17"/>
              <a:stretch>
                <a:fillRect/>
              </a:stretch>
            </p:blipFill>
            <p:spPr>
              <a:xfrm>
                <a:off x="4270355" y="2864729"/>
                <a:ext cx="572536" cy="469608"/>
              </a:xfrm>
              <a:prstGeom prst="rect">
                <a:avLst/>
              </a:prstGeom>
            </p:spPr>
          </p:pic>
          <p:pic>
            <p:nvPicPr>
              <p:cNvPr id="89" name="图片 88"/>
              <p:cNvPicPr>
                <a:picLocks noChangeAspect="1"/>
              </p:cNvPicPr>
              <p:nvPr/>
            </p:nvPicPr>
            <p:blipFill>
              <a:blip r:embed="rId17"/>
              <a:stretch>
                <a:fillRect/>
              </a:stretch>
            </p:blipFill>
            <p:spPr>
              <a:xfrm>
                <a:off x="4270355" y="3372288"/>
                <a:ext cx="572536" cy="469608"/>
              </a:xfrm>
              <a:prstGeom prst="rect">
                <a:avLst/>
              </a:prstGeom>
            </p:spPr>
          </p:pic>
          <p:pic>
            <p:nvPicPr>
              <p:cNvPr id="90" name="图片 89"/>
              <p:cNvPicPr>
                <a:picLocks noChangeAspect="1"/>
              </p:cNvPicPr>
              <p:nvPr/>
            </p:nvPicPr>
            <p:blipFill>
              <a:blip r:embed="rId17"/>
              <a:stretch>
                <a:fillRect/>
              </a:stretch>
            </p:blipFill>
            <p:spPr>
              <a:xfrm>
                <a:off x="3663859" y="3372288"/>
                <a:ext cx="572536" cy="469608"/>
              </a:xfrm>
              <a:prstGeom prst="rect">
                <a:avLst/>
              </a:prstGeom>
            </p:spPr>
          </p:pic>
          <p:sp>
            <p:nvSpPr>
              <p:cNvPr id="91" name="矩形 90"/>
              <p:cNvSpPr/>
              <p:nvPr/>
            </p:nvSpPr>
            <p:spPr>
              <a:xfrm>
                <a:off x="3601534" y="2793025"/>
                <a:ext cx="1326259" cy="1187169"/>
              </a:xfrm>
              <a:prstGeom prst="rect">
                <a:avLst/>
              </a:prstGeom>
              <a:noFill/>
              <a:ln w="12700">
                <a:solidFill>
                  <a:schemeClr val="bg2">
                    <a:lumMod val="75000"/>
                  </a:schemeClr>
                </a:solidFill>
                <a:prstDash val="dash"/>
              </a:ln>
              <a:effectLst>
                <a:outerShdw blurRad="254000" dir="13500000" sy="23000" kx="1200000" algn="br" rotWithShape="0">
                  <a:prstClr val="black">
                    <a:alpha val="17000"/>
                  </a:prstClr>
                </a:outerShdw>
                <a:reflection blurRad="25400" stA="42000" endPos="20000" dist="25400" dir="5400000" sy="-100000" algn="bl" rotWithShape="0"/>
              </a:effectLst>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92" name="文本框 91"/>
              <p:cNvSpPr txBox="1"/>
              <p:nvPr/>
            </p:nvSpPr>
            <p:spPr>
              <a:xfrm>
                <a:off x="3730355" y="3785178"/>
                <a:ext cx="1152989" cy="531161"/>
              </a:xfrm>
              <a:prstGeom prst="rect">
                <a:avLst/>
              </a:prstGeom>
              <a:noFill/>
            </p:spPr>
            <p:txBody>
              <a:bodyPr wrap="square" rtlCol="0">
                <a:spAutoFit/>
              </a:bodyPr>
              <a:lstStyle>
                <a:defPPr>
                  <a:defRPr lang="zh-CN"/>
                </a:defPPr>
                <a:lvl1pPr algn="ctr">
                  <a:defRPr sz="1200" b="1">
                    <a:latin typeface="等线" panose="02010600030101010101" charset="-122"/>
                    <a:ea typeface="等线" panose="02010600030101010101" charset="-122"/>
                  </a:defRPr>
                </a:lvl1pPr>
              </a:lstStyle>
              <a:p>
                <a:r>
                  <a:rPr lang="en-US" altLang="zh-CN" sz="750" dirty="0"/>
                  <a:t>910B GPU</a:t>
                </a:r>
                <a:r>
                  <a:rPr lang="zh-CN" altLang="en-US" sz="750" dirty="0"/>
                  <a:t>服务器</a:t>
                </a:r>
                <a:endParaRPr lang="en-US" altLang="zh-CN" sz="750" dirty="0"/>
              </a:p>
            </p:txBody>
          </p:sp>
        </p:grpSp>
        <p:sp>
          <p:nvSpPr>
            <p:cNvPr id="76" name="文本框 75"/>
            <p:cNvSpPr txBox="1"/>
            <p:nvPr/>
          </p:nvSpPr>
          <p:spPr>
            <a:xfrm>
              <a:off x="3897395" y="4359636"/>
              <a:ext cx="808993" cy="322678"/>
            </a:xfrm>
            <a:prstGeom prst="rect">
              <a:avLst/>
            </a:prstGeom>
            <a:noFill/>
          </p:spPr>
          <p:txBody>
            <a:bodyPr wrap="square" rtlCol="0">
              <a:spAutoFit/>
            </a:bodyPr>
            <a:lstStyle/>
            <a:p>
              <a:pPr algn="ctr"/>
              <a:r>
                <a:rPr lang="en-US" altLang="zh-CN" sz="675" b="1" dirty="0" err="1">
                  <a:latin typeface="等线" panose="02010600030101010101" charset="-122"/>
                  <a:ea typeface="等线" panose="02010600030101010101" charset="-122"/>
                </a:rPr>
                <a:t>RoCE</a:t>
              </a:r>
              <a:endParaRPr lang="en-US" altLang="zh-CN" sz="675" b="1" dirty="0" err="1">
                <a:latin typeface="等线" panose="02010600030101010101" charset="-122"/>
                <a:ea typeface="等线" panose="02010600030101010101" charset="-122"/>
              </a:endParaRPr>
            </a:p>
          </p:txBody>
        </p:sp>
        <p:pic>
          <p:nvPicPr>
            <p:cNvPr id="77" name="图片 76"/>
            <p:cNvPicPr>
              <a:picLocks noChangeAspect="1"/>
            </p:cNvPicPr>
            <p:nvPr/>
          </p:nvPicPr>
          <p:blipFill>
            <a:blip r:embed="rId17"/>
            <a:stretch>
              <a:fillRect/>
            </a:stretch>
          </p:blipFill>
          <p:spPr>
            <a:xfrm>
              <a:off x="4983848" y="2877807"/>
              <a:ext cx="471333" cy="386599"/>
            </a:xfrm>
            <a:prstGeom prst="rect">
              <a:avLst/>
            </a:prstGeom>
          </p:spPr>
        </p:pic>
        <p:sp>
          <p:nvSpPr>
            <p:cNvPr id="78" name="文本框 77"/>
            <p:cNvSpPr txBox="1"/>
            <p:nvPr/>
          </p:nvSpPr>
          <p:spPr>
            <a:xfrm>
              <a:off x="4811111" y="3363717"/>
              <a:ext cx="808992" cy="379251"/>
            </a:xfrm>
            <a:prstGeom prst="rect">
              <a:avLst/>
            </a:prstGeom>
            <a:noFill/>
          </p:spPr>
          <p:txBody>
            <a:bodyPr wrap="square" rtlCol="0">
              <a:spAutoFit/>
            </a:bodyPr>
            <a:lstStyle>
              <a:defPPr>
                <a:defRPr lang="zh-CN"/>
              </a:defPPr>
              <a:lvl1pPr algn="ctr">
                <a:defRPr sz="1200" b="1">
                  <a:latin typeface="等线" panose="02010600030101010101" charset="-122"/>
                  <a:ea typeface="等线" panose="02010600030101010101" charset="-122"/>
                </a:defRPr>
              </a:lvl1pPr>
            </a:lstStyle>
            <a:p>
              <a:r>
                <a:rPr lang="zh-CN" altLang="en-US" sz="450" dirty="0"/>
                <a:t>知识库</a:t>
              </a:r>
              <a:endParaRPr lang="en-US" altLang="zh-CN" sz="450" dirty="0"/>
            </a:p>
            <a:p>
              <a:r>
                <a:rPr lang="zh-CN" altLang="en-US" sz="450" dirty="0"/>
                <a:t>服务器</a:t>
              </a:r>
              <a:endParaRPr lang="zh-CN" altLang="en-US" sz="450" dirty="0"/>
            </a:p>
          </p:txBody>
        </p:sp>
        <p:sp>
          <p:nvSpPr>
            <p:cNvPr id="79" name="文本框 78"/>
            <p:cNvSpPr txBox="1"/>
            <p:nvPr/>
          </p:nvSpPr>
          <p:spPr>
            <a:xfrm>
              <a:off x="4795604" y="3226523"/>
              <a:ext cx="851308" cy="379251"/>
            </a:xfrm>
            <a:prstGeom prst="rect">
              <a:avLst/>
            </a:prstGeom>
            <a:noFill/>
          </p:spPr>
          <p:txBody>
            <a:bodyPr wrap="square" rtlCol="0">
              <a:spAutoFit/>
            </a:bodyPr>
            <a:lstStyle>
              <a:defPPr>
                <a:defRPr lang="zh-CN"/>
              </a:defPPr>
              <a:lvl1pPr algn="ctr">
                <a:defRPr sz="1200" b="1">
                  <a:latin typeface="等线" panose="02010600030101010101" charset="-122"/>
                  <a:ea typeface="等线" panose="02010600030101010101" charset="-122"/>
                </a:defRPr>
              </a:lvl1pPr>
            </a:lstStyle>
            <a:p>
              <a:r>
                <a:rPr lang="en-US" altLang="zh-CN" sz="450" dirty="0"/>
                <a:t>Atlas 300I duo</a:t>
              </a:r>
              <a:endParaRPr lang="zh-CN" altLang="en-US" sz="450" dirty="0"/>
            </a:p>
          </p:txBody>
        </p:sp>
        <p:cxnSp>
          <p:nvCxnSpPr>
            <p:cNvPr id="80" name="直接连接符 79"/>
            <p:cNvCxnSpPr>
              <a:stCxn id="49" idx="2"/>
              <a:endCxn id="77" idx="0"/>
            </p:cNvCxnSpPr>
            <p:nvPr/>
          </p:nvCxnSpPr>
          <p:spPr>
            <a:xfrm>
              <a:off x="3861540" y="2211491"/>
              <a:ext cx="1357975" cy="666316"/>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53" idx="2"/>
              <a:endCxn id="77" idx="0"/>
            </p:cNvCxnSpPr>
            <p:nvPr/>
          </p:nvCxnSpPr>
          <p:spPr>
            <a:xfrm>
              <a:off x="4644444" y="2203185"/>
              <a:ext cx="575071" cy="674622"/>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3784617" y="2187494"/>
              <a:ext cx="1005922" cy="495541"/>
            </a:xfrm>
            <a:prstGeom prst="rect">
              <a:avLst/>
            </a:prstGeom>
            <a:noFill/>
          </p:spPr>
          <p:txBody>
            <a:bodyPr wrap="square" rtlCol="0">
              <a:spAutoFit/>
            </a:bodyPr>
            <a:lstStyle/>
            <a:p>
              <a:pPr algn="ctr"/>
              <a:r>
                <a:rPr lang="zh-CN" altLang="en-US" sz="675" b="1" dirty="0">
                  <a:latin typeface="宋体" panose="02010600030101010101" pitchFamily="2" charset="-122"/>
                  <a:ea typeface="宋体" panose="02010600030101010101" pitchFamily="2" charset="-122"/>
                </a:rPr>
                <a:t>业务面网络</a:t>
              </a:r>
              <a:endParaRPr lang="zh-CN" altLang="en-US" sz="675" b="1" dirty="0">
                <a:latin typeface="宋体" panose="02010600030101010101" pitchFamily="2" charset="-122"/>
                <a:ea typeface="宋体" panose="02010600030101010101" pitchFamily="2" charset="-122"/>
              </a:endParaRPr>
            </a:p>
          </p:txBody>
        </p:sp>
        <p:pic>
          <p:nvPicPr>
            <p:cNvPr id="83" name="图片 82"/>
            <p:cNvPicPr>
              <a:picLocks noChangeAspect="1"/>
            </p:cNvPicPr>
            <p:nvPr/>
          </p:nvPicPr>
          <p:blipFill>
            <a:blip r:embed="rId18"/>
            <a:stretch>
              <a:fillRect/>
            </a:stretch>
          </p:blipFill>
          <p:spPr>
            <a:xfrm>
              <a:off x="4984650" y="1794347"/>
              <a:ext cx="568175" cy="443688"/>
            </a:xfrm>
            <a:prstGeom prst="rect">
              <a:avLst/>
            </a:prstGeom>
          </p:spPr>
        </p:pic>
        <p:sp>
          <p:nvSpPr>
            <p:cNvPr id="84" name="文本框 83"/>
            <p:cNvSpPr txBox="1"/>
            <p:nvPr/>
          </p:nvSpPr>
          <p:spPr>
            <a:xfrm>
              <a:off x="4877251" y="2176627"/>
              <a:ext cx="808993" cy="322678"/>
            </a:xfrm>
            <a:prstGeom prst="rect">
              <a:avLst/>
            </a:prstGeom>
            <a:noFill/>
          </p:spPr>
          <p:txBody>
            <a:bodyPr wrap="square" rtlCol="0">
              <a:spAutoFit/>
            </a:bodyPr>
            <a:lstStyle/>
            <a:p>
              <a:pPr algn="ctr"/>
              <a:r>
                <a:rPr lang="zh-CN" altLang="en-US" sz="675" b="1" dirty="0">
                  <a:latin typeface="宋体" panose="02010600030101010101" pitchFamily="2" charset="-122"/>
                  <a:ea typeface="宋体" panose="02010600030101010101" pitchFamily="2" charset="-122"/>
                </a:rPr>
                <a:t>防火墙</a:t>
              </a:r>
              <a:endParaRPr lang="zh-CN" altLang="en-US" sz="675" b="1" dirty="0">
                <a:latin typeface="宋体" panose="02010600030101010101" pitchFamily="2" charset="-122"/>
                <a:ea typeface="宋体" panose="02010600030101010101" pitchFamily="2" charset="-122"/>
              </a:endParaRPr>
            </a:p>
          </p:txBody>
        </p:sp>
        <p:cxnSp>
          <p:nvCxnSpPr>
            <p:cNvPr id="85" name="直接连接符 84"/>
            <p:cNvCxnSpPr>
              <a:stCxn id="54" idx="2"/>
              <a:endCxn id="83" idx="0"/>
            </p:cNvCxnSpPr>
            <p:nvPr/>
          </p:nvCxnSpPr>
          <p:spPr>
            <a:xfrm>
              <a:off x="4640451" y="1321795"/>
              <a:ext cx="628287" cy="4725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48" idx="2"/>
              <a:endCxn id="83" idx="0"/>
            </p:cNvCxnSpPr>
            <p:nvPr/>
          </p:nvCxnSpPr>
          <p:spPr>
            <a:xfrm>
              <a:off x="3867924" y="1315500"/>
              <a:ext cx="1400814" cy="4788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flipV="1">
            <a:off x="290513" y="523399"/>
            <a:ext cx="8754428" cy="10954"/>
          </a:xfrm>
          <a:prstGeom prst="line">
            <a:avLst/>
          </a:prstGeom>
          <a:ln w="28575"/>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41910"/>
            <a:ext cx="264160" cy="83820"/>
          </a:xfrm>
          <a:prstGeom prst="rect">
            <a:avLst/>
          </a:prstGeom>
          <a:noFill/>
          <a:ln>
            <a:noFill/>
          </a:ln>
          <a:effectLst/>
        </p:spPr>
        <p:txBody>
          <a:bodyPr vert="horz" wrap="none" lIns="68580" tIns="34290" rIns="68580" bIns="34290" numCol="1" anchor="ctr" anchorCtr="0" compatLnSpc="1">
            <a:spAutoFit/>
          </a:bodyPr>
          <a:lstStyle/>
          <a:p>
            <a:endParaRPr lang="zh-CN" altLang="en-US" sz="100">
              <a:latin typeface="微软雅黑" panose="020B0503020204020204" pitchFamily="34" charset="-122"/>
              <a:ea typeface="微软雅黑" panose="020B0503020204020204" pitchFamily="34" charset="-122"/>
            </a:endParaRPr>
          </a:p>
        </p:txBody>
      </p:sp>
      <p:sp>
        <p:nvSpPr>
          <p:cNvPr id="55" name="标题 1"/>
          <p:cNvSpPr>
            <a:spLocks noChangeArrowheads="1"/>
          </p:cNvSpPr>
          <p:nvPr/>
        </p:nvSpPr>
        <p:spPr bwMode="auto">
          <a:xfrm>
            <a:off x="0" y="69533"/>
            <a:ext cx="7947660" cy="45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移动云线下基础口令折扣设置页面</a:t>
            </a:r>
            <a:endParaRPr kumimoji="1" lang="zh-CN" altLang="en-US" sz="2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210979" y="69533"/>
            <a:ext cx="5433536" cy="460375"/>
          </a:xfrm>
          <a:prstGeom prst="rect">
            <a:avLst/>
          </a:prstGeom>
          <a:noFill/>
        </p:spPr>
        <p:txBody>
          <a:bodyPr wrap="square" rtlCol="0" anchor="t">
            <a:spAutoFit/>
          </a:bodyPr>
          <a:lstStyle/>
          <a:p>
            <a:pPr lvl="0" algn="l">
              <a:buClrTx/>
              <a:buSzTx/>
              <a:buFontTx/>
            </a:pPr>
            <a:r>
              <a:rPr lang="zh-CN" altLang="en-US" sz="2400" b="1"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智算一体机常用规格和预报价</a:t>
            </a:r>
            <a:endParaRPr lang="en-US" altLang="zh-CN" sz="2400" b="1"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6" name="表格 5"/>
          <p:cNvGraphicFramePr/>
          <p:nvPr>
            <p:custDataLst>
              <p:tags r:id="rId1"/>
            </p:custDataLst>
          </p:nvPr>
        </p:nvGraphicFramePr>
        <p:xfrm>
          <a:off x="289084" y="990124"/>
          <a:ext cx="8639175" cy="2682240"/>
        </p:xfrm>
        <a:graphic>
          <a:graphicData uri="http://schemas.openxmlformats.org/drawingml/2006/table">
            <a:tbl>
              <a:tblPr firstRow="1" bandRow="1">
                <a:tableStyleId>{3680676D-B299-4B11-855B-54A8F33B7694}</a:tableStyleId>
              </a:tblPr>
              <a:tblGrid>
                <a:gridCol w="777875"/>
                <a:gridCol w="2551430"/>
                <a:gridCol w="979805"/>
                <a:gridCol w="690880"/>
                <a:gridCol w="2239645"/>
                <a:gridCol w="1399540"/>
              </a:tblGrid>
              <a:tr h="619125">
                <a:tc>
                  <a:txBody>
                    <a:bodyPr/>
                    <a:lstStyle/>
                    <a:p>
                      <a:pPr algn="ctr" fontAlgn="ctr">
                        <a:buNone/>
                      </a:pPr>
                      <a:r>
                        <a:rPr lang="zh-CN" altLang="en-US" sz="1050">
                          <a:latin typeface="微软雅黑" panose="020B0503020204020204" pitchFamily="34" charset="-122"/>
                          <a:ea typeface="微软雅黑" panose="020B0503020204020204" pitchFamily="34" charset="-122"/>
                        </a:rPr>
                        <a:t>产品型号</a:t>
                      </a:r>
                      <a:endParaRPr lang="zh-CN" altLang="en-US"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zh-CN" altLang="en-US" sz="1050">
                          <a:latin typeface="微软雅黑" panose="020B0503020204020204" pitchFamily="34" charset="-122"/>
                          <a:ea typeface="微软雅黑" panose="020B0503020204020204" pitchFamily="34" charset="-122"/>
                        </a:rPr>
                        <a:t>模型</a:t>
                      </a:r>
                      <a:endParaRPr lang="zh-CN" altLang="en-US"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zh-CN" altLang="en-US" sz="1050">
                          <a:latin typeface="微软雅黑" panose="020B0503020204020204" pitchFamily="34" charset="-122"/>
                          <a:ea typeface="微软雅黑" panose="020B0503020204020204" pitchFamily="34" charset="-122"/>
                        </a:rPr>
                        <a:t>算力资源</a:t>
                      </a:r>
                      <a:endParaRPr lang="zh-CN" altLang="en-US"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zh-CN" sz="1050">
                          <a:latin typeface="微软雅黑" panose="020B0503020204020204" pitchFamily="34" charset="-122"/>
                          <a:ea typeface="微软雅黑" panose="020B0503020204020204" pitchFamily="34" charset="-122"/>
                        </a:rPr>
                        <a:t>所需机柜</a:t>
                      </a:r>
                      <a:endParaRPr lang="zh-CN"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rPr>
                        <a:t>3</a:t>
                      </a:r>
                      <a:r>
                        <a:rPr lang="zh-CN" altLang="en-US" sz="1050">
                          <a:latin typeface="微软雅黑" panose="020B0503020204020204" pitchFamily="34" charset="-122"/>
                          <a:ea typeface="微软雅黑" panose="020B0503020204020204" pitchFamily="34" charset="-122"/>
                        </a:rPr>
                        <a:t>年含税价格</a:t>
                      </a:r>
                      <a:endParaRPr lang="zh-CN" altLang="en-US" sz="1050">
                        <a:latin typeface="微软雅黑" panose="020B0503020204020204" pitchFamily="34" charset="-122"/>
                        <a:ea typeface="微软雅黑" panose="020B0503020204020204" pitchFamily="34" charset="-122"/>
                      </a:endParaRPr>
                    </a:p>
                    <a:p>
                      <a:pPr algn="ctr" fontAlgn="ctr"/>
                      <a:r>
                        <a:rPr lang="zh-CN" altLang="en-US" sz="1050">
                          <a:latin typeface="微软雅黑" panose="020B0503020204020204" pitchFamily="34" charset="-122"/>
                          <a:ea typeface="微软雅黑" panose="020B0503020204020204" pitchFamily="34" charset="-122"/>
                        </a:rPr>
                        <a:t>（移动机房部署，不含机柜价格）</a:t>
                      </a:r>
                      <a:endParaRPr lang="zh-CN" altLang="en-US"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rPr>
                        <a:t>3</a:t>
                      </a:r>
                      <a:r>
                        <a:rPr lang="zh-CN" altLang="en-US" sz="1050">
                          <a:latin typeface="微软雅黑" panose="020B0503020204020204" pitchFamily="34" charset="-122"/>
                          <a:ea typeface="微软雅黑" panose="020B0503020204020204" pitchFamily="34" charset="-122"/>
                        </a:rPr>
                        <a:t>年含税价格</a:t>
                      </a:r>
                      <a:endParaRPr lang="zh-CN" altLang="en-US" sz="1050">
                        <a:latin typeface="微软雅黑" panose="020B0503020204020204" pitchFamily="34" charset="-122"/>
                        <a:ea typeface="微软雅黑" panose="020B0503020204020204" pitchFamily="34" charset="-122"/>
                      </a:endParaRPr>
                    </a:p>
                    <a:p>
                      <a:pPr algn="ctr" fontAlgn="ctr"/>
                      <a:r>
                        <a:rPr lang="zh-CN" altLang="en-US" sz="1050">
                          <a:latin typeface="微软雅黑" panose="020B0503020204020204" pitchFamily="34" charset="-122"/>
                          <a:ea typeface="微软雅黑" panose="020B0503020204020204" pitchFamily="34" charset="-122"/>
                        </a:rPr>
                        <a:t>（客户机房部署）</a:t>
                      </a:r>
                      <a:endParaRPr lang="zh-CN" altLang="en-US" sz="1050">
                        <a:latin typeface="微软雅黑" panose="020B0503020204020204" pitchFamily="34" charset="-122"/>
                        <a:ea typeface="微软雅黑" panose="020B0503020204020204" pitchFamily="34" charset="-122"/>
                      </a:endParaRPr>
                    </a:p>
                  </a:txBody>
                  <a:tcPr marL="7381" marR="7381" marT="7381" marB="0" anchor="ctr"/>
                </a:tc>
              </a:tr>
              <a:tr h="515620">
                <a:tc>
                  <a:txBody>
                    <a:bodyPr/>
                    <a:lstStyle/>
                    <a:p>
                      <a:pPr algn="ctr" fontAlgn="ctr">
                        <a:buNone/>
                      </a:pPr>
                      <a:r>
                        <a:rPr lang="zh-CN" altLang="en-US" sz="1050">
                          <a:latin typeface="微软雅黑" panose="020B0503020204020204" pitchFamily="34" charset="-122"/>
                          <a:ea typeface="微软雅黑" panose="020B0503020204020204" pitchFamily="34" charset="-122"/>
                        </a:rPr>
                        <a:t>基础版</a:t>
                      </a:r>
                      <a:endParaRPr lang="zh-CN" altLang="en-US"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DeepSeek-R1-Distill-Qwen-14B</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台</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300IDUO</a:t>
                      </a:r>
                      <a:endParaRPr lang="en-US" altLang="zh-CN"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c>
                  <a:txBody>
                    <a:bodyPr/>
                    <a:lstStyle/>
                    <a:p>
                      <a:pPr algn="ctr" fontAlgn="ctr"/>
                      <a:r>
                        <a:rPr lang="en-US" sz="1050">
                          <a:latin typeface="微软雅黑" panose="020B0503020204020204" pitchFamily="34" charset="-122"/>
                          <a:ea typeface="微软雅黑" panose="020B0503020204020204" pitchFamily="34" charset="-122"/>
                        </a:rPr>
                        <a:t>1</a:t>
                      </a:r>
                      <a:r>
                        <a:rPr lang="zh-CN" altLang="en-US" sz="1050">
                          <a:latin typeface="微软雅黑" panose="020B0503020204020204" pitchFamily="34" charset="-122"/>
                          <a:ea typeface="微软雅黑" panose="020B0503020204020204" pitchFamily="34" charset="-122"/>
                        </a:rPr>
                        <a:t>个</a:t>
                      </a:r>
                      <a:r>
                        <a:rPr lang="en-US" sz="1050">
                          <a:latin typeface="微软雅黑" panose="020B0503020204020204" pitchFamily="34" charset="-122"/>
                          <a:ea typeface="微软雅黑" panose="020B0503020204020204" pitchFamily="34" charset="-122"/>
                        </a:rPr>
                        <a:t>3KW</a:t>
                      </a:r>
                      <a:endParaRPr lang="en-US"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19.1</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万元</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万元</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r>
              <a:tr h="516255">
                <a:tc>
                  <a:txBody>
                    <a:bodyPr/>
                    <a:lstStyle/>
                    <a:p>
                      <a:pPr algn="ctr" fontAlgn="ctr">
                        <a:buNone/>
                      </a:pPr>
                      <a:r>
                        <a:rPr lang="zh-CN" altLang="en-US" sz="1050">
                          <a:latin typeface="微软雅黑" panose="020B0503020204020204" pitchFamily="34" charset="-122"/>
                          <a:ea typeface="微软雅黑" panose="020B0503020204020204" pitchFamily="34" charset="-122"/>
                        </a:rPr>
                        <a:t>进阶版</a:t>
                      </a:r>
                      <a:endParaRPr lang="zh-CN" altLang="en-US"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rPr>
                        <a:t>DeepSeek-R1-Distill-Qwen-32B/70B</a:t>
                      </a:r>
                      <a:endParaRPr lang="en-US" altLang="zh-CN"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台</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910B4</a:t>
                      </a:r>
                      <a:endParaRPr lang="en-US" altLang="zh-CN"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c>
                  <a:txBody>
                    <a:bodyPr/>
                    <a:lstStyle/>
                    <a:p>
                      <a:pPr algn="ctr" fontAlgn="ctr"/>
                      <a:r>
                        <a:rPr lang="en-US" sz="1050">
                          <a:latin typeface="微软雅黑" panose="020B0503020204020204" pitchFamily="34" charset="-122"/>
                          <a:ea typeface="微软雅黑" panose="020B0503020204020204" pitchFamily="34" charset="-122"/>
                        </a:rPr>
                        <a:t>2</a:t>
                      </a:r>
                      <a:r>
                        <a:rPr lang="zh-CN" altLang="en-US" sz="1050">
                          <a:latin typeface="微软雅黑" panose="020B0503020204020204" pitchFamily="34" charset="-122"/>
                          <a:ea typeface="微软雅黑" panose="020B0503020204020204" pitchFamily="34" charset="-122"/>
                        </a:rPr>
                        <a:t>个</a:t>
                      </a:r>
                      <a:r>
                        <a:rPr lang="en-US" sz="1050">
                          <a:latin typeface="微软雅黑" panose="020B0503020204020204" pitchFamily="34" charset="-122"/>
                          <a:ea typeface="微软雅黑" panose="020B0503020204020204" pitchFamily="34" charset="-122"/>
                        </a:rPr>
                        <a:t>5KW</a:t>
                      </a:r>
                      <a:endParaRPr lang="en-US"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en-US" sz="1050">
                          <a:latin typeface="微软雅黑" panose="020B0503020204020204" pitchFamily="34" charset="-122"/>
                          <a:ea typeface="微软雅黑" panose="020B0503020204020204" pitchFamily="34" charset="-122"/>
                          <a:cs typeface="微软雅黑" panose="020B0503020204020204" pitchFamily="34" charset="-122"/>
                        </a:rPr>
                        <a:t>72.1</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万元</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c>
                  <a:txBody>
                    <a:bodyPr/>
                    <a:lstStyle/>
                    <a:p>
                      <a:pPr algn="ctr" fontAlgn="ctr"/>
                      <a:r>
                        <a:rPr lang="en-US" sz="1050">
                          <a:latin typeface="微软雅黑" panose="020B0503020204020204" pitchFamily="34" charset="-122"/>
                          <a:ea typeface="微软雅黑" panose="020B0503020204020204" pitchFamily="34" charset="-122"/>
                          <a:cs typeface="微软雅黑" panose="020B0503020204020204" pitchFamily="34" charset="-122"/>
                        </a:rPr>
                        <a:t>90</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万元</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r>
              <a:tr h="515620">
                <a:tc>
                  <a:txBody>
                    <a:bodyPr/>
                    <a:lstStyle/>
                    <a:p>
                      <a:pPr algn="ctr" fontAlgn="ctr">
                        <a:buNone/>
                      </a:pPr>
                      <a:r>
                        <a:rPr lang="zh-CN" altLang="en-US" sz="1050">
                          <a:latin typeface="微软雅黑" panose="020B0503020204020204" pitchFamily="34" charset="-122"/>
                          <a:ea typeface="微软雅黑" panose="020B0503020204020204" pitchFamily="34" charset="-122"/>
                        </a:rPr>
                        <a:t>高阶版</a:t>
                      </a:r>
                      <a:endParaRPr lang="zh-CN" altLang="en-US"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DeepSeek-R1</a:t>
                      </a:r>
                      <a:r>
                        <a:rPr lang="en-US" altLang="zh-CN" sz="1050">
                          <a:latin typeface="微软雅黑" panose="020B0503020204020204" pitchFamily="34" charset="-122"/>
                          <a:ea typeface="微软雅黑" panose="020B0503020204020204" pitchFamily="34" charset="-122"/>
                          <a:cs typeface="微软雅黑" panose="020B0503020204020204" pitchFamily="34" charset="-122"/>
                          <a:sym typeface="+mn-ea"/>
                        </a:rPr>
                        <a:t>-671B</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INT8</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台</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910B4</a:t>
                      </a:r>
                      <a:endParaRPr lang="en-US" altLang="zh-CN"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rPr>
                        <a:t>3</a:t>
                      </a:r>
                      <a:r>
                        <a:rPr lang="zh-CN" altLang="en-US" sz="1050">
                          <a:latin typeface="微软雅黑" panose="020B0503020204020204" pitchFamily="34" charset="-122"/>
                          <a:ea typeface="微软雅黑" panose="020B0503020204020204" pitchFamily="34" charset="-122"/>
                        </a:rPr>
                        <a:t>个</a:t>
                      </a:r>
                      <a:r>
                        <a:rPr lang="en-US" altLang="zh-CN" sz="1050">
                          <a:latin typeface="微软雅黑" panose="020B0503020204020204" pitchFamily="34" charset="-122"/>
                          <a:ea typeface="微软雅黑" panose="020B0503020204020204" pitchFamily="34" charset="-122"/>
                        </a:rPr>
                        <a:t>5KW</a:t>
                      </a:r>
                      <a:endParaRPr lang="en-US" altLang="zh-CN"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163.8</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万元</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203.5</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万元</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r>
              <a:tr h="515620">
                <a:tc>
                  <a:txBody>
                    <a:bodyPr/>
                    <a:lstStyle/>
                    <a:p>
                      <a:pPr algn="ctr" fontAlgn="ctr">
                        <a:buNone/>
                      </a:pPr>
                      <a:r>
                        <a:rPr lang="zh-CN" altLang="en-US" sz="1050">
                          <a:latin typeface="微软雅黑" panose="020B0503020204020204" pitchFamily="34" charset="-122"/>
                          <a:ea typeface="微软雅黑" panose="020B0503020204020204" pitchFamily="34" charset="-122"/>
                        </a:rPr>
                        <a:t>尊享版</a:t>
                      </a:r>
                      <a:endParaRPr lang="zh-CN" altLang="en-US"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DeepSeek-R1</a:t>
                      </a:r>
                      <a:r>
                        <a:rPr lang="en-US" altLang="zh-CN" sz="1050">
                          <a:latin typeface="微软雅黑" panose="020B0503020204020204" pitchFamily="34" charset="-122"/>
                          <a:ea typeface="微软雅黑" panose="020B0503020204020204" pitchFamily="34" charset="-122"/>
                          <a:cs typeface="微软雅黑" panose="020B0503020204020204" pitchFamily="34" charset="-122"/>
                          <a:sym typeface="+mn-ea"/>
                        </a:rPr>
                        <a:t>-671B</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台</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910B4</a:t>
                      </a:r>
                      <a:endParaRPr lang="en-US" altLang="zh-CN"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rPr>
                        <a:t>5</a:t>
                      </a:r>
                      <a:r>
                        <a:rPr lang="zh-CN" altLang="en-US" sz="1050">
                          <a:latin typeface="微软雅黑" panose="020B0503020204020204" pitchFamily="34" charset="-122"/>
                          <a:ea typeface="微软雅黑" panose="020B0503020204020204" pitchFamily="34" charset="-122"/>
                        </a:rPr>
                        <a:t>个</a:t>
                      </a:r>
                      <a:r>
                        <a:rPr lang="en-US" altLang="zh-CN" sz="1050">
                          <a:latin typeface="微软雅黑" panose="020B0503020204020204" pitchFamily="34" charset="-122"/>
                          <a:ea typeface="微软雅黑" panose="020B0503020204020204" pitchFamily="34" charset="-122"/>
                        </a:rPr>
                        <a:t>5KW</a:t>
                      </a:r>
                      <a:endParaRPr lang="en-US" altLang="zh-CN" sz="1050">
                        <a:latin typeface="微软雅黑" panose="020B0503020204020204" pitchFamily="34" charset="-122"/>
                        <a:ea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305.3</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万</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c>
                  <a:txBody>
                    <a:bodyPr/>
                    <a:lstStyle/>
                    <a:p>
                      <a:pPr algn="ctr" fontAlgn="ctr"/>
                      <a:r>
                        <a:rPr lang="en-US" altLang="zh-CN" sz="1050">
                          <a:latin typeface="微软雅黑" panose="020B0503020204020204" pitchFamily="34" charset="-122"/>
                          <a:ea typeface="微软雅黑" panose="020B0503020204020204" pitchFamily="34" charset="-122"/>
                          <a:cs typeface="微软雅黑" panose="020B0503020204020204" pitchFamily="34" charset="-122"/>
                        </a:rPr>
                        <a:t>378.4</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万元</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tc>
              </a:tr>
            </a:tbl>
          </a:graphicData>
        </a:graphic>
      </p:graphicFrame>
      <p:sp>
        <p:nvSpPr>
          <p:cNvPr id="8" name="文本框 7"/>
          <p:cNvSpPr txBox="1"/>
          <p:nvPr/>
        </p:nvSpPr>
        <p:spPr>
          <a:xfrm>
            <a:off x="289084" y="3780949"/>
            <a:ext cx="7890034" cy="1280636"/>
          </a:xfrm>
          <a:prstGeom prst="rect">
            <a:avLst/>
          </a:prstGeom>
          <a:noFill/>
        </p:spPr>
        <p:txBody>
          <a:bodyPr wrap="square" rtlCol="0">
            <a:noAutofit/>
          </a:bodyPr>
          <a:lstStyle/>
          <a:p>
            <a:pPr fontAlgn="auto">
              <a:lnSpc>
                <a:spcPct val="150000"/>
              </a:lnSpc>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注意事项：</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Wingdings" panose="05000000000000000000" charset="0"/>
              <a:buChar char="n"/>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智算一体机走项目制，当前表格展示内容为</a:t>
            </a:r>
            <a:r>
              <a:rPr lang="zh-CN" altLang="en-US" sz="105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预报价</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，实际要以项目价格审批结果为准。</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Wingdings" panose="05000000000000000000" charset="0"/>
              <a:buChar char="n"/>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除三年外，底座类产品也可以提供</a:t>
            </a:r>
            <a:r>
              <a:rPr lang="zh-CN" altLang="en-US" sz="105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五年报价</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，如有需求请联系地市云服务经理进行询价。</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Wingdings" panose="05000000000000000000" charset="0"/>
              <a:buChar char="n"/>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根据集团结算规则，</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2025</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年边缘小站（含智算一体机）等移动云自有底座产品均走</a:t>
            </a:r>
            <a:r>
              <a:rPr lang="zh-CN" altLang="en-US" sz="105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成本分摊，不产生额外云省结算费用</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Wingdings" panose="05000000000000000000" charset="0"/>
              <a:buChar char="n"/>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支持按年</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一次性计收</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直接连接符 1"/>
          <p:cNvCxnSpPr/>
          <p:nvPr/>
        </p:nvCxnSpPr>
        <p:spPr>
          <a:xfrm>
            <a:off x="213836" y="517684"/>
            <a:ext cx="8831104" cy="5715"/>
          </a:xfrm>
          <a:prstGeom prst="line">
            <a:avLst/>
          </a:prstGeom>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138499" y="577014"/>
            <a:ext cx="8704421" cy="368300"/>
          </a:xfrm>
          <a:prstGeom prst="rect">
            <a:avLst/>
          </a:prstGeom>
          <a:noFill/>
        </p:spPr>
        <p:txBody>
          <a:bodyPr wrap="square">
            <a:spAutoFit/>
          </a:bodyPr>
          <a:lstStyle>
            <a:defPPr>
              <a:defRPr lang="en-US"/>
            </a:defPPr>
            <a:lvl1pPr lvl="0">
              <a:buClrTx/>
              <a:buSzTx/>
              <a:buFontTx/>
              <a:defRPr b="1">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defRPr>
            </a:lvl1pPr>
          </a:lstStyle>
          <a:p>
            <a:pPr indent="0" fontAlgn="auto">
              <a:lnSpc>
                <a:spcPct val="150000"/>
              </a:lnSpc>
            </a:pPr>
            <a:r>
              <a:rPr lang="zh-CN" altLang="en-US" sz="1200" dirty="0">
                <a:solidFill>
                  <a:schemeClr val="tx1"/>
                </a:solidFill>
              </a:rPr>
              <a:t>智算一体机</a:t>
            </a:r>
            <a:r>
              <a:rPr lang="zh-CN" sz="1200" dirty="0">
                <a:solidFill>
                  <a:schemeClr val="tx1"/>
                </a:solidFill>
              </a:rPr>
              <a:t>提供了多种规格以及灵活的部署（客户</a:t>
            </a:r>
            <a:r>
              <a:rPr lang="en-US" altLang="zh-CN" sz="1200" dirty="0">
                <a:solidFill>
                  <a:schemeClr val="tx1"/>
                </a:solidFill>
              </a:rPr>
              <a:t>/</a:t>
            </a:r>
            <a:r>
              <a:rPr lang="zh-CN" altLang="en-US" sz="1200" dirty="0">
                <a:solidFill>
                  <a:schemeClr val="tx1"/>
                </a:solidFill>
              </a:rPr>
              <a:t>移动机房）</a:t>
            </a:r>
            <a:r>
              <a:rPr lang="zh-CN" sz="1200" dirty="0">
                <a:solidFill>
                  <a:schemeClr val="tx1"/>
                </a:solidFill>
              </a:rPr>
              <a:t>、计收模式（三年、</a:t>
            </a:r>
            <a:r>
              <a:rPr lang="zh-CN" altLang="en-US" sz="1200" dirty="0">
                <a:solidFill>
                  <a:schemeClr val="tx1"/>
                </a:solidFill>
              </a:rPr>
              <a:t>五年或者多年一次性）</a:t>
            </a:r>
            <a:r>
              <a:rPr lang="zh-CN" sz="1200" dirty="0">
                <a:solidFill>
                  <a:schemeClr val="tx1"/>
                </a:solidFill>
              </a:rPr>
              <a:t>供客户进行选择。</a:t>
            </a:r>
            <a:endParaRPr lang="zh-CN" sz="12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29126" y="1269206"/>
            <a:ext cx="7789545" cy="3991928"/>
          </a:xfrm>
          <a:prstGeom prst="rect">
            <a:avLst/>
          </a:prstGeom>
        </p:spPr>
      </p:pic>
      <p:sp>
        <p:nvSpPr>
          <p:cNvPr id="29" name="TextBox 21"/>
          <p:cNvSpPr txBox="1"/>
          <p:nvPr/>
        </p:nvSpPr>
        <p:spPr>
          <a:xfrm>
            <a:off x="118110" y="591979"/>
            <a:ext cx="8690610" cy="627221"/>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lstStyle/>
          <a:p>
            <a:pPr marL="214630" indent="342900" fontAlgn="auto">
              <a:lnSpc>
                <a:spcPct val="150000"/>
              </a:lnSpc>
              <a:spcBef>
                <a:spcPts val="0"/>
              </a:spcBef>
              <a:spcAft>
                <a:spcPts val="0"/>
              </a:spcAft>
              <a:defRPr/>
            </a:pPr>
            <a:r>
              <a:rPr lang="zh-CN" altLang="en-US" sz="1200" b="1" dirty="0">
                <a:latin typeface="微软雅黑" panose="020B0503020204020204" pitchFamily="34" charset="-122"/>
                <a:ea typeface="微软雅黑" panose="020B0503020204020204" pitchFamily="34" charset="-122"/>
              </a:rPr>
              <a:t>智算一体机</a:t>
            </a:r>
            <a:r>
              <a:rPr lang="zh-CN" altLang="en-US" sz="1200" b="1" dirty="0">
                <a:latin typeface="微软雅黑" panose="020B0503020204020204" pitchFamily="34" charset="-122"/>
                <a:ea typeface="微软雅黑" panose="020B0503020204020204" pitchFamily="34" charset="-122"/>
              </a:rPr>
              <a:t>采用</a:t>
            </a:r>
            <a:r>
              <a:rPr sz="1200" b="1" dirty="0" err="1">
                <a:latin typeface="微软雅黑" panose="020B0503020204020204" pitchFamily="34" charset="-122"/>
                <a:ea typeface="微软雅黑" panose="020B0503020204020204" pitchFamily="34" charset="-122"/>
              </a:rPr>
              <a:t>线下交付</a:t>
            </a:r>
            <a:r>
              <a:rPr lang="zh-CN" altLang="en-US" sz="1200" b="1" dirty="0">
                <a:latin typeface="微软雅黑" panose="020B0503020204020204" pitchFamily="34" charset="-122"/>
                <a:ea typeface="微软雅黑" panose="020B0503020204020204" pitchFamily="34" charset="-122"/>
              </a:rPr>
              <a:t>模式。</a:t>
            </a:r>
            <a:r>
              <a:rPr lang="zh-CN" altLang="zh-CN" sz="1200" b="1" kern="100" dirty="0">
                <a:latin typeface="微软雅黑" panose="020B0503020204020204" pitchFamily="34" charset="-122"/>
                <a:ea typeface="微软雅黑" panose="020B0503020204020204" pitchFamily="34" charset="-122"/>
                <a:cs typeface="宋体" panose="02010600030101010101" pitchFamily="2" charset="-122"/>
                <a:sym typeface="+mn-ea"/>
              </a:rPr>
              <a:t>客户合同签订及下单在先，实施交付在后，交付完成后依据计收承诺约定金额进行计收出账。标准工期为立项后</a:t>
            </a:r>
            <a:r>
              <a:rPr lang="en-US" altLang="zh-CN" sz="12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sym typeface="+mn-ea"/>
              </a:rPr>
              <a:t>1</a:t>
            </a:r>
            <a:r>
              <a:rPr lang="zh-CN" altLang="en-US" sz="1200" b="1" kern="100" dirty="0">
                <a:solidFill>
                  <a:srgbClr val="FF0000"/>
                </a:solidFill>
                <a:latin typeface="微软雅黑" panose="020B0503020204020204" pitchFamily="34" charset="-122"/>
                <a:ea typeface="微软雅黑" panose="020B0503020204020204" pitchFamily="34" charset="-122"/>
                <a:cs typeface="宋体" panose="02010600030101010101" pitchFamily="2" charset="-122"/>
                <a:sym typeface="+mn-ea"/>
              </a:rPr>
              <a:t>个月</a:t>
            </a:r>
            <a:r>
              <a:rPr lang="zh-CN" altLang="en-US" sz="1200" b="1" kern="100" dirty="0">
                <a:latin typeface="微软雅黑" panose="020B0503020204020204" pitchFamily="34" charset="-122"/>
                <a:ea typeface="微软雅黑" panose="020B0503020204020204" pitchFamily="34" charset="-122"/>
                <a:cs typeface="宋体" panose="02010600030101010101" pitchFamily="2" charset="-122"/>
                <a:sym typeface="+mn-ea"/>
              </a:rPr>
              <a:t>，实际交付周期依赖于机房配套等先决条件。</a:t>
            </a:r>
            <a:endParaRPr lang="zh-CN" altLang="en-US" sz="1200" b="1" kern="100" dirty="0">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 name="文本框 3"/>
          <p:cNvSpPr txBox="1"/>
          <p:nvPr/>
        </p:nvSpPr>
        <p:spPr>
          <a:xfrm>
            <a:off x="210979" y="69533"/>
            <a:ext cx="5433536" cy="461665"/>
          </a:xfrm>
          <a:prstGeom prst="rect">
            <a:avLst/>
          </a:prstGeom>
          <a:noFill/>
        </p:spPr>
        <p:txBody>
          <a:bodyPr wrap="square" rtlCol="0" anchor="t">
            <a:spAutoFit/>
          </a:bodyPr>
          <a:lstStyle/>
          <a:p>
            <a:pPr lvl="0" algn="l">
              <a:buClrTx/>
              <a:buSzTx/>
              <a:buFontTx/>
            </a:pPr>
            <a:r>
              <a:rPr lang="zh-CN" altLang="en-US" sz="2400" b="1"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下单和建设流程</a:t>
            </a:r>
            <a:endParaRPr lang="en-US" altLang="zh-CN" sz="2400" b="1"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cxnSp>
        <p:nvCxnSpPr>
          <p:cNvPr id="5" name="直接连接符 4"/>
          <p:cNvCxnSpPr/>
          <p:nvPr/>
        </p:nvCxnSpPr>
        <p:spPr>
          <a:xfrm flipV="1">
            <a:off x="290512" y="523399"/>
            <a:ext cx="8754428" cy="10954"/>
          </a:xfrm>
          <a:prstGeom prst="line">
            <a:avLst/>
          </a:prstGeom>
          <a:ln w="28575"/>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164" y="103982"/>
            <a:ext cx="8752999" cy="368300"/>
          </a:xfrm>
        </p:spPr>
        <p:txBody>
          <a:bodyPr wrap="square"/>
          <a:lstStyle/>
          <a:p>
            <a:r>
              <a:rPr sz="1800" noProof="0" dirty="0">
                <a:ln>
                  <a:noFill/>
                </a:ln>
                <a:solidFill>
                  <a:srgbClr val="0070C0"/>
                </a:solidFill>
                <a:effectLst/>
                <a:uLnTx/>
                <a:uFillTx/>
                <a:sym typeface="+mn-ea"/>
              </a:rPr>
              <a:t>移动云与天翼云对标</a:t>
            </a:r>
            <a:endParaRPr sz="1800" noProof="0" dirty="0">
              <a:ln>
                <a:noFill/>
              </a:ln>
              <a:solidFill>
                <a:srgbClr val="0070C0"/>
              </a:solidFill>
              <a:effectLst/>
              <a:uLnTx/>
              <a:uFillTx/>
              <a:sym typeface="+mn-ea"/>
            </a:endParaRPr>
          </a:p>
        </p:txBody>
      </p:sp>
      <p:grpSp>
        <p:nvGrpSpPr>
          <p:cNvPr id="46" name="组合 45"/>
          <p:cNvGrpSpPr/>
          <p:nvPr/>
        </p:nvGrpSpPr>
        <p:grpSpPr>
          <a:xfrm>
            <a:off x="147955" y="738505"/>
            <a:ext cx="8809990" cy="3336942"/>
            <a:chOff x="464" y="1577"/>
            <a:chExt cx="13469" cy="4266"/>
          </a:xfrm>
        </p:grpSpPr>
        <p:grpSp>
          <p:nvGrpSpPr>
            <p:cNvPr id="27" name="组合 26"/>
            <p:cNvGrpSpPr/>
            <p:nvPr/>
          </p:nvGrpSpPr>
          <p:grpSpPr>
            <a:xfrm>
              <a:off x="464" y="1577"/>
              <a:ext cx="13469" cy="4240"/>
              <a:chOff x="618" y="2351"/>
              <a:chExt cx="17958" cy="5653"/>
            </a:xfrm>
          </p:grpSpPr>
          <p:sp>
            <p:nvSpPr>
              <p:cNvPr id="28" name="矩形: 圆角 131"/>
              <p:cNvSpPr/>
              <p:nvPr>
                <p:custDataLst>
                  <p:tags r:id="rId1"/>
                </p:custDataLst>
              </p:nvPr>
            </p:nvSpPr>
            <p:spPr>
              <a:xfrm>
                <a:off x="2918" y="5737"/>
                <a:ext cx="15658" cy="2267"/>
              </a:xfrm>
              <a:prstGeom prst="roundRect">
                <a:avLst>
                  <a:gd name="adj" fmla="val 2601"/>
                </a:avLst>
              </a:prstGeom>
              <a:solidFill>
                <a:srgbClr val="C4C4C4">
                  <a:alpha val="20000"/>
                </a:srgbClr>
              </a:solidFill>
              <a:ln w="6350" cap="flat">
                <a:noFill/>
                <a:custDash>
                  <a:ds d="247500" sp="247500"/>
                </a:custDash>
                <a:miter/>
              </a:ln>
            </p:spPr>
            <p:txBody>
              <a:bodyPr rot="0" spcFirstLastPara="0" vert="horz" wrap="square" lIns="68580" tIns="34290" rIns="68580" bIns="34290" numCol="1" spcCol="0" rtlCol="0" fromWordArt="0" anchor="ctr" anchorCtr="0" forceAA="0" compatLnSpc="0">
                <a:noAutofit/>
              </a:bodyPr>
              <a:lstStyle/>
              <a:p>
                <a:pPr lvl="0" algn="l">
                  <a:buClrTx/>
                  <a:buSzTx/>
                  <a:buFontTx/>
                </a:pPr>
                <a:endParaRPr lang="zh-CN" altLang="en-US" sz="100">
                  <a:latin typeface="微软雅黑" panose="020B0503020204020204" pitchFamily="34" charset="-122"/>
                  <a:ea typeface="微软雅黑" panose="020B0503020204020204" pitchFamily="34" charset="-122"/>
                  <a:sym typeface="+mn-ea"/>
                </a:endParaRPr>
              </a:p>
            </p:txBody>
          </p:sp>
          <p:sp>
            <p:nvSpPr>
              <p:cNvPr id="29" name="矩形: 圆角 131"/>
              <p:cNvSpPr/>
              <p:nvPr>
                <p:custDataLst>
                  <p:tags r:id="rId2"/>
                </p:custDataLst>
              </p:nvPr>
            </p:nvSpPr>
            <p:spPr>
              <a:xfrm>
                <a:off x="2917" y="2925"/>
                <a:ext cx="15659" cy="2267"/>
              </a:xfrm>
              <a:prstGeom prst="roundRect">
                <a:avLst>
                  <a:gd name="adj" fmla="val 2292"/>
                </a:avLst>
              </a:prstGeom>
              <a:solidFill>
                <a:srgbClr val="C4C4C4">
                  <a:alpha val="20000"/>
                </a:srgbClr>
              </a:solidFill>
              <a:ln w="6350" cap="flat">
                <a:noFill/>
                <a:custDash>
                  <a:ds d="247500" sp="247500"/>
                </a:custDash>
                <a:miter/>
              </a:ln>
            </p:spPr>
            <p:txBody>
              <a:bodyPr rot="0" spcFirstLastPara="0" vert="horz" wrap="square" lIns="68580" tIns="34290" rIns="68580" bIns="34290" numCol="1" spcCol="0" rtlCol="0" fromWordArt="0" anchor="ctr" anchorCtr="0" forceAA="0" compatLnSpc="0">
                <a:noAutofit/>
              </a:bodyPr>
              <a:lstStyle/>
              <a:p>
                <a:pPr lvl="0" algn="l">
                  <a:buClrTx/>
                  <a:buSzTx/>
                  <a:buFontTx/>
                </a:pPr>
                <a:endParaRPr lang="zh-CN" altLang="en-US" sz="100">
                  <a:latin typeface="微软雅黑" panose="020B0503020204020204" pitchFamily="34" charset="-122"/>
                  <a:ea typeface="微软雅黑" panose="020B0503020204020204" pitchFamily="34" charset="-122"/>
                  <a:sym typeface="+mn-ea"/>
                </a:endParaRPr>
              </a:p>
            </p:txBody>
          </p:sp>
          <p:sp>
            <p:nvSpPr>
              <p:cNvPr id="30" name="矩形: 圆角 147"/>
              <p:cNvSpPr/>
              <p:nvPr>
                <p:custDataLst>
                  <p:tags r:id="rId3"/>
                </p:custDataLst>
              </p:nvPr>
            </p:nvSpPr>
            <p:spPr bwMode="auto">
              <a:xfrm>
                <a:off x="618" y="2926"/>
                <a:ext cx="2154" cy="2267"/>
              </a:xfrm>
              <a:prstGeom prst="roundRect">
                <a:avLst>
                  <a:gd name="adj" fmla="val 2181"/>
                </a:avLst>
              </a:prstGeom>
              <a:gradFill>
                <a:gsLst>
                  <a:gs pos="0">
                    <a:srgbClr val="217DF8"/>
                  </a:gs>
                  <a:gs pos="100000">
                    <a:srgbClr val="70B5FD"/>
                  </a:gs>
                </a:gsLst>
                <a:lin ang="0" scaled="0"/>
              </a:gradFill>
              <a:ln>
                <a:noFill/>
              </a:ln>
              <a:effectLst>
                <a:outerShdw blurRad="203200" dist="38100" dir="2700000" algn="tl" rotWithShape="0">
                  <a:srgbClr val="1C2C6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defTabSz="161925">
                  <a:lnSpc>
                    <a:spcPct val="150000"/>
                  </a:lnSpc>
                  <a:spcBef>
                    <a:spcPts val="0"/>
                  </a:spcBef>
                  <a:spcAft>
                    <a:spcPts val="600"/>
                  </a:spcAft>
                  <a:buClrTx/>
                  <a:buSzTx/>
                  <a:buFontTx/>
                  <a:defRPr/>
                </a:pPr>
                <a:r>
                  <a:rPr kumimoji="1" lang="zh-CN" sz="1200" b="1" noProof="0" dirty="0">
                    <a:ln>
                      <a:noFill/>
                    </a:ln>
                    <a:solidFill>
                      <a:srgbClr val="FFFF00"/>
                    </a:solidFill>
                    <a:effectLst/>
                    <a:uLnTx/>
                    <a:uFillTx/>
                    <a:latin typeface="微软雅黑" panose="020B0503020204020204" pitchFamily="34" charset="-122"/>
                    <a:ea typeface="微软雅黑" panose="020B0503020204020204" pitchFamily="34" charset="-122"/>
                    <a:cs typeface="+mn-ea"/>
                    <a:sym typeface="+mn-ea"/>
                  </a:rPr>
                  <a:t>移动云</a:t>
                </a:r>
                <a:endParaRPr kumimoji="1" lang="zh-CN" sz="1200" b="1" noProof="0" dirty="0">
                  <a:ln>
                    <a:noFill/>
                  </a:ln>
                  <a:solidFill>
                    <a:srgbClr val="FFFF00"/>
                  </a:solidFill>
                  <a:effectLst/>
                  <a:uLnTx/>
                  <a:uFillTx/>
                  <a:latin typeface="微软雅黑" panose="020B0503020204020204" pitchFamily="34" charset="-122"/>
                  <a:ea typeface="微软雅黑" panose="020B0503020204020204" pitchFamily="34" charset="-122"/>
                  <a:cs typeface="+mn-ea"/>
                  <a:sym typeface="+mn-ea"/>
                </a:endParaRPr>
              </a:p>
              <a:p>
                <a:pPr lvl="0" algn="ctr" defTabSz="161925">
                  <a:lnSpc>
                    <a:spcPct val="100000"/>
                  </a:lnSpc>
                  <a:spcBef>
                    <a:spcPts val="0"/>
                  </a:spcBef>
                  <a:spcAft>
                    <a:spcPts val="600"/>
                  </a:spcAft>
                  <a:buClrTx/>
                  <a:buSzTx/>
                  <a:buFontTx/>
                  <a:defRPr/>
                </a:pPr>
                <a:r>
                  <a:rPr lang="zh-CN" altLang="en-US" sz="900" b="1" dirty="0">
                    <a:solidFill>
                      <a:srgbClr val="FFFF00"/>
                    </a:solidFill>
                    <a:latin typeface="楷体" panose="02010609060101010101" charset="-122"/>
                    <a:ea typeface="楷体" panose="02010609060101010101" charset="-122"/>
                    <a:cs typeface="楷体" panose="02010609060101010101" charset="-122"/>
                    <a:sym typeface="+mn-ea"/>
                  </a:rPr>
                  <a:t>智算一体机</a:t>
                </a:r>
                <a:endParaRPr lang="zh-CN" altLang="en-US" sz="900" b="1" dirty="0">
                  <a:solidFill>
                    <a:srgbClr val="FFFF00"/>
                  </a:solidFill>
                  <a:latin typeface="楷体" panose="02010609060101010101" charset="-122"/>
                  <a:ea typeface="楷体" panose="02010609060101010101" charset="-122"/>
                  <a:cs typeface="楷体" panose="02010609060101010101" charset="-122"/>
                  <a:sym typeface="+mn-ea"/>
                </a:endParaRPr>
              </a:p>
              <a:p>
                <a:pPr lvl="0" algn="ctr" defTabSz="161925">
                  <a:lnSpc>
                    <a:spcPct val="100000"/>
                  </a:lnSpc>
                  <a:spcBef>
                    <a:spcPts val="0"/>
                  </a:spcBef>
                  <a:spcAft>
                    <a:spcPts val="600"/>
                  </a:spcAft>
                  <a:buClrTx/>
                  <a:buSzTx/>
                  <a:buFontTx/>
                  <a:defRPr/>
                </a:pPr>
                <a:r>
                  <a:rPr lang="zh-CN" altLang="en-US" sz="900" b="1" dirty="0">
                    <a:solidFill>
                      <a:srgbClr val="FFFF00"/>
                    </a:solidFill>
                    <a:latin typeface="楷体" panose="02010609060101010101" charset="-122"/>
                    <a:ea typeface="楷体" panose="02010609060101010101" charset="-122"/>
                    <a:cs typeface="楷体" panose="02010609060101010101" charset="-122"/>
                    <a:sym typeface="+mn-ea"/>
                  </a:rPr>
                  <a:t>DS版</a:t>
                </a:r>
                <a:endParaRPr lang="zh-CN" altLang="en-US" sz="900" b="1" dirty="0">
                  <a:solidFill>
                    <a:srgbClr val="FFFF00"/>
                  </a:solidFill>
                  <a:latin typeface="楷体" panose="02010609060101010101" charset="-122"/>
                  <a:ea typeface="楷体" panose="02010609060101010101" charset="-122"/>
                  <a:cs typeface="楷体" panose="02010609060101010101" charset="-122"/>
                  <a:sym typeface="+mn-ea"/>
                </a:endParaRPr>
              </a:p>
            </p:txBody>
          </p:sp>
          <p:sp>
            <p:nvSpPr>
              <p:cNvPr id="31" name="文本框 30"/>
              <p:cNvSpPr txBox="1"/>
              <p:nvPr>
                <p:custDataLst>
                  <p:tags r:id="rId4"/>
                </p:custDataLst>
              </p:nvPr>
            </p:nvSpPr>
            <p:spPr>
              <a:xfrm>
                <a:off x="13663" y="3067"/>
                <a:ext cx="4705" cy="1912"/>
              </a:xfrm>
              <a:prstGeom prst="rect">
                <a:avLst/>
              </a:prstGeom>
              <a:noFill/>
            </p:spPr>
            <p:txBody>
              <a:bodyPr wrap="square" lIns="0" tIns="0" rIns="0" bIns="0" rtlCol="0">
                <a:noAutofit/>
              </a:bodyPr>
              <a:lstStyle/>
              <a:p>
                <a:pPr marL="171450" indent="-171450" algn="just">
                  <a:lnSpc>
                    <a:spcPct val="150000"/>
                  </a:lnSpc>
                  <a:buFont typeface="Arial" panose="020B0604020202020204" pitchFamily="34" charset="0"/>
                  <a:buChar char="•"/>
                </a:pPr>
                <a:r>
                  <a:rPr lang="zh-CN" altLang="en-US"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支持昇腾和英伟达</a:t>
                </a:r>
                <a:endParaRPr lang="zh-CN" altLang="en-US"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just">
                  <a:lnSpc>
                    <a:spcPct val="150000"/>
                  </a:lnSpc>
                  <a:buFont typeface="Arial" panose="020B0604020202020204" pitchFamily="34" charset="0"/>
                  <a:buChar char="•"/>
                </a:pPr>
                <a:r>
                  <a:rPr lang="zh-CN" altLang="en-US" sz="975" dirty="0">
                    <a:latin typeface="微软雅黑" panose="020B0503020204020204" pitchFamily="34" charset="-122"/>
                    <a:ea typeface="微软雅黑" panose="020B0503020204020204" pitchFamily="34" charset="-122"/>
                    <a:sym typeface="+mn-ea"/>
                  </a:rPr>
                  <a:t>提供</a:t>
                </a:r>
                <a:r>
                  <a:rPr lang="en-US" altLang="zh-CN" sz="975" dirty="0">
                    <a:latin typeface="微软雅黑" panose="020B0503020204020204" pitchFamily="34" charset="-122"/>
                    <a:ea typeface="微软雅黑" panose="020B0503020204020204" pitchFamily="34" charset="-122"/>
                    <a:sym typeface="+mn-ea"/>
                  </a:rPr>
                  <a:t>7*24</a:t>
                </a:r>
                <a:r>
                  <a:rPr lang="zh-CN" altLang="en-US" sz="975" dirty="0">
                    <a:latin typeface="微软雅黑" panose="020B0503020204020204" pitchFamily="34" charset="-122"/>
                    <a:ea typeface="微软雅黑" panose="020B0503020204020204" pitchFamily="34" charset="-122"/>
                    <a:sym typeface="+mn-ea"/>
                  </a:rPr>
                  <a:t>小时在线运维服务，一二三线运维服务全覆盖</a:t>
                </a:r>
                <a:endParaRPr lang="en-US" altLang="zh-CN" sz="975" dirty="0">
                  <a:latin typeface="微软雅黑" panose="020B0503020204020204" pitchFamily="34" charset="-122"/>
                  <a:ea typeface="微软雅黑" panose="020B0503020204020204" pitchFamily="34" charset="-122"/>
                  <a:sym typeface="+mn-ea"/>
                </a:endParaRPr>
              </a:p>
              <a:p>
                <a:pPr marL="171450" indent="-171450" algn="just">
                  <a:lnSpc>
                    <a:spcPct val="150000"/>
                  </a:lnSpc>
                  <a:buFont typeface="Arial" panose="020B0604020202020204" pitchFamily="34" charset="0"/>
                  <a:buChar char="•"/>
                </a:pPr>
                <a:r>
                  <a:rPr kumimoji="1" lang="zh-CN" altLang="en-US" sz="975" b="1" dirty="0">
                    <a:solidFill>
                      <a:schemeClr val="tx1">
                        <a:lumMod val="85000"/>
                        <a:lumOff val="15000"/>
                      </a:schemeClr>
                    </a:solidFill>
                    <a:latin typeface="+mn-lt"/>
                    <a:ea typeface="+mn-lt"/>
                    <a:cs typeface="+mn-lt"/>
                    <a:sym typeface="+mn-ea"/>
                  </a:rPr>
                  <a:t>单台起步</a:t>
                </a:r>
                <a:endParaRPr kumimoji="1" lang="zh-CN" altLang="en-US" sz="975" b="1" dirty="0">
                  <a:solidFill>
                    <a:schemeClr val="tx1">
                      <a:lumMod val="85000"/>
                      <a:lumOff val="15000"/>
                    </a:schemeClr>
                  </a:solidFill>
                  <a:latin typeface="+mn-lt"/>
                  <a:ea typeface="+mn-lt"/>
                  <a:cs typeface="+mn-lt"/>
                  <a:sym typeface="+mn-ea"/>
                </a:endParaRPr>
              </a:p>
              <a:p>
                <a:pPr marL="171450" indent="-171450" algn="just">
                  <a:lnSpc>
                    <a:spcPct val="150000"/>
                  </a:lnSpc>
                  <a:buFont typeface="Arial" panose="020B0604020202020204" pitchFamily="34" charset="0"/>
                  <a:buChar char="•"/>
                </a:pPr>
                <a:r>
                  <a:rPr lang="zh-CN" altLang="en-US"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软件不收费</a:t>
                </a:r>
                <a:endParaRPr lang="zh-CN" altLang="en-US"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2" name="文本框 6"/>
              <p:cNvSpPr txBox="1"/>
              <p:nvPr>
                <p:custDataLst>
                  <p:tags r:id="rId5"/>
                </p:custDataLst>
              </p:nvPr>
            </p:nvSpPr>
            <p:spPr>
              <a:xfrm>
                <a:off x="3795" y="2355"/>
                <a:ext cx="3146" cy="457"/>
              </a:xfrm>
              <a:prstGeom prst="rect">
                <a:avLst/>
              </a:prstGeom>
              <a:ln w="12700">
                <a:miter lim="400000"/>
              </a:ln>
            </p:spPr>
            <p:txBody>
              <a:bodyPr wrap="square" lIns="9012" tIns="9012" rIns="9012" bIns="9012">
                <a:noAutofit/>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9pPr>
              </a:lstStyle>
              <a:p>
                <a:pPr lvl="0" algn="ctr" defTabSz="161925">
                  <a:spcBef>
                    <a:spcPts val="0"/>
                  </a:spcBef>
                  <a:spcAft>
                    <a:spcPts val="0"/>
                  </a:spcAft>
                  <a:buClrTx/>
                  <a:buSzTx/>
                  <a:buFontTx/>
                  <a:defRPr/>
                </a:pPr>
                <a:r>
                  <a:rPr kumimoji="1" lang="zh-CN" altLang="en-US" sz="1200" b="1" noProof="0" dirty="0">
                    <a:ln>
                      <a:noFill/>
                    </a:ln>
                    <a:solidFill>
                      <a:schemeClr val="tx1"/>
                    </a:solidFill>
                    <a:effectLst/>
                    <a:uLnTx/>
                    <a:uFillTx/>
                    <a:latin typeface="微软雅黑" panose="020B0503020204020204" pitchFamily="34" charset="-122"/>
                    <a:ea typeface="微软雅黑" panose="020B0503020204020204" pitchFamily="34" charset="-122"/>
                    <a:sym typeface="宋体" panose="02010600030101010101" pitchFamily="2" charset="-122"/>
                  </a:rPr>
                  <a:t>产品功能</a:t>
                </a:r>
                <a:endParaRPr kumimoji="1" lang="zh-CN" altLang="en-US" sz="1200" b="1" noProof="0" dirty="0">
                  <a:ln>
                    <a:noFill/>
                  </a:ln>
                  <a:solidFill>
                    <a:schemeClr val="tx1"/>
                  </a:solidFill>
                  <a:effectLst/>
                  <a:uLnTx/>
                  <a:uFillTx/>
                  <a:latin typeface="微软雅黑" panose="020B0503020204020204" pitchFamily="34" charset="-122"/>
                  <a:ea typeface="微软雅黑" panose="020B0503020204020204" pitchFamily="34" charset="-122"/>
                  <a:sym typeface="宋体" panose="02010600030101010101" pitchFamily="2" charset="-122"/>
                </a:endParaRPr>
              </a:p>
            </p:txBody>
          </p:sp>
          <p:sp>
            <p:nvSpPr>
              <p:cNvPr id="33" name="文本框 32"/>
              <p:cNvSpPr txBox="1"/>
              <p:nvPr>
                <p:custDataLst>
                  <p:tags r:id="rId6"/>
                </p:custDataLst>
              </p:nvPr>
            </p:nvSpPr>
            <p:spPr>
              <a:xfrm>
                <a:off x="9173" y="2371"/>
                <a:ext cx="3146" cy="457"/>
              </a:xfrm>
              <a:prstGeom prst="rect">
                <a:avLst/>
              </a:prstGeom>
              <a:ln w="12700">
                <a:miter lim="400000"/>
              </a:ln>
            </p:spPr>
            <p:txBody>
              <a:bodyPr wrap="square" lIns="9012" tIns="9012" rIns="9012" bIns="9012">
                <a:noAutofit/>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9pPr>
              </a:lstStyle>
              <a:p>
                <a:pPr lvl="0" algn="ctr" defTabSz="161925">
                  <a:spcBef>
                    <a:spcPts val="0"/>
                  </a:spcBef>
                  <a:spcAft>
                    <a:spcPts val="0"/>
                  </a:spcAft>
                  <a:buClrTx/>
                  <a:buSzTx/>
                  <a:buFontTx/>
                  <a:defRPr/>
                </a:pPr>
                <a:r>
                  <a:rPr kumimoji="1" lang="zh-CN" altLang="en-US" sz="1200" b="1" noProof="0" dirty="0">
                    <a:ln>
                      <a:noFill/>
                    </a:ln>
                    <a:solidFill>
                      <a:schemeClr val="tx1"/>
                    </a:solidFill>
                    <a:effectLst/>
                    <a:uLnTx/>
                    <a:uFillTx/>
                    <a:latin typeface="微软雅黑" panose="020B0503020204020204" pitchFamily="34" charset="-122"/>
                    <a:ea typeface="微软雅黑" panose="020B0503020204020204" pitchFamily="34" charset="-122"/>
                    <a:sym typeface="宋体" panose="02010600030101010101" pitchFamily="2" charset="-122"/>
                  </a:rPr>
                  <a:t>产品性能</a:t>
                </a:r>
                <a:endParaRPr kumimoji="1" lang="zh-CN" altLang="en-US" sz="1200" b="1" noProof="0" dirty="0">
                  <a:ln>
                    <a:noFill/>
                  </a:ln>
                  <a:solidFill>
                    <a:schemeClr val="tx1"/>
                  </a:solidFill>
                  <a:effectLst/>
                  <a:uLnTx/>
                  <a:uFillTx/>
                  <a:latin typeface="微软雅黑" panose="020B0503020204020204" pitchFamily="34" charset="-122"/>
                  <a:ea typeface="微软雅黑" panose="020B0503020204020204" pitchFamily="34" charset="-122"/>
                  <a:sym typeface="宋体" panose="02010600030101010101" pitchFamily="2" charset="-122"/>
                </a:endParaRPr>
              </a:p>
            </p:txBody>
          </p:sp>
          <p:sp>
            <p:nvSpPr>
              <p:cNvPr id="34" name="文本框 33"/>
              <p:cNvSpPr txBox="1"/>
              <p:nvPr>
                <p:custDataLst>
                  <p:tags r:id="rId7"/>
                </p:custDataLst>
              </p:nvPr>
            </p:nvSpPr>
            <p:spPr>
              <a:xfrm>
                <a:off x="14442" y="2351"/>
                <a:ext cx="3146" cy="457"/>
              </a:xfrm>
              <a:prstGeom prst="rect">
                <a:avLst/>
              </a:prstGeom>
              <a:ln w="12700">
                <a:miter lim="400000"/>
              </a:ln>
            </p:spPr>
            <p:txBody>
              <a:bodyPr wrap="square" lIns="9012" tIns="9012" rIns="9012" bIns="9012">
                <a:noAutofit/>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宋体" panose="02010600030101010101" pitchFamily="2" charset="-122"/>
                    <a:cs typeface="+mn-ea"/>
                  </a:defRPr>
                </a:lvl9pPr>
              </a:lstStyle>
              <a:p>
                <a:pPr lvl="0" algn="ctr" defTabSz="161925">
                  <a:spcBef>
                    <a:spcPts val="0"/>
                  </a:spcBef>
                  <a:spcAft>
                    <a:spcPts val="0"/>
                  </a:spcAft>
                  <a:buClrTx/>
                  <a:buSzTx/>
                  <a:buFontTx/>
                  <a:defRPr/>
                </a:pPr>
                <a:r>
                  <a:rPr kumimoji="1" lang="zh-CN" altLang="en-US" sz="1200"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产品亮点</a:t>
                </a:r>
                <a:endParaRPr kumimoji="1" lang="zh-CN" altLang="en-US" sz="1200"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35" name="矩形: 圆角 147"/>
              <p:cNvSpPr/>
              <p:nvPr>
                <p:custDataLst>
                  <p:tags r:id="rId8"/>
                </p:custDataLst>
              </p:nvPr>
            </p:nvSpPr>
            <p:spPr bwMode="auto">
              <a:xfrm>
                <a:off x="618" y="5708"/>
                <a:ext cx="2154" cy="2268"/>
              </a:xfrm>
              <a:prstGeom prst="roundRect">
                <a:avLst>
                  <a:gd name="adj" fmla="val 2556"/>
                </a:avLst>
              </a:prstGeom>
              <a:gradFill>
                <a:gsLst>
                  <a:gs pos="0">
                    <a:srgbClr val="217DF8"/>
                  </a:gs>
                  <a:gs pos="100000">
                    <a:srgbClr val="70B5FD"/>
                  </a:gs>
                </a:gsLst>
                <a:lin ang="0" scaled="0"/>
              </a:gradFill>
              <a:ln>
                <a:noFill/>
              </a:ln>
              <a:effectLst>
                <a:outerShdw blurRad="203200" dist="38100" dir="2700000" algn="tl" rotWithShape="0">
                  <a:srgbClr val="1C2C66">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161925">
                  <a:lnSpc>
                    <a:spcPct val="150000"/>
                  </a:lnSpc>
                  <a:spcAft>
                    <a:spcPts val="600"/>
                  </a:spcAft>
                  <a:defRPr/>
                </a:pPr>
                <a:r>
                  <a:rPr kumimoji="1" lang="zh-CN" sz="1200" b="1" dirty="0">
                    <a:solidFill>
                      <a:srgbClr val="FFFF00"/>
                    </a:solidFill>
                    <a:latin typeface="微软雅黑" panose="020B0503020204020204" pitchFamily="34" charset="-122"/>
                    <a:ea typeface="微软雅黑" panose="020B0503020204020204" pitchFamily="34" charset="-122"/>
                    <a:cs typeface="+mn-ea"/>
                    <a:sym typeface="+mn-ea"/>
                  </a:rPr>
                  <a:t>天翼云</a:t>
                </a:r>
                <a:endParaRPr kumimoji="1" lang="zh-CN" sz="1200" b="1" dirty="0">
                  <a:solidFill>
                    <a:srgbClr val="FFFF00"/>
                  </a:solidFill>
                  <a:latin typeface="微软雅黑" panose="020B0503020204020204" pitchFamily="34" charset="-122"/>
                  <a:ea typeface="微软雅黑" panose="020B0503020204020204" pitchFamily="34" charset="-122"/>
                  <a:cs typeface="+mn-ea"/>
                  <a:sym typeface="+mn-ea"/>
                </a:endParaRPr>
              </a:p>
              <a:p>
                <a:pPr algn="ctr" defTabSz="161925">
                  <a:lnSpc>
                    <a:spcPct val="150000"/>
                  </a:lnSpc>
                  <a:spcAft>
                    <a:spcPts val="600"/>
                  </a:spcAft>
                  <a:defRPr/>
                </a:pPr>
                <a:r>
                  <a:rPr lang="zh-CN" altLang="en-US" sz="900" b="1" dirty="0">
                    <a:solidFill>
                      <a:srgbClr val="FFFF00"/>
                    </a:solidFill>
                    <a:latin typeface="楷体" panose="02010609060101010101" charset="-122"/>
                    <a:ea typeface="楷体" panose="02010609060101010101" charset="-122"/>
                    <a:cs typeface="楷体" panose="02010609060101010101" charset="-122"/>
                    <a:sym typeface="+mn-lt"/>
                  </a:rPr>
                  <a:t>应用</a:t>
                </a:r>
                <a:r>
                  <a:rPr lang="zh-CN" altLang="en-US" sz="900" b="1" dirty="0">
                    <a:solidFill>
                      <a:srgbClr val="FFFF00"/>
                    </a:solidFill>
                    <a:latin typeface="楷体" panose="02010609060101010101" charset="-122"/>
                    <a:ea typeface="楷体" panose="02010609060101010101" charset="-122"/>
                    <a:cs typeface="楷体" panose="02010609060101010101" charset="-122"/>
                    <a:sym typeface="+mn-ea"/>
                  </a:rPr>
                  <a:t>一体机（</a:t>
                </a:r>
                <a:r>
                  <a:rPr lang="en-US" altLang="zh-CN" sz="900" b="1" dirty="0">
                    <a:solidFill>
                      <a:srgbClr val="FFFF00"/>
                    </a:solidFill>
                    <a:latin typeface="楷体" panose="02010609060101010101" charset="-122"/>
                    <a:ea typeface="楷体" panose="02010609060101010101" charset="-122"/>
                    <a:cs typeface="楷体" panose="02010609060101010101" charset="-122"/>
                    <a:sym typeface="+mn-ea"/>
                  </a:rPr>
                  <a:t>DeepSeek</a:t>
                </a:r>
                <a:r>
                  <a:rPr sz="900" b="1" dirty="0">
                    <a:solidFill>
                      <a:srgbClr val="FFFF00"/>
                    </a:solidFill>
                    <a:latin typeface="楷体" panose="02010609060101010101" charset="-122"/>
                    <a:ea typeface="楷体" panose="02010609060101010101" charset="-122"/>
                    <a:cs typeface="楷体" panose="02010609060101010101" charset="-122"/>
                    <a:sym typeface="+mn-ea"/>
                  </a:rPr>
                  <a:t>版）</a:t>
                </a:r>
                <a:endParaRPr kumimoji="1" lang="zh-CN" sz="900" b="1" noProof="0" dirty="0">
                  <a:ln>
                    <a:noFill/>
                  </a:ln>
                  <a:solidFill>
                    <a:srgbClr val="FFFF00"/>
                  </a:solidFill>
                  <a:effectLst/>
                  <a:uLnTx/>
                  <a:uFillTx/>
                  <a:latin typeface="楷体" panose="02010609060101010101" charset="-122"/>
                  <a:ea typeface="楷体" panose="02010609060101010101" charset="-122"/>
                  <a:cs typeface="楷体" panose="02010609060101010101" charset="-122"/>
                  <a:sym typeface="+mn-ea"/>
                </a:endParaRPr>
              </a:p>
            </p:txBody>
          </p:sp>
          <p:sp>
            <p:nvSpPr>
              <p:cNvPr id="36" name="文本框 35"/>
              <p:cNvSpPr txBox="1"/>
              <p:nvPr>
                <p:custDataLst>
                  <p:tags r:id="rId9"/>
                </p:custDataLst>
              </p:nvPr>
            </p:nvSpPr>
            <p:spPr>
              <a:xfrm>
                <a:off x="3003" y="3055"/>
                <a:ext cx="4730" cy="2243"/>
              </a:xfrm>
              <a:prstGeom prst="rect">
                <a:avLst/>
              </a:prstGeom>
              <a:noFill/>
            </p:spPr>
            <p:txBody>
              <a:bodyPr wrap="square" lIns="0" tIns="0" rIns="0" bIns="0" rtlCol="0">
                <a:noAutofit/>
              </a:bodyPr>
              <a:lstStyle/>
              <a:p>
                <a:pPr marL="171450" lvl="0" indent="-171450" algn="l">
                  <a:lnSpc>
                    <a:spcPct val="150000"/>
                  </a:lnSpc>
                  <a:buClrTx/>
                  <a:buSzTx/>
                  <a:buFont typeface="Arial" panose="020B0604020202020204" pitchFamily="34" charset="0"/>
                  <a:buChar char="•"/>
                  <a:defRPr/>
                </a:pPr>
                <a:r>
                  <a:rPr lang="zh-CN" altLang="zh-CN" sz="975" b="1"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支持按需预置</a:t>
                </a:r>
                <a:r>
                  <a:rPr lang="zh-CN" altLang="zh-CN" sz="975"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AI文本翻译、AI公文撰写、AI宣传稿撰写等</a:t>
                </a:r>
                <a:r>
                  <a:rPr lang="en-US" altLang="zh-CN" sz="975"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20</a:t>
                </a:r>
                <a:r>
                  <a:rPr lang="zh-CN" altLang="en-US" sz="975"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种智能体。</a:t>
                </a:r>
                <a:endParaRPr lang="zh-CN" altLang="en-US" sz="975"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0" indent="-171450" algn="l">
                  <a:lnSpc>
                    <a:spcPct val="150000"/>
                  </a:lnSpc>
                  <a:buClrTx/>
                  <a:buSzTx/>
                  <a:buFont typeface="Arial" panose="020B0604020202020204" pitchFamily="34" charset="0"/>
                  <a:buChar char="•"/>
                  <a:defRPr/>
                </a:pPr>
                <a:r>
                  <a:rPr lang="zh-CN"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支持</a:t>
                </a:r>
                <a:r>
                  <a:rPr lang="zh-CN"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知识库构建、智能体编排</a:t>
                </a:r>
                <a:r>
                  <a:rPr lang="zh-CN" altLang="en-US"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智能体发布上架、模型广场、模型体验</a:t>
                </a:r>
                <a:r>
                  <a:rPr lang="zh-CN" altLang="en-US"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0" indent="-171450" algn="l">
                  <a:lnSpc>
                    <a:spcPct val="150000"/>
                  </a:lnSpc>
                  <a:buClrTx/>
                  <a:buSzTx/>
                  <a:buFont typeface="Arial" panose="020B0604020202020204" pitchFamily="34" charset="0"/>
                  <a:buChar char="•"/>
                  <a:defRPr/>
                </a:pPr>
                <a:r>
                  <a:rPr lang="zh-CN"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支持运营运维后台</a:t>
                </a:r>
                <a:r>
                  <a:rPr lang="zh-CN" altLang="en-US"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75"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0" algn="l">
                  <a:lnSpc>
                    <a:spcPct val="150000"/>
                  </a:lnSpc>
                  <a:buClrTx/>
                  <a:buSzTx/>
                  <a:buNone/>
                  <a:defRPr/>
                </a:pPr>
                <a:endParaRPr lang="zh-CN" altLang="en-US" sz="975" noProof="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39" name="直接连接符 38"/>
              <p:cNvCxnSpPr/>
              <p:nvPr>
                <p:custDataLst>
                  <p:tags r:id="rId10"/>
                </p:custDataLst>
              </p:nvPr>
            </p:nvCxnSpPr>
            <p:spPr>
              <a:xfrm flipV="1">
                <a:off x="7941" y="3222"/>
                <a:ext cx="0" cy="1701"/>
              </a:xfrm>
              <a:prstGeom prst="line">
                <a:avLst/>
              </a:prstGeom>
              <a:solidFill>
                <a:srgbClr val="C4C4C4">
                  <a:alpha val="15000"/>
                </a:srgbClr>
              </a:solidFill>
              <a:ln w="6350" cap="flat">
                <a:solidFill>
                  <a:srgbClr val="C4C4C4"/>
                </a:solidFill>
                <a:custDash>
                  <a:ds d="247500" sp="247500"/>
                </a:custDash>
                <a:miter/>
              </a:ln>
            </p:spPr>
          </p:cxnSp>
          <p:cxnSp>
            <p:nvCxnSpPr>
              <p:cNvPr id="41" name="直接连接符 40"/>
              <p:cNvCxnSpPr/>
              <p:nvPr>
                <p:custDataLst>
                  <p:tags r:id="rId11"/>
                </p:custDataLst>
              </p:nvPr>
            </p:nvCxnSpPr>
            <p:spPr>
              <a:xfrm flipV="1">
                <a:off x="13501" y="3221"/>
                <a:ext cx="0" cy="1701"/>
              </a:xfrm>
              <a:prstGeom prst="line">
                <a:avLst/>
              </a:prstGeom>
              <a:solidFill>
                <a:srgbClr val="C4C4C4">
                  <a:alpha val="15000"/>
                </a:srgbClr>
              </a:solidFill>
              <a:ln w="6350" cap="flat">
                <a:solidFill>
                  <a:srgbClr val="C4C4C4"/>
                </a:solidFill>
                <a:custDash>
                  <a:ds d="247500" sp="247500"/>
                </a:custDash>
                <a:miter/>
              </a:ln>
            </p:spPr>
          </p:cxnSp>
          <p:cxnSp>
            <p:nvCxnSpPr>
              <p:cNvPr id="42" name="直接连接符 41"/>
              <p:cNvCxnSpPr/>
              <p:nvPr>
                <p:custDataLst>
                  <p:tags r:id="rId12"/>
                </p:custDataLst>
              </p:nvPr>
            </p:nvCxnSpPr>
            <p:spPr>
              <a:xfrm flipV="1">
                <a:off x="7942" y="6019"/>
                <a:ext cx="0" cy="1701"/>
              </a:xfrm>
              <a:prstGeom prst="line">
                <a:avLst/>
              </a:prstGeom>
              <a:solidFill>
                <a:srgbClr val="C4C4C4">
                  <a:alpha val="15000"/>
                </a:srgbClr>
              </a:solidFill>
              <a:ln w="6350" cap="flat">
                <a:solidFill>
                  <a:srgbClr val="C4C4C4"/>
                </a:solidFill>
                <a:custDash>
                  <a:ds d="247500" sp="247500"/>
                </a:custDash>
                <a:miter/>
              </a:ln>
            </p:spPr>
          </p:cxnSp>
          <p:cxnSp>
            <p:nvCxnSpPr>
              <p:cNvPr id="43" name="直接连接符 42"/>
              <p:cNvCxnSpPr/>
              <p:nvPr>
                <p:custDataLst>
                  <p:tags r:id="rId13"/>
                </p:custDataLst>
              </p:nvPr>
            </p:nvCxnSpPr>
            <p:spPr>
              <a:xfrm flipV="1">
                <a:off x="13500" y="6020"/>
                <a:ext cx="0" cy="1701"/>
              </a:xfrm>
              <a:prstGeom prst="line">
                <a:avLst/>
              </a:prstGeom>
              <a:solidFill>
                <a:srgbClr val="C4C4C4">
                  <a:alpha val="15000"/>
                </a:srgbClr>
              </a:solidFill>
              <a:ln w="6350" cap="flat">
                <a:solidFill>
                  <a:srgbClr val="C4C4C4"/>
                </a:solidFill>
                <a:custDash>
                  <a:ds d="247500" sp="247500"/>
                </a:custDash>
                <a:miter/>
              </a:ln>
            </p:spPr>
          </p:cxnSp>
        </p:grpSp>
        <p:sp>
          <p:nvSpPr>
            <p:cNvPr id="44" name="文本框 43"/>
            <p:cNvSpPr txBox="1"/>
            <p:nvPr>
              <p:custDataLst>
                <p:tags r:id="rId14"/>
              </p:custDataLst>
            </p:nvPr>
          </p:nvSpPr>
          <p:spPr>
            <a:xfrm>
              <a:off x="6101" y="2008"/>
              <a:ext cx="4023" cy="1647"/>
            </a:xfrm>
            <a:prstGeom prst="rect">
              <a:avLst/>
            </a:prstGeom>
            <a:noFill/>
          </p:spPr>
          <p:txBody>
            <a:bodyPr wrap="square" lIns="0" tIns="0" rIns="0" bIns="0" rtlCol="0">
              <a:noAutofit/>
            </a:bodyPr>
            <a:lstStyle/>
            <a:p>
              <a:pPr marL="171450" indent="-171450">
                <a:lnSpc>
                  <a:spcPct val="150000"/>
                </a:lnSpc>
                <a:buFont typeface="Arial" panose="020B0604020202020204" pitchFamily="34" charset="0"/>
                <a:buChar char="•"/>
                <a:defRPr/>
              </a:pPr>
              <a:r>
                <a:rPr lang="en-US" altLang="zh-CN"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671B</a:t>
              </a:r>
              <a:r>
                <a:rPr lang="zh-CN"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满血版：最低</a:t>
              </a:r>
              <a:r>
                <a:rPr lang="en-US" altLang="zh-CN"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台</a:t>
              </a:r>
              <a:endParaRPr lang="zh-CN" altLang="en-US"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nSpc>
                  <a:spcPct val="150000"/>
                </a:lnSpc>
                <a:buFont typeface="Arial" panose="020B0604020202020204" pitchFamily="34" charset="0"/>
                <a:buChar char="•"/>
                <a:defRPr/>
              </a:pPr>
              <a:r>
                <a:rPr lang="zh-CN"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蒸馏版</a:t>
              </a:r>
              <a:r>
                <a:rPr lang="en-US" altLang="zh-CN"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70B</a:t>
              </a:r>
              <a:r>
                <a:rPr lang="zh-CN" altLang="en-US"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：最低一台（</a:t>
              </a:r>
              <a:r>
                <a:rPr lang="en-US" altLang="zh-CN"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910B4</a:t>
              </a:r>
              <a:r>
                <a:rPr lang="zh-CN" altLang="en-US"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nSpc>
                  <a:spcPct val="150000"/>
                </a:lnSpc>
                <a:buFont typeface="Arial" panose="020B0604020202020204" pitchFamily="34" charset="0"/>
                <a:buChar char="•"/>
                <a:defRPr/>
              </a:pPr>
              <a:r>
                <a:rPr lang="zh-CN" altLang="en-US"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蒸馏版</a:t>
              </a:r>
              <a:r>
                <a:rPr lang="en-US" altLang="zh-CN"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7B</a:t>
              </a:r>
              <a:r>
                <a:rPr lang="zh-CN" altLang="en-US"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最低一台（</a:t>
              </a:r>
              <a:r>
                <a:rPr lang="en-US" altLang="zh-CN"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300iDUO</a:t>
              </a:r>
              <a:r>
                <a:rPr lang="zh-CN" altLang="en-US"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5" name="文本框 44"/>
            <p:cNvSpPr txBox="1"/>
            <p:nvPr>
              <p:custDataLst>
                <p:tags r:id="rId15"/>
              </p:custDataLst>
            </p:nvPr>
          </p:nvSpPr>
          <p:spPr>
            <a:xfrm>
              <a:off x="2293" y="4351"/>
              <a:ext cx="3265" cy="1444"/>
            </a:xfrm>
            <a:prstGeom prst="rect">
              <a:avLst/>
            </a:prstGeom>
            <a:noFill/>
          </p:spPr>
          <p:txBody>
            <a:bodyPr wrap="square" lIns="0" tIns="0" rIns="0" bIns="0" rtlCol="0">
              <a:noAutofit/>
            </a:bodyPr>
            <a:lstStyle/>
            <a:p>
              <a:pPr marL="171450" lvl="0" indent="-171450" algn="l">
                <a:lnSpc>
                  <a:spcPct val="150000"/>
                </a:lnSpc>
                <a:buClrTx/>
                <a:buSzTx/>
                <a:buFont typeface="Arial" panose="020B0604020202020204" pitchFamily="34" charset="0"/>
                <a:buChar char="•"/>
                <a:defRPr/>
              </a:pPr>
              <a:r>
                <a:rPr lang="zh-CN"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预置</a:t>
              </a:r>
              <a:r>
                <a:rPr 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翼政通智能体</a:t>
              </a:r>
              <a:endParaRPr lang="zh-CN" sz="97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0" indent="-171450" algn="l">
                <a:lnSpc>
                  <a:spcPct val="150000"/>
                </a:lnSpc>
                <a:buClrTx/>
                <a:buSzTx/>
                <a:buFont typeface="Arial" panose="020B0604020202020204" pitchFamily="34" charset="0"/>
                <a:buChar char="•"/>
                <a:defRPr/>
              </a:pPr>
              <a:r>
                <a:rPr 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支持模型推理</a:t>
              </a:r>
              <a:endParaRPr lang="zh-CN" sz="97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0" indent="-171450" algn="l">
                <a:lnSpc>
                  <a:spcPct val="150000"/>
                </a:lnSpc>
                <a:buClrTx/>
                <a:buSzTx/>
                <a:buFont typeface="Arial" panose="020B0604020202020204" pitchFamily="34" charset="0"/>
                <a:buChar char="•"/>
                <a:defRPr/>
              </a:pPr>
              <a:r>
                <a:rPr 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支持调用成熟智能体</a:t>
              </a:r>
              <a:endParaRPr lang="zh-CN" sz="97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0" indent="-171450" algn="l">
                <a:lnSpc>
                  <a:spcPct val="150000"/>
                </a:lnSpc>
                <a:buClrTx/>
                <a:buSzTx/>
                <a:buFont typeface="Arial" panose="020B0604020202020204" pitchFamily="34" charset="0"/>
                <a:buChar char="•"/>
                <a:defRPr/>
              </a:pPr>
              <a:r>
                <a:rPr 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支持运营运维后台</a:t>
              </a:r>
              <a:endParaRPr lang="zh-CN" sz="97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8" name="文本框 47"/>
            <p:cNvSpPr txBox="1"/>
            <p:nvPr>
              <p:custDataLst>
                <p:tags r:id="rId16"/>
              </p:custDataLst>
            </p:nvPr>
          </p:nvSpPr>
          <p:spPr>
            <a:xfrm>
              <a:off x="6091" y="4133"/>
              <a:ext cx="4024" cy="1710"/>
            </a:xfrm>
            <a:prstGeom prst="rect">
              <a:avLst/>
            </a:prstGeom>
            <a:noFill/>
          </p:spPr>
          <p:txBody>
            <a:bodyPr wrap="square" lIns="0" tIns="0" rIns="0" bIns="0" rtlCol="0">
              <a:noAutofit/>
            </a:bodyPr>
            <a:lstStyle/>
            <a:p>
              <a:pPr marL="171450" indent="-171450">
                <a:lnSpc>
                  <a:spcPct val="150000"/>
                </a:lnSpc>
                <a:buFont typeface="Arial" panose="020B0604020202020204" pitchFamily="34" charset="0"/>
                <a:buChar char="•"/>
                <a:defRPr/>
              </a:pPr>
              <a:r>
                <a:rPr lang="en-US" altLang="zh-CN"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671B</a:t>
              </a:r>
              <a:r>
                <a:rPr lang="zh-CN"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满血版：</a:t>
              </a:r>
              <a:r>
                <a:rPr lang="en-US" altLang="zh-CN"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台（</a:t>
              </a:r>
              <a:r>
                <a:rPr lang="en-US" altLang="zh-CN"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8</a:t>
              </a:r>
              <a:r>
                <a:rPr lang="zh-CN" altLang="en-US"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卡），</a:t>
              </a:r>
              <a:r>
                <a:rPr lang="zh-CN" altLang="en-US" sz="975" dirty="0">
                  <a:latin typeface="微软雅黑" panose="020B0503020204020204" pitchFamily="34" charset="-122"/>
                  <a:ea typeface="微软雅黑" panose="020B0503020204020204" pitchFamily="34" charset="-122"/>
                  <a:cs typeface="微软雅黑" panose="020B0503020204020204" pitchFamily="34" charset="-122"/>
                  <a:sym typeface="+mn-ea"/>
                </a:rPr>
                <a:t>上下文</a:t>
              </a:r>
              <a:r>
                <a:rPr lang="en-US" alt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4K</a:t>
              </a:r>
              <a:r>
                <a:rPr lang="zh-CN" altLang="en-US" sz="975"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32</a:t>
              </a:r>
              <a:r>
                <a:rPr sz="975" dirty="0">
                  <a:latin typeface="微软雅黑" panose="020B0503020204020204" pitchFamily="34" charset="-122"/>
                  <a:ea typeface="微软雅黑" panose="020B0503020204020204" pitchFamily="34" charset="-122"/>
                  <a:cs typeface="微软雅黑" panose="020B0503020204020204" pitchFamily="34" charset="-122"/>
                  <a:sym typeface="+mn-ea"/>
                </a:rPr>
                <a:t>并发</a:t>
              </a:r>
              <a:r>
                <a:rPr 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975"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token/s</a:t>
              </a:r>
              <a:endParaRPr lang="zh-CN"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nSpc>
                  <a:spcPct val="150000"/>
                </a:lnSpc>
                <a:buFont typeface="Arial" panose="020B0604020202020204" pitchFamily="34" charset="0"/>
                <a:buChar char="•"/>
                <a:defRPr/>
              </a:pPr>
              <a:r>
                <a:rPr lang="zh-CN"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蒸馏版</a:t>
              </a:r>
              <a:r>
                <a:rPr lang="en-US" altLang="zh-CN"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70B</a:t>
              </a:r>
              <a:r>
                <a:rPr lang="zh-CN" altLang="en-US"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台（</a:t>
              </a:r>
              <a:r>
                <a:rPr lang="en-US" altLang="zh-CN"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卡）</a:t>
              </a:r>
              <a:r>
                <a:rPr lang="zh-CN" altLang="en-US"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75" dirty="0">
                  <a:latin typeface="微软雅黑" panose="020B0503020204020204" pitchFamily="34" charset="-122"/>
                  <a:ea typeface="微软雅黑" panose="020B0503020204020204" pitchFamily="34" charset="-122"/>
                  <a:cs typeface="微软雅黑" panose="020B0503020204020204" pitchFamily="34" charset="-122"/>
                  <a:sym typeface="+mn-ea"/>
                </a:rPr>
                <a:t>上下文</a:t>
              </a:r>
              <a:r>
                <a:rPr lang="en-US" alt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64K</a:t>
              </a:r>
              <a:r>
                <a:rPr lang="zh-CN" altLang="en-US" sz="97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32</a:t>
              </a:r>
              <a:r>
                <a:rPr sz="975" dirty="0">
                  <a:latin typeface="微软雅黑" panose="020B0503020204020204" pitchFamily="34" charset="-122"/>
                  <a:ea typeface="微软雅黑" panose="020B0503020204020204" pitchFamily="34" charset="-122"/>
                  <a:cs typeface="微软雅黑" panose="020B0503020204020204" pitchFamily="34" charset="-122"/>
                  <a:sym typeface="+mn-ea"/>
                </a:rPr>
                <a:t>并发</a:t>
              </a:r>
              <a:r>
                <a:rPr lang="zh-CN" altLang="en-US" sz="97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14.45</a:t>
              </a:r>
              <a:r>
                <a:rPr lang="zh-CN" altLang="en-US" sz="975"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token/s</a:t>
              </a:r>
              <a:endParaRPr lang="en-US" altLang="zh-CN" sz="97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nSpc>
                  <a:spcPct val="150000"/>
                </a:lnSpc>
                <a:buFont typeface="Arial" panose="020B0604020202020204" pitchFamily="34" charset="0"/>
                <a:buChar char="•"/>
                <a:defRPr/>
              </a:pPr>
              <a:r>
                <a:rPr lang="zh-CN" altLang="en-US"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蒸馏版</a:t>
              </a:r>
              <a:r>
                <a:rPr lang="en-US" altLang="zh-CN"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7B</a:t>
              </a:r>
              <a:r>
                <a:rPr lang="zh-CN" altLang="en-US" sz="975" b="1"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台（</a:t>
              </a:r>
              <a:r>
                <a:rPr lang="en-US" altLang="zh-CN"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975" b="1"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卡）</a:t>
              </a:r>
              <a:r>
                <a:rPr lang="zh-CN" altLang="en-US"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75" dirty="0">
                  <a:latin typeface="微软雅黑" panose="020B0503020204020204" pitchFamily="34" charset="-122"/>
                  <a:ea typeface="微软雅黑" panose="020B0503020204020204" pitchFamily="34" charset="-122"/>
                  <a:cs typeface="微软雅黑" panose="020B0503020204020204" pitchFamily="34" charset="-122"/>
                  <a:sym typeface="+mn-ea"/>
                </a:rPr>
                <a:t>上下文</a:t>
              </a:r>
              <a:r>
                <a:rPr lang="en-US" alt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64K</a:t>
              </a:r>
              <a:r>
                <a:rPr lang="zh-CN" altLang="en-US" sz="97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975" dirty="0" err="1">
                  <a:latin typeface="微软雅黑" panose="020B0503020204020204" pitchFamily="34" charset="-122"/>
                  <a:ea typeface="微软雅黑" panose="020B0503020204020204" pitchFamily="34" charset="-122"/>
                  <a:cs typeface="微软雅黑" panose="020B0503020204020204" pitchFamily="34" charset="-122"/>
                  <a:sym typeface="+mn-ea"/>
                </a:rPr>
                <a:t>并发</a:t>
              </a:r>
              <a:r>
                <a:rPr lang="zh-CN" altLang="en-US" sz="97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33.48</a:t>
              </a:r>
              <a:r>
                <a:rPr lang="zh-CN" altLang="en-US" sz="975"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975" dirty="0">
                  <a:latin typeface="微软雅黑" panose="020B0503020204020204" pitchFamily="34" charset="-122"/>
                  <a:ea typeface="微软雅黑" panose="020B0503020204020204" pitchFamily="34" charset="-122"/>
                  <a:cs typeface="微软雅黑" panose="020B0503020204020204" pitchFamily="34" charset="-122"/>
                  <a:sym typeface="+mn-ea"/>
                </a:rPr>
                <a:t>token/s</a:t>
              </a:r>
              <a:endParaRPr lang="zh-CN" altLang="en-US"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47" name="文本框 46"/>
          <p:cNvSpPr txBox="1"/>
          <p:nvPr>
            <p:custDataLst>
              <p:tags r:id="rId17"/>
            </p:custDataLst>
          </p:nvPr>
        </p:nvSpPr>
        <p:spPr>
          <a:xfrm>
            <a:off x="6555170" y="2912255"/>
            <a:ext cx="2308219" cy="1121767"/>
          </a:xfrm>
          <a:prstGeom prst="rect">
            <a:avLst/>
          </a:prstGeom>
          <a:noFill/>
        </p:spPr>
        <p:txBody>
          <a:bodyPr wrap="square" lIns="0" tIns="0" rIns="0" bIns="0" rtlCol="0">
            <a:noAutofit/>
          </a:bodyPr>
          <a:lstStyle/>
          <a:p>
            <a:pPr marL="171450" indent="-171450" algn="just">
              <a:lnSpc>
                <a:spcPct val="150000"/>
              </a:lnSpc>
              <a:buFont typeface="Arial" panose="020B0604020202020204" pitchFamily="34" charset="0"/>
              <a:buChar char="•"/>
            </a:pPr>
            <a:r>
              <a:rPr lang="zh-CN" altLang="en-US"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支持昇腾和英伟达</a:t>
            </a:r>
            <a:endParaRPr lang="zh-CN" altLang="en-US" sz="975" kern="1400" spc="7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just">
              <a:lnSpc>
                <a:spcPct val="150000"/>
              </a:lnSpc>
              <a:buFont typeface="Arial" panose="020B0604020202020204" pitchFamily="34" charset="0"/>
              <a:buChar char="•"/>
            </a:pPr>
            <a:r>
              <a:rPr lang="zh-CN" altLang="en-US" sz="975" dirty="0">
                <a:latin typeface="微软雅黑" panose="020B0503020204020204" pitchFamily="34" charset="-122"/>
                <a:ea typeface="微软雅黑" panose="020B0503020204020204" pitchFamily="34" charset="-122"/>
                <a:sym typeface="+mn-ea"/>
              </a:rPr>
              <a:t>提供</a:t>
            </a:r>
            <a:r>
              <a:rPr lang="en-US" altLang="zh-CN" sz="975" dirty="0">
                <a:latin typeface="微软雅黑" panose="020B0503020204020204" pitchFamily="34" charset="-122"/>
                <a:ea typeface="微软雅黑" panose="020B0503020204020204" pitchFamily="34" charset="-122"/>
                <a:sym typeface="+mn-ea"/>
              </a:rPr>
              <a:t>7*24</a:t>
            </a:r>
            <a:r>
              <a:rPr lang="zh-CN" altLang="en-US" sz="975" dirty="0">
                <a:latin typeface="微软雅黑" panose="020B0503020204020204" pitchFamily="34" charset="-122"/>
                <a:ea typeface="微软雅黑" panose="020B0503020204020204" pitchFamily="34" charset="-122"/>
                <a:sym typeface="+mn-ea"/>
              </a:rPr>
              <a:t>小时在线运维服务，一二三线运维服务全覆盖</a:t>
            </a:r>
            <a:endParaRPr lang="en-US" altLang="zh-CN" sz="975" dirty="0">
              <a:latin typeface="微软雅黑" panose="020B0503020204020204" pitchFamily="34" charset="-122"/>
              <a:ea typeface="微软雅黑" panose="020B0503020204020204" pitchFamily="34" charset="-122"/>
              <a:sym typeface="+mn-ea"/>
            </a:endParaRPr>
          </a:p>
          <a:p>
            <a:pPr marL="171450" indent="-171450" algn="just">
              <a:lnSpc>
                <a:spcPct val="150000"/>
              </a:lnSpc>
              <a:buFont typeface="Arial" panose="020B0604020202020204" pitchFamily="34" charset="0"/>
              <a:buChar char="•"/>
            </a:pPr>
            <a:r>
              <a:rPr kumimoji="1" lang="zh-CN" altLang="en-US" sz="975" b="1" dirty="0">
                <a:solidFill>
                  <a:schemeClr val="tx1">
                    <a:lumMod val="85000"/>
                    <a:lumOff val="15000"/>
                  </a:schemeClr>
                </a:solidFill>
                <a:latin typeface="+mn-lt"/>
                <a:ea typeface="+mn-lt"/>
                <a:cs typeface="+mn-lt"/>
                <a:sym typeface="+mn-ea"/>
              </a:rPr>
              <a:t>单台起步</a:t>
            </a:r>
            <a:endParaRPr lang="zh-CN" altLang="en-US" sz="975" kern="1400" spc="7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9" name="文本框 48"/>
          <p:cNvSpPr txBox="1"/>
          <p:nvPr/>
        </p:nvSpPr>
        <p:spPr>
          <a:xfrm>
            <a:off x="147955" y="4055110"/>
            <a:ext cx="7894320" cy="1014730"/>
          </a:xfrm>
          <a:prstGeom prst="rect">
            <a:avLst/>
          </a:prstGeom>
          <a:noFill/>
        </p:spPr>
        <p:txBody>
          <a:bodyPr wrap="square" rtlCol="0">
            <a:spAutoFit/>
          </a:bodyPr>
          <a:lstStyle/>
          <a:p>
            <a:pPr>
              <a:lnSpc>
                <a:spcPct val="150000"/>
              </a:lnSpc>
              <a:spcBef>
                <a:spcPts val="0"/>
              </a:spcBef>
              <a:spcAft>
                <a:spcPts val="0"/>
              </a:spcAft>
            </a:pPr>
            <a:r>
              <a:rPr lang="zh-CN" altLang="en-US" sz="1000" dirty="0">
                <a:latin typeface="微软雅黑" panose="020B0503020204020204" pitchFamily="34" charset="-122"/>
                <a:ea typeface="微软雅黑" panose="020B0503020204020204" pitchFamily="34" charset="-122"/>
              </a:rPr>
              <a:t>总结：</a:t>
            </a:r>
            <a:endParaRPr lang="zh-CN" altLang="en-US" sz="1000" dirty="0">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en-US" altLang="zh-CN" sz="1000" dirty="0">
                <a:latin typeface="微软雅黑" panose="020B0503020204020204" pitchFamily="34" charset="-122"/>
                <a:ea typeface="微软雅黑" panose="020B0503020204020204" pitchFamily="34" charset="-122"/>
              </a:rPr>
              <a:t>1</a:t>
            </a:r>
            <a:r>
              <a:rPr lang="zh-CN" altLang="en-US" sz="1000" dirty="0">
                <a:latin typeface="微软雅黑" panose="020B0503020204020204" pitchFamily="34" charset="-122"/>
                <a:ea typeface="微软雅黑" panose="020B0503020204020204" pitchFamily="34" charset="-122"/>
              </a:rPr>
              <a:t>、功能：移动云相对天翼云具备知识库构建、智能体编排以及模型广场等功能</a:t>
            </a:r>
            <a:endParaRPr lang="zh-CN" altLang="en-US" sz="1000" dirty="0">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en-US" altLang="zh-CN" sz="1000" dirty="0">
                <a:latin typeface="微软雅黑" panose="020B0503020204020204" pitchFamily="34" charset="-122"/>
                <a:ea typeface="微软雅黑" panose="020B0503020204020204" pitchFamily="34" charset="-122"/>
              </a:rPr>
              <a:t>2</a:t>
            </a:r>
            <a:r>
              <a:rPr lang="zh-CN" altLang="en-US" sz="1000" dirty="0">
                <a:latin typeface="微软雅黑" panose="020B0503020204020204" pitchFamily="34" charset="-122"/>
                <a:ea typeface="微软雅黑" panose="020B0503020204020204" pitchFamily="34" charset="-122"/>
              </a:rPr>
              <a:t>、性能：移动云性能更优</a:t>
            </a:r>
            <a:endParaRPr lang="zh-CN" altLang="en-US" sz="1000" dirty="0">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en-US" altLang="zh-CN" sz="1000" dirty="0">
                <a:latin typeface="微软雅黑" panose="020B0503020204020204" pitchFamily="34" charset="-122"/>
                <a:ea typeface="微软雅黑" panose="020B0503020204020204" pitchFamily="34" charset="-122"/>
              </a:rPr>
              <a:t>3</a:t>
            </a:r>
            <a:r>
              <a:rPr lang="zh-CN" altLang="en-US" sz="1000" dirty="0">
                <a:latin typeface="微软雅黑" panose="020B0503020204020204" pitchFamily="34" charset="-122"/>
                <a:ea typeface="微软雅黑" panose="020B0503020204020204" pitchFamily="34" charset="-122"/>
              </a:rPr>
              <a:t>、亮点：移动云</a:t>
            </a:r>
            <a:r>
              <a:rPr lang="zh-CN" altLang="en-US" sz="1000" dirty="0">
                <a:solidFill>
                  <a:schemeClr val="tx1"/>
                </a:solidFill>
                <a:latin typeface="微软雅黑" panose="020B0503020204020204" pitchFamily="34" charset="-122"/>
                <a:ea typeface="微软雅黑" panose="020B0503020204020204" pitchFamily="34" charset="-122"/>
                <a:sym typeface="+mn-ea"/>
              </a:rPr>
              <a:t>智算一体机DS版</a:t>
            </a:r>
            <a:r>
              <a:rPr lang="zh-CN" altLang="en-US" sz="1000" dirty="0">
                <a:latin typeface="微软雅黑" panose="020B0503020204020204" pitchFamily="34" charset="-122"/>
                <a:ea typeface="微软雅黑" panose="020B0503020204020204" pitchFamily="34" charset="-122"/>
              </a:rPr>
              <a:t>软件不收费</a:t>
            </a:r>
            <a:endParaRPr lang="zh-CN" altLang="en-US" sz="10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888332" y="4839008"/>
            <a:ext cx="3284874" cy="230832"/>
          </a:xfrm>
          <a:prstGeom prst="rect">
            <a:avLst/>
          </a:prstGeom>
          <a:noFill/>
        </p:spPr>
        <p:txBody>
          <a:bodyPr wrap="none" rtlCol="0">
            <a:spAutoFit/>
          </a:bodyPr>
          <a:lstStyle/>
          <a:p>
            <a:r>
              <a:rPr kumimoji="1" lang="zh-CN" altLang="en-US" sz="900" i="1" dirty="0">
                <a:solidFill>
                  <a:schemeClr val="bg1">
                    <a:lumMod val="50000"/>
                  </a:schemeClr>
                </a:solidFill>
                <a:latin typeface="微软雅黑" panose="020B0503020204020204" pitchFamily="34" charset="-122"/>
                <a:ea typeface="微软雅黑" panose="020B0503020204020204" pitchFamily="34" charset="-122"/>
              </a:rPr>
              <a:t>说明：产品性能部分，基于昇腾昇腾</a:t>
            </a:r>
            <a:r>
              <a:rPr kumimoji="1" lang="en-US" altLang="zh-CN" sz="900" i="1" dirty="0">
                <a:solidFill>
                  <a:schemeClr val="bg1">
                    <a:lumMod val="50000"/>
                  </a:schemeClr>
                </a:solidFill>
                <a:latin typeface="微软雅黑" panose="020B0503020204020204" pitchFamily="34" charset="-122"/>
                <a:ea typeface="微软雅黑" panose="020B0503020204020204" pitchFamily="34" charset="-122"/>
              </a:rPr>
              <a:t>800</a:t>
            </a:r>
            <a:r>
              <a:rPr kumimoji="1" lang="en-GB" altLang="zh-CN" sz="900" i="1" dirty="0">
                <a:solidFill>
                  <a:schemeClr val="bg1">
                    <a:lumMod val="50000"/>
                  </a:schemeClr>
                </a:solidFill>
                <a:latin typeface="微软雅黑" panose="020B0503020204020204" pitchFamily="34" charset="-122"/>
                <a:ea typeface="微软雅黑" panose="020B0503020204020204" pitchFamily="34" charset="-122"/>
              </a:rPr>
              <a:t>T A2</a:t>
            </a:r>
            <a:r>
              <a:rPr kumimoji="1" lang="zh-CN" altLang="en-US" sz="900" i="1" dirty="0">
                <a:solidFill>
                  <a:schemeClr val="bg1">
                    <a:lumMod val="50000"/>
                  </a:schemeClr>
                </a:solidFill>
                <a:latin typeface="微软雅黑" panose="020B0503020204020204" pitchFamily="34" charset="-122"/>
                <a:ea typeface="微软雅黑" panose="020B0503020204020204" pitchFamily="34" charset="-122"/>
              </a:rPr>
              <a:t>（即</a:t>
            </a:r>
            <a:r>
              <a:rPr kumimoji="1" lang="en-US" altLang="zh-CN" sz="900" i="1" dirty="0">
                <a:solidFill>
                  <a:schemeClr val="bg1">
                    <a:lumMod val="50000"/>
                  </a:schemeClr>
                </a:solidFill>
                <a:latin typeface="微软雅黑" panose="020B0503020204020204" pitchFamily="34" charset="-122"/>
                <a:ea typeface="微软雅黑" panose="020B0503020204020204" pitchFamily="34" charset="-122"/>
              </a:rPr>
              <a:t>910B2</a:t>
            </a:r>
            <a:r>
              <a:rPr kumimoji="1" lang="zh-CN" altLang="en-US" sz="900" i="1" dirty="0">
                <a:solidFill>
                  <a:schemeClr val="bg1">
                    <a:lumMod val="50000"/>
                  </a:schemeClr>
                </a:solidFill>
                <a:latin typeface="微软雅黑" panose="020B0503020204020204" pitchFamily="34" charset="-122"/>
                <a:ea typeface="微软雅黑" panose="020B0503020204020204" pitchFamily="34" charset="-122"/>
              </a:rPr>
              <a:t>）。</a:t>
            </a:r>
            <a:endParaRPr kumimoji="1" lang="zh-CN" altLang="en-US" sz="900" i="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271959" y="1970222"/>
            <a:ext cx="1416050" cy="229870"/>
          </a:xfrm>
          <a:prstGeom prst="rect">
            <a:avLst/>
          </a:prstGeom>
          <a:noFill/>
        </p:spPr>
        <p:txBody>
          <a:bodyPr wrap="none" rtlCol="0">
            <a:spAutoFit/>
          </a:bodyPr>
          <a:lstStyle/>
          <a:p>
            <a:r>
              <a:rPr kumimoji="1" lang="zh-CN" altLang="en-US" sz="900" i="1" dirty="0">
                <a:solidFill>
                  <a:srgbClr val="C00000"/>
                </a:solidFill>
                <a:latin typeface="微软雅黑" panose="020B0503020204020204" pitchFamily="34" charset="-122"/>
                <a:ea typeface="微软雅黑" panose="020B0503020204020204" pitchFamily="34" charset="-122"/>
              </a:rPr>
              <a:t>说明：性能数据详见</a:t>
            </a:r>
            <a:r>
              <a:rPr kumimoji="1" lang="en-US" altLang="zh-CN" sz="900" i="1" dirty="0">
                <a:solidFill>
                  <a:srgbClr val="C00000"/>
                </a:solidFill>
                <a:latin typeface="微软雅黑" panose="020B0503020204020204" pitchFamily="34" charset="-122"/>
                <a:ea typeface="微软雅黑" panose="020B0503020204020204" pitchFamily="34" charset="-122"/>
              </a:rPr>
              <a:t>P14</a:t>
            </a:r>
            <a:endParaRPr kumimoji="1" lang="en-US" altLang="zh-CN" sz="900" i="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548390" y="85852"/>
            <a:ext cx="3521189" cy="404495"/>
          </a:xfrm>
        </p:spPr>
        <p:txBody>
          <a:bodyPr/>
          <a:lstStyle/>
          <a:p>
            <a:r>
              <a:rPr dirty="0">
                <a:solidFill>
                  <a:srgbClr val="0070C0"/>
                </a:solidFill>
                <a:sym typeface="+mn-ea"/>
              </a:rPr>
              <a:t>目录</a:t>
            </a:r>
            <a:endParaRPr lang="zh-CN" altLang="en-US"/>
          </a:p>
        </p:txBody>
      </p:sp>
      <p:sp>
        <p:nvSpPr>
          <p:cNvPr id="2" name="文本占位符 1"/>
          <p:cNvSpPr txBox="1"/>
          <p:nvPr/>
        </p:nvSpPr>
        <p:spPr bwMode="auto">
          <a:xfrm>
            <a:off x="2596515" y="1432560"/>
            <a:ext cx="4511516" cy="501491"/>
          </a:xfrm>
          <a:prstGeom prst="rect">
            <a:avLst/>
          </a:prstGeom>
          <a:solidFill>
            <a:srgbClr val="008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lang="zh-CN" sz="1200" b="1" noProof="0" dirty="0" err="1">
                <a:ln>
                  <a:noFill/>
                </a:ln>
                <a:solidFill>
                  <a:sysClr val="window" lastClr="FFFFFF"/>
                </a:solidFill>
                <a:effectLst/>
                <a:uLnTx/>
                <a:uFillTx/>
                <a:sym typeface="微软雅黑" panose="020B0503020204020204" pitchFamily="34" charset="-122"/>
              </a:rPr>
              <a:t>人工智能基本概念</a:t>
            </a:r>
            <a:endParaRPr lang="zh-CN" sz="1200" b="1" noProof="0" dirty="0" err="1">
              <a:ln>
                <a:noFill/>
              </a:ln>
              <a:solidFill>
                <a:sysClr val="window" lastClr="FFFFFF"/>
              </a:solidFill>
              <a:effectLst/>
              <a:uLnTx/>
              <a:uFillTx/>
              <a:sym typeface="微软雅黑" panose="020B0503020204020204" pitchFamily="34" charset="-122"/>
            </a:endParaRPr>
          </a:p>
        </p:txBody>
      </p:sp>
      <p:sp>
        <p:nvSpPr>
          <p:cNvPr id="4" name="文本占位符 2"/>
          <p:cNvSpPr txBox="1"/>
          <p:nvPr/>
        </p:nvSpPr>
        <p:spPr bwMode="auto">
          <a:xfrm>
            <a:off x="1794986" y="1430655"/>
            <a:ext cx="666274" cy="502444"/>
          </a:xfrm>
          <a:prstGeom prst="rect">
            <a:avLst/>
          </a:prstGeom>
          <a:solidFill>
            <a:srgbClr val="008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sz="1200" b="1">
                <a:latin typeface="微软雅黑" panose="020B0503020204020204" pitchFamily="34" charset="-122"/>
                <a:ea typeface="微软雅黑" panose="020B0503020204020204" pitchFamily="34" charset="-122"/>
                <a:sym typeface="微软雅黑" panose="020B0503020204020204" pitchFamily="34" charset="-122"/>
              </a:rPr>
              <a:t>01</a:t>
            </a:r>
            <a:endParaRPr lang="en-US" altLang="zh-CN" sz="12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占位符 4"/>
          <p:cNvSpPr txBox="1"/>
          <p:nvPr/>
        </p:nvSpPr>
        <p:spPr bwMode="auto">
          <a:xfrm>
            <a:off x="1794986" y="2157413"/>
            <a:ext cx="666274"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02</a:t>
            </a:r>
            <a:endPar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文本占位符 3"/>
          <p:cNvSpPr txBox="1"/>
          <p:nvPr/>
        </p:nvSpPr>
        <p:spPr bwMode="auto">
          <a:xfrm>
            <a:off x="2596515" y="2157413"/>
            <a:ext cx="4511516"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defRPr/>
            </a:pPr>
            <a:r>
              <a:rPr lang="zh-CN" altLang="en-US" sz="1200" b="1" noProof="0" dirty="0">
                <a:ln>
                  <a:noFill/>
                </a:ln>
                <a:solidFill>
                  <a:sysClr val="windowText" lastClr="000000"/>
                </a:solidFill>
                <a:effectLst/>
                <a:uLnTx/>
                <a:uFillTx/>
                <a:sym typeface="微软雅黑" panose="020B0503020204020204" pitchFamily="34" charset="-122"/>
              </a:rPr>
              <a:t>移动云智算</a:t>
            </a:r>
            <a:r>
              <a:rPr lang="zh-CN" sz="1200" b="1" noProof="0" dirty="0">
                <a:ln>
                  <a:noFill/>
                </a:ln>
                <a:solidFill>
                  <a:sysClr val="windowText" lastClr="000000"/>
                </a:solidFill>
                <a:effectLst/>
                <a:uLnTx/>
                <a:uFillTx/>
                <a:sym typeface="微软雅黑" panose="020B0503020204020204" pitchFamily="34" charset="-122"/>
              </a:rPr>
              <a:t>产品</a:t>
            </a:r>
            <a:r>
              <a:rPr lang="zh-CN" altLang="en-US" sz="1200" b="1" noProof="0" dirty="0">
                <a:ln>
                  <a:noFill/>
                </a:ln>
                <a:solidFill>
                  <a:sysClr val="windowText" lastClr="000000"/>
                </a:solidFill>
                <a:effectLst/>
                <a:uLnTx/>
                <a:uFillTx/>
                <a:sym typeface="微软雅黑" panose="020B0503020204020204" pitchFamily="34" charset="-122"/>
              </a:rPr>
              <a:t>介绍</a:t>
            </a:r>
            <a:endParaRPr lang="zh-CN" altLang="en-US" sz="1200" b="1" noProof="0" dirty="0">
              <a:ln>
                <a:noFill/>
              </a:ln>
              <a:solidFill>
                <a:sysClr val="windowText" lastClr="000000"/>
              </a:solidFill>
              <a:effectLst/>
              <a:uLnTx/>
              <a:uFillTx/>
              <a:sym typeface="微软雅黑" panose="020B0503020204020204" pitchFamily="34" charset="-122"/>
            </a:endParaRPr>
          </a:p>
        </p:txBody>
      </p:sp>
      <p:sp>
        <p:nvSpPr>
          <p:cNvPr id="6" name="文本占位符 4"/>
          <p:cNvSpPr txBox="1"/>
          <p:nvPr/>
        </p:nvSpPr>
        <p:spPr bwMode="auto">
          <a:xfrm>
            <a:off x="1794986" y="2873693"/>
            <a:ext cx="666274"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03</a:t>
            </a:r>
            <a:endPar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文本占位符 3"/>
          <p:cNvSpPr txBox="1"/>
          <p:nvPr/>
        </p:nvSpPr>
        <p:spPr bwMode="auto">
          <a:xfrm>
            <a:off x="2596515" y="2873693"/>
            <a:ext cx="4511516"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defRPr/>
            </a:pPr>
            <a:r>
              <a:rPr lang="zh-CN" sz="1200" b="1" noProof="0" dirty="0">
                <a:ln>
                  <a:noFill/>
                </a:ln>
                <a:solidFill>
                  <a:sysClr val="windowText" lastClr="000000"/>
                </a:solidFill>
                <a:effectLst/>
                <a:uLnTx/>
                <a:uFillTx/>
                <a:sym typeface="微软雅黑" panose="020B0503020204020204" pitchFamily="34" charset="-122"/>
              </a:rPr>
              <a:t>典型场景及案例</a:t>
            </a:r>
            <a:endParaRPr lang="zh-CN" sz="1200" b="1" noProof="0" dirty="0">
              <a:ln>
                <a:noFill/>
              </a:ln>
              <a:solidFill>
                <a:sysClr val="windowText" lastClr="000000"/>
              </a:solidFill>
              <a:effectLst/>
              <a:uLnTx/>
              <a:uFillTx/>
              <a:sym typeface="微软雅黑" panose="020B0503020204020204" pitchFamily="34" charset="-122"/>
            </a:endParaRPr>
          </a:p>
        </p:txBody>
      </p:sp>
      <p:sp>
        <p:nvSpPr>
          <p:cNvPr id="3" name="文本占位符 4"/>
          <p:cNvSpPr txBox="1"/>
          <p:nvPr/>
        </p:nvSpPr>
        <p:spPr bwMode="auto">
          <a:xfrm>
            <a:off x="1791176" y="3631406"/>
            <a:ext cx="666274"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04</a:t>
            </a:r>
            <a:endPar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文本占位符 3"/>
          <p:cNvSpPr txBox="1"/>
          <p:nvPr/>
        </p:nvSpPr>
        <p:spPr bwMode="auto">
          <a:xfrm>
            <a:off x="2592705" y="3631406"/>
            <a:ext cx="4511516"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defRPr/>
            </a:pPr>
            <a:r>
              <a:rPr lang="en-US" altLang="zh-CN" sz="1200" b="1" noProof="0" dirty="0">
                <a:ln>
                  <a:noFill/>
                </a:ln>
                <a:solidFill>
                  <a:sysClr val="windowText" lastClr="000000"/>
                </a:solidFill>
                <a:effectLst/>
                <a:uLnTx/>
                <a:uFillTx/>
                <a:sym typeface="微软雅黑" panose="020B0503020204020204" pitchFamily="34" charset="-122"/>
              </a:rPr>
              <a:t>FAQ</a:t>
            </a:r>
            <a:endParaRPr lang="en-US" altLang="zh-CN" sz="1200" b="1" noProof="0" dirty="0">
              <a:ln>
                <a:noFill/>
              </a:ln>
              <a:solidFill>
                <a:sysClr val="windowText" lastClr="000000"/>
              </a:solidFill>
              <a:effectLst/>
              <a:uLnTx/>
              <a:uFillTx/>
              <a:sym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164" y="103982"/>
            <a:ext cx="8752999" cy="368300"/>
          </a:xfrm>
        </p:spPr>
        <p:txBody>
          <a:bodyPr wrap="square"/>
          <a:lstStyle/>
          <a:p>
            <a:r>
              <a:rPr sz="1800" noProof="0" dirty="0">
                <a:ln>
                  <a:noFill/>
                </a:ln>
                <a:solidFill>
                  <a:srgbClr val="0070C0"/>
                </a:solidFill>
                <a:effectLst/>
                <a:uLnTx/>
                <a:uFillTx/>
                <a:sym typeface="+mn-ea"/>
              </a:rPr>
              <a:t>产品功能</a:t>
            </a:r>
            <a:endParaRPr sz="1800" noProof="0" dirty="0">
              <a:ln>
                <a:noFill/>
              </a:ln>
              <a:solidFill>
                <a:srgbClr val="0070C0"/>
              </a:solidFill>
              <a:effectLst/>
              <a:uLnTx/>
              <a:uFillTx/>
              <a:sym typeface="+mn-ea"/>
            </a:endParaRPr>
          </a:p>
        </p:txBody>
      </p:sp>
      <p:pic>
        <p:nvPicPr>
          <p:cNvPr id="6" name="图片 5"/>
          <p:cNvPicPr>
            <a:picLocks noChangeAspect="1"/>
          </p:cNvPicPr>
          <p:nvPr/>
        </p:nvPicPr>
        <p:blipFill>
          <a:blip r:embed="rId1"/>
          <a:stretch>
            <a:fillRect/>
          </a:stretch>
        </p:blipFill>
        <p:spPr>
          <a:xfrm>
            <a:off x="217646" y="887730"/>
            <a:ext cx="4116229" cy="1799749"/>
          </a:xfrm>
          <a:prstGeom prst="rect">
            <a:avLst/>
          </a:prstGeom>
          <a:ln w="9525" cap="flat" cmpd="sng">
            <a:solidFill>
              <a:schemeClr val="accent1"/>
            </a:solidFill>
            <a:prstDash val="solid"/>
          </a:ln>
        </p:spPr>
      </p:pic>
      <p:sp>
        <p:nvSpPr>
          <p:cNvPr id="31" name="矩形: 圆角 82"/>
          <p:cNvSpPr/>
          <p:nvPr/>
        </p:nvSpPr>
        <p:spPr bwMode="auto">
          <a:xfrm>
            <a:off x="1296353" y="677228"/>
            <a:ext cx="1967865" cy="253841"/>
          </a:xfrm>
          <a:prstGeom prst="roundRect">
            <a:avLst>
              <a:gd name="adj" fmla="val 0"/>
            </a:avLst>
          </a:prstGeom>
          <a:gradFill>
            <a:gsLst>
              <a:gs pos="0">
                <a:srgbClr val="217DF8"/>
              </a:gs>
              <a:gs pos="100000">
                <a:srgbClr val="70B5F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34290" rIns="68580" bIns="34290" numCol="1" spcCol="0" rtlCol="0" fromWordArt="0" anchor="ctr" anchorCtr="0" forceAA="0" compatLnSpc="1">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智能体商店：预置成熟智能体</a:t>
            </a:r>
            <a:endParaRPr lang="zh-CN" altLang="en-US" sz="105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4572000" y="884873"/>
            <a:ext cx="4194810" cy="1800225"/>
          </a:xfrm>
          <a:prstGeom prst="rect">
            <a:avLst/>
          </a:prstGeom>
          <a:ln>
            <a:solidFill>
              <a:schemeClr val="accent1"/>
            </a:solidFill>
          </a:ln>
        </p:spPr>
      </p:pic>
      <p:sp>
        <p:nvSpPr>
          <p:cNvPr id="7" name="矩形: 圆角 82"/>
          <p:cNvSpPr/>
          <p:nvPr/>
        </p:nvSpPr>
        <p:spPr bwMode="auto">
          <a:xfrm>
            <a:off x="5484495" y="666274"/>
            <a:ext cx="2168366" cy="253841"/>
          </a:xfrm>
          <a:prstGeom prst="roundRect">
            <a:avLst>
              <a:gd name="adj" fmla="val 0"/>
            </a:avLst>
          </a:prstGeom>
          <a:gradFill>
            <a:gsLst>
              <a:gs pos="0">
                <a:srgbClr val="217DF8"/>
              </a:gs>
              <a:gs pos="100000">
                <a:srgbClr val="70B5F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34290" rIns="68580" bIns="34290" numCol="1" spcCol="0" rtlCol="0" fromWordArt="0" anchor="ctr" anchorCtr="0" forceAA="0" compatLnSpc="1">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智能体体验：支持在线体验和下架</a:t>
            </a:r>
            <a:endParaRPr lang="zh-CN" altLang="en-US" sz="105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3"/>
          <a:stretch>
            <a:fillRect/>
          </a:stretch>
        </p:blipFill>
        <p:spPr>
          <a:xfrm>
            <a:off x="217646" y="2997994"/>
            <a:ext cx="4087178" cy="1766411"/>
          </a:xfrm>
          <a:prstGeom prst="rect">
            <a:avLst/>
          </a:prstGeom>
          <a:ln>
            <a:solidFill>
              <a:schemeClr val="accent1"/>
            </a:solidFill>
          </a:ln>
        </p:spPr>
      </p:pic>
      <p:sp>
        <p:nvSpPr>
          <p:cNvPr id="5" name="矩形: 圆角 82"/>
          <p:cNvSpPr/>
          <p:nvPr/>
        </p:nvSpPr>
        <p:spPr bwMode="auto">
          <a:xfrm>
            <a:off x="1096804" y="2797016"/>
            <a:ext cx="2263616" cy="253841"/>
          </a:xfrm>
          <a:prstGeom prst="roundRect">
            <a:avLst>
              <a:gd name="adj" fmla="val 0"/>
            </a:avLst>
          </a:prstGeom>
          <a:gradFill>
            <a:gsLst>
              <a:gs pos="0">
                <a:srgbClr val="217DF8"/>
              </a:gs>
              <a:gs pos="100000">
                <a:srgbClr val="70B5F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34290" rIns="68580" bIns="34290" numCol="1" spcCol="0" rtlCol="0" fromWordArt="0" anchor="ctr" anchorCtr="0" forceAA="0" compatLnSpc="1">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模型广场：支持模型体验、API调用</a:t>
            </a:r>
            <a:endParaRPr lang="zh-CN" altLang="en-US" sz="105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p:cNvPicPr>
            <a:picLocks noChangeAspect="1"/>
          </p:cNvPicPr>
          <p:nvPr/>
        </p:nvPicPr>
        <p:blipFill>
          <a:blip r:embed="rId4"/>
          <a:stretch>
            <a:fillRect/>
          </a:stretch>
        </p:blipFill>
        <p:spPr>
          <a:xfrm>
            <a:off x="4572000" y="2974181"/>
            <a:ext cx="4194810" cy="1797844"/>
          </a:xfrm>
          <a:prstGeom prst="rect">
            <a:avLst/>
          </a:prstGeom>
          <a:ln>
            <a:solidFill>
              <a:schemeClr val="accent1"/>
            </a:solidFill>
          </a:ln>
        </p:spPr>
      </p:pic>
      <p:sp>
        <p:nvSpPr>
          <p:cNvPr id="9" name="矩形: 圆角 82"/>
          <p:cNvSpPr/>
          <p:nvPr/>
        </p:nvSpPr>
        <p:spPr bwMode="auto">
          <a:xfrm>
            <a:off x="5154692" y="2685098"/>
            <a:ext cx="2858453" cy="392430"/>
          </a:xfrm>
          <a:prstGeom prst="roundRect">
            <a:avLst>
              <a:gd name="adj" fmla="val 0"/>
            </a:avLst>
          </a:prstGeom>
          <a:gradFill>
            <a:gsLst>
              <a:gs pos="0">
                <a:srgbClr val="217DF8"/>
              </a:gs>
              <a:gs pos="100000">
                <a:srgbClr val="70B5F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34290" rIns="68580" bIns="34290" numCol="1" spcCol="0" rtlCol="0" fromWordArt="0" anchor="ctr" anchorCtr="0" forceAA="0" compatLnSpc="1">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创建智能体：基于本地知识库、插件、工作流构建专属智能体，并支持在线调试</a:t>
            </a:r>
            <a:endParaRPr lang="zh-CN" altLang="en-US" sz="105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164" y="103982"/>
            <a:ext cx="8752999" cy="368300"/>
          </a:xfrm>
        </p:spPr>
        <p:txBody>
          <a:bodyPr wrap="square"/>
          <a:lstStyle/>
          <a:p>
            <a:r>
              <a:rPr sz="1800" noProof="0" dirty="0">
                <a:ln>
                  <a:noFill/>
                </a:ln>
                <a:solidFill>
                  <a:srgbClr val="0070C0"/>
                </a:solidFill>
                <a:effectLst/>
                <a:uLnTx/>
                <a:uFillTx/>
                <a:sym typeface="+mn-ea"/>
              </a:rPr>
              <a:t>产品功能清单</a:t>
            </a:r>
            <a:endParaRPr sz="1800" noProof="0" dirty="0">
              <a:ln>
                <a:noFill/>
              </a:ln>
              <a:solidFill>
                <a:srgbClr val="0070C0"/>
              </a:solidFill>
              <a:effectLst/>
              <a:uLnTx/>
              <a:uFillTx/>
              <a:sym typeface="+mn-ea"/>
            </a:endParaRPr>
          </a:p>
        </p:txBody>
      </p:sp>
      <p:graphicFrame>
        <p:nvGraphicFramePr>
          <p:cNvPr id="10" name="表格 9"/>
          <p:cNvGraphicFramePr/>
          <p:nvPr>
            <p:custDataLst>
              <p:tags r:id="rId1"/>
            </p:custDataLst>
          </p:nvPr>
        </p:nvGraphicFramePr>
        <p:xfrm>
          <a:off x="1136650" y="840105"/>
          <a:ext cx="6292850" cy="3782695"/>
        </p:xfrm>
        <a:graphic>
          <a:graphicData uri="http://schemas.openxmlformats.org/drawingml/2006/table">
            <a:tbl>
              <a:tblPr/>
              <a:tblGrid>
                <a:gridCol w="998855"/>
                <a:gridCol w="1689100"/>
                <a:gridCol w="1141730"/>
                <a:gridCol w="1153160"/>
                <a:gridCol w="1310005"/>
              </a:tblGrid>
              <a:tr h="408305">
                <a:tc>
                  <a:txBody>
                    <a:bodyPr/>
                    <a:lstStyle/>
                    <a:p>
                      <a:pPr marL="0" indent="0" algn="ctr" fontAlgn="t"/>
                      <a:r>
                        <a:rPr lang="zh-CN" altLang="en-US" sz="900" b="1" i="0">
                          <a:solidFill>
                            <a:schemeClr val="tx1"/>
                          </a:solidFill>
                          <a:latin typeface="微软雅黑" panose="020B0503020204020204" pitchFamily="34" charset="-122"/>
                          <a:ea typeface="微软雅黑" panose="020B0503020204020204" pitchFamily="34" charset="-122"/>
                        </a:rPr>
                        <a:t>一级功能</a:t>
                      </a:r>
                      <a:endParaRPr lang="zh-CN" altLang="en-US" sz="900" b="1"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solidFill>
                      <a:srgbClr val="D2DEEF"/>
                    </a:solidFill>
                  </a:tcPr>
                </a:tc>
                <a:tc>
                  <a:txBody>
                    <a:bodyPr/>
                    <a:lstStyle/>
                    <a:p>
                      <a:pPr marL="0" indent="0" algn="ctr" fontAlgn="t"/>
                      <a:r>
                        <a:rPr lang="zh-CN" altLang="en-US" sz="900" b="1" i="0">
                          <a:solidFill>
                            <a:schemeClr val="tx1"/>
                          </a:solidFill>
                          <a:latin typeface="微软雅黑" panose="020B0503020204020204" pitchFamily="34" charset="-122"/>
                          <a:ea typeface="微软雅黑" panose="020B0503020204020204" pitchFamily="34" charset="-122"/>
                        </a:rPr>
                        <a:t>二级功能</a:t>
                      </a:r>
                      <a:endParaRPr lang="zh-CN" altLang="en-US" sz="900" b="1"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solidFill>
                      <a:srgbClr val="D2DEEF"/>
                    </a:solidFill>
                  </a:tcPr>
                </a:tc>
                <a:tc>
                  <a:txBody>
                    <a:bodyPr/>
                    <a:lstStyle/>
                    <a:p>
                      <a:pPr marL="0" indent="0" algn="ctr" fontAlgn="t"/>
                      <a:r>
                        <a:rPr lang="zh-CN" altLang="en-US" sz="900" b="1" i="0">
                          <a:solidFill>
                            <a:schemeClr val="tx1"/>
                          </a:solidFill>
                          <a:latin typeface="微软雅黑" panose="020B0503020204020204" pitchFamily="34" charset="-122"/>
                          <a:ea typeface="微软雅黑" panose="020B0503020204020204" pitchFamily="34" charset="-122"/>
                        </a:rPr>
                        <a:t>训推一体机</a:t>
                      </a:r>
                      <a:endParaRPr lang="zh-CN" altLang="en-US" sz="900" b="1"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solidFill>
                      <a:srgbClr val="D2DEEF"/>
                    </a:solidFill>
                  </a:tcPr>
                </a:tc>
                <a:tc>
                  <a:txBody>
                    <a:bodyPr/>
                    <a:lstStyle/>
                    <a:p>
                      <a:pPr marL="0" indent="0" algn="ctr" fontAlgn="t"/>
                      <a:r>
                        <a:rPr lang="zh-CN" altLang="en-US" sz="900" b="1" i="0">
                          <a:solidFill>
                            <a:schemeClr val="tx1"/>
                          </a:solidFill>
                          <a:latin typeface="微软雅黑" panose="020B0503020204020204" pitchFamily="34" charset="-122"/>
                          <a:ea typeface="微软雅黑" panose="020B0503020204020204" pitchFamily="34" charset="-122"/>
                        </a:rPr>
                        <a:t>推理一体机</a:t>
                      </a:r>
                      <a:endParaRPr lang="zh-CN" altLang="en-US" sz="900" b="1"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solidFill>
                      <a:srgbClr val="D2DEEF"/>
                    </a:solidFill>
                  </a:tcPr>
                </a:tc>
                <a:tc>
                  <a:txBody>
                    <a:bodyPr/>
                    <a:lstStyle/>
                    <a:p>
                      <a:pPr marL="0" indent="0" algn="ctr" fontAlgn="t"/>
                      <a:r>
                        <a:rPr lang="zh-CN" altLang="en-US" sz="900" b="1" i="0">
                          <a:solidFill>
                            <a:schemeClr val="tx1"/>
                          </a:solidFill>
                          <a:latin typeface="微软雅黑" panose="020B0503020204020204" pitchFamily="34" charset="-122"/>
                          <a:ea typeface="微软雅黑" panose="020B0503020204020204" pitchFamily="34" charset="-122"/>
                        </a:rPr>
                        <a:t>推理一体机</a:t>
                      </a:r>
                      <a:endParaRPr lang="zh-CN" altLang="en-US" sz="900" b="1" i="0">
                        <a:solidFill>
                          <a:schemeClr val="tx1"/>
                        </a:solidFill>
                        <a:latin typeface="微软雅黑" panose="020B0503020204020204" pitchFamily="34" charset="-122"/>
                        <a:ea typeface="微软雅黑" panose="020B0503020204020204" pitchFamily="34" charset="-122"/>
                      </a:endParaRPr>
                    </a:p>
                    <a:p>
                      <a:pPr marL="0" indent="0" algn="ctr" fontAlgn="t"/>
                      <a:r>
                        <a:rPr lang="zh-CN" altLang="en-US" sz="900" b="1" i="0">
                          <a:solidFill>
                            <a:schemeClr val="tx1"/>
                          </a:solidFill>
                          <a:latin typeface="微软雅黑" panose="020B0503020204020204" pitchFamily="34" charset="-122"/>
                          <a:ea typeface="微软雅黑" panose="020B0503020204020204" pitchFamily="34" charset="-122"/>
                        </a:rPr>
                        <a:t>（极简版）</a:t>
                      </a:r>
                      <a:endParaRPr lang="zh-CN" altLang="en-US" sz="900" b="1"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solidFill>
                      <a:srgbClr val="D2DEEF"/>
                    </a:solidFill>
                  </a:tcPr>
                </a:tc>
              </a:tr>
              <a:tr h="241300">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智能体广场</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智能体广场</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1300">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模型广场</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模型广场</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0665">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插件广场</a:t>
                      </a:r>
                      <a:endParaRPr lang="zh-CN" altLang="en-US"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插件广场</a:t>
                      </a:r>
                      <a:endParaRPr lang="zh-CN" altLang="en-US"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0665">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体验中心</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体验中心</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1300">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数据准备</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lgn="ctr">
                      <a:solidFill>
                        <a:srgbClr val="C1C7D0"/>
                      </a:solidFill>
                      <a:prstDash val="solid"/>
                      <a:roun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智算文件</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1300">
                <a:tc rowSpan="2">
                  <a:txBody>
                    <a:bodyPr/>
                    <a:lstStyle/>
                    <a:p>
                      <a:pPr marL="0" indent="0" algn="ctr" fontAlgn="t">
                        <a:buNone/>
                      </a:pPr>
                      <a:r>
                        <a:rPr lang="zh-CN" altLang="en-US" sz="750" b="0" i="0">
                          <a:solidFill>
                            <a:schemeClr val="tx1"/>
                          </a:solidFill>
                          <a:latin typeface="微软雅黑" panose="020B0503020204020204" pitchFamily="34" charset="-122"/>
                          <a:ea typeface="微软雅黑" panose="020B0503020204020204" pitchFamily="34" charset="-122"/>
                        </a:rPr>
                        <a:t>模型开发</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algn="ctr" fontAlgn="t">
                        <a:buClrTx/>
                        <a:buSzTx/>
                        <a:buFontTx/>
                      </a:pPr>
                      <a:r>
                        <a:rPr lang="zh-CN" altLang="en-US" sz="750" b="0" i="0">
                          <a:solidFill>
                            <a:schemeClr val="tx1"/>
                          </a:solidFill>
                          <a:latin typeface="微软雅黑" panose="020B0503020204020204" pitchFamily="34" charset="-122"/>
                          <a:ea typeface="微软雅黑" panose="020B0503020204020204" pitchFamily="34" charset="-122"/>
                        </a:rPr>
                        <a:t>模型开发（IDE）</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algn="ctr" fontAlgn="t">
                        <a:buClrTx/>
                        <a:buSzTx/>
                        <a:buFontTx/>
                      </a:pPr>
                      <a:r>
                        <a:rPr lang="zh-CN" altLang="en-US" sz="750" b="0" i="0">
                          <a:solidFill>
                            <a:schemeClr val="tx1"/>
                          </a:solidFill>
                          <a:latin typeface="微软雅黑" panose="020B0503020204020204" pitchFamily="34" charset="-122"/>
                          <a:ea typeface="微软雅黑" panose="020B0503020204020204" pitchFamily="34" charset="-122"/>
                        </a:rPr>
                        <a:t>√</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1300">
                <a:tc vMerge="1">
                  <a:tcPr marL="95567" marR="95567" marT="66992" marB="66992"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模型微调（支持</a:t>
                      </a:r>
                      <a:r>
                        <a:rPr lang="zh-CN" altLang="en-US" sz="750">
                          <a:latin typeface="微软雅黑" panose="020B0503020204020204" pitchFamily="34" charset="-122"/>
                          <a:ea typeface="微软雅黑" panose="020B0503020204020204" pitchFamily="34" charset="-122"/>
                          <a:sym typeface="+mn-ea"/>
                        </a:rPr>
                        <a:t>全参</a:t>
                      </a:r>
                      <a:r>
                        <a:rPr lang="zh-CN" altLang="en-US"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spcBef>
                          <a:spcPct val="0"/>
                        </a:spcBef>
                        <a:spcAft>
                          <a:spcPct val="0"/>
                        </a:spcAft>
                      </a:pPr>
                      <a:r>
                        <a:rPr lang="zh-CN" altLang="en-US" sz="750">
                          <a:latin typeface="微软雅黑" panose="020B0503020204020204" pitchFamily="34" charset="-122"/>
                          <a:ea typeface="微软雅黑" panose="020B0503020204020204" pitchFamily="34" charset="-122"/>
                          <a:sym typeface="+mn-ea"/>
                        </a:rPr>
                        <a:t>√</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0665">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模型推理</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模型推理</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spcBef>
                          <a:spcPct val="0"/>
                        </a:spcBef>
                        <a:spcAft>
                          <a:spcPct val="0"/>
                        </a:spcAft>
                      </a:pPr>
                      <a:r>
                        <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spcBef>
                          <a:spcPct val="0"/>
                        </a:spcBef>
                        <a:spcAft>
                          <a:spcPct val="0"/>
                        </a:spcAft>
                      </a:pPr>
                      <a:r>
                        <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spcBef>
                          <a:spcPct val="0"/>
                        </a:spcBef>
                        <a:spcAft>
                          <a:spcPct val="0"/>
                        </a:spcAft>
                      </a:pPr>
                      <a:r>
                        <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0665">
                <a:tc rowSpan="5">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智能体开发</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智能体编排</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1300">
                <a:tc vMerge="1">
                  <a:tcP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插件</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0665">
                <a:tc vMerge="1">
                  <a:tcP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知识库</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1300">
                <a:tc vMerge="1">
                  <a:tcP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工作流</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1300">
                <a:tc vMerge="1">
                  <a:tcP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B w="9525" cap="flat" cmpd="sng">
                      <a:solidFill>
                        <a:srgbClr val="C1C7D0"/>
                      </a:solidFill>
                      <a:prstDash val="solid"/>
                      <a:headEnd type="none" w="med" len="med"/>
                      <a:tailEnd type="none" w="med" len="med"/>
                    </a:lnB>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模型接入</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en-US" altLang="zh-CN" sz="750" b="0" i="0">
                          <a:solidFill>
                            <a:schemeClr val="tx1"/>
                          </a:solidFill>
                          <a:latin typeface="微软雅黑" panose="020B0503020204020204" pitchFamily="34" charset="-122"/>
                          <a:ea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r h="240665">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后台</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lgn="ctr">
                      <a:solidFill>
                        <a:srgbClr val="C1C7D0"/>
                      </a:solidFill>
                      <a:prstDash val="solid"/>
                      <a:roun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r>
                        <a:rPr lang="zh-CN" altLang="en-US" sz="750" b="0" i="0">
                          <a:solidFill>
                            <a:schemeClr val="tx1"/>
                          </a:solidFill>
                          <a:latin typeface="微软雅黑" panose="020B0503020204020204" pitchFamily="34" charset="-122"/>
                          <a:ea typeface="微软雅黑" panose="020B0503020204020204" pitchFamily="34" charset="-122"/>
                        </a:rPr>
                        <a:t>运营中心</a:t>
                      </a:r>
                      <a:endParaRPr lang="zh-CN" altLang="en-US" sz="750" b="0" i="0">
                        <a:solidFill>
                          <a:schemeClr val="tx1"/>
                        </a:solidFill>
                        <a:latin typeface="微软雅黑" panose="020B0503020204020204" pitchFamily="34" charset="-122"/>
                        <a:ea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spcBef>
                          <a:spcPct val="0"/>
                        </a:spcBef>
                        <a:spcAft>
                          <a:spcPct val="0"/>
                        </a:spcAft>
                      </a:pPr>
                      <a:r>
                        <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spcBef>
                          <a:spcPct val="0"/>
                        </a:spcBef>
                        <a:spcAft>
                          <a:spcPct val="0"/>
                        </a:spcAft>
                      </a:pPr>
                      <a:r>
                        <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c>
                  <a:txBody>
                    <a:bodyPr/>
                    <a:lstStyle/>
                    <a:p>
                      <a:pPr marL="0" indent="0" algn="ctr" fontAlgn="t">
                        <a:spcBef>
                          <a:spcPct val="0"/>
                        </a:spcBef>
                        <a:spcAft>
                          <a:spcPct val="0"/>
                        </a:spcAft>
                      </a:pPr>
                      <a:r>
                        <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750"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1675" marR="71675" marT="50244" marB="50244" anchor="ctr">
                    <a:lnL w="9525" cap="flat" cmpd="sng">
                      <a:solidFill>
                        <a:srgbClr val="C1C7D0"/>
                      </a:solidFill>
                      <a:prstDash val="solid"/>
                      <a:headEnd type="none" w="med" len="med"/>
                      <a:tailEnd type="none" w="med" len="med"/>
                    </a:lnL>
                    <a:lnR w="9525" cap="flat" cmpd="sng">
                      <a:solidFill>
                        <a:srgbClr val="C1C7D0"/>
                      </a:solidFill>
                      <a:prstDash val="solid"/>
                      <a:headEnd type="none" w="med" len="med"/>
                      <a:tailEnd type="none" w="med" len="med"/>
                    </a:lnR>
                    <a:lnT w="9525" cap="flat" cmpd="sng">
                      <a:solidFill>
                        <a:srgbClr val="C1C7D0"/>
                      </a:solidFill>
                      <a:prstDash val="solid"/>
                      <a:headEnd type="none" w="med" len="med"/>
                      <a:tailEnd type="none" w="med" len="med"/>
                    </a:lnT>
                    <a:lnB w="9525" cap="flat" cmpd="sng">
                      <a:solidFill>
                        <a:srgbClr val="C1C7D0"/>
                      </a:solidFill>
                      <a:prstDash val="solid"/>
                      <a:headEnd type="none" w="med" len="med"/>
                      <a:tailEnd type="none" w="med" len="med"/>
                    </a:lnB>
                    <a:no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164" y="85884"/>
            <a:ext cx="5086350" cy="404495"/>
          </a:xfrm>
        </p:spPr>
        <p:txBody>
          <a:bodyPr wrap="square"/>
          <a:lstStyle/>
          <a:p>
            <a:r>
              <a:t>智算平台</a:t>
            </a:r>
            <a:r>
              <a:rPr lang="en-US" altLang="zh-CN"/>
              <a:t>Deepseek</a:t>
            </a:r>
            <a:r>
              <a:t>推理测试情况</a:t>
            </a:r>
          </a:p>
        </p:txBody>
      </p:sp>
      <p:sp>
        <p:nvSpPr>
          <p:cNvPr id="5" name="文本框 4"/>
          <p:cNvSpPr txBox="1"/>
          <p:nvPr>
            <p:custDataLst>
              <p:tags r:id="rId1"/>
            </p:custDataLst>
          </p:nvPr>
        </p:nvSpPr>
        <p:spPr>
          <a:xfrm>
            <a:off x="-23812" y="614363"/>
            <a:ext cx="9191149" cy="433388"/>
          </a:xfrm>
          <a:prstGeom prst="rect">
            <a:avLst/>
          </a:prstGeom>
          <a:solidFill>
            <a:srgbClr val="0070BF">
              <a:alpha val="4000"/>
            </a:srgbClr>
          </a:solidFill>
        </p:spPr>
        <p:txBody>
          <a:bodyPr wrap="square" lIns="297180" rIns="297180" rtlCol="0" anchor="t" anchorCtr="0">
            <a:noAutofit/>
          </a:bodyPr>
          <a:lstStyle/>
          <a:p>
            <a:pPr marL="285750" indent="-285750">
              <a:lnSpc>
                <a:spcPct val="150000"/>
              </a:lnSpc>
              <a:buFont typeface="Wingdings" panose="05000000000000000000" charset="0"/>
              <a:buChar char=""/>
            </a:pPr>
            <a:r>
              <a:rPr lang="zh-CN" sz="1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推理测出来的技术指标</a:t>
            </a:r>
            <a:r>
              <a:rPr lang="zh-CN" altLang="en-US" sz="1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如下，供参考。模型推理持续优化中，本次测试数据信息更新至</a:t>
            </a:r>
            <a:r>
              <a:rPr lang="en-US" altLang="zh-CN"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31</a:t>
            </a:r>
            <a:r>
              <a:rPr lang="zh-CN" altLang="en-US" sz="1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日</a:t>
            </a:r>
            <a:r>
              <a:rPr lang="zh-CN" altLang="en-US" sz="1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353060" y="3730625"/>
            <a:ext cx="8521065" cy="741680"/>
          </a:xfrm>
          <a:prstGeom prst="rect">
            <a:avLst/>
          </a:prstGeom>
          <a:noFill/>
        </p:spPr>
        <p:txBody>
          <a:bodyPr wrap="square" rtlCol="0">
            <a:noAutofit/>
          </a:bodyPr>
          <a:lstStyle/>
          <a:p>
            <a:pPr marL="285750" indent="-285750" latinLnBrk="0">
              <a:lnSpc>
                <a:spcPct val="150000"/>
              </a:lnSpc>
              <a:buFont typeface="Wingdings" panose="05000000000000000000" charset="0"/>
              <a:buChar char="Ø"/>
            </a:pPr>
            <a:r>
              <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模型推理，满血版至少</a:t>
            </a:r>
            <a:r>
              <a:rPr lang="en-US" altLang="zh-CN" sz="105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5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台</a:t>
            </a:r>
            <a:r>
              <a:rPr lang="en-US" altLang="zh-CN" sz="105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910B2</a:t>
            </a:r>
            <a:r>
              <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，其他版本蒸馏模型，14</a:t>
            </a:r>
            <a:r>
              <a:rPr lang="en-US" altLang="zh-CN"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需要至少</a:t>
            </a:r>
            <a:r>
              <a:rPr lang="en-US" altLang="zh-CN"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卡，3</a:t>
            </a:r>
            <a:r>
              <a:rPr lang="en-US" altLang="zh-CN"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2B</a:t>
            </a:r>
            <a:r>
              <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需要至少</a:t>
            </a:r>
            <a:r>
              <a:rPr lang="en-US" altLang="zh-CN"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卡，70</a:t>
            </a:r>
            <a:r>
              <a:rPr lang="en-US" altLang="zh-CN"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需要至少</a:t>
            </a:r>
            <a:r>
              <a:rPr lang="en-US" altLang="zh-CN"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卡，因目前</a:t>
            </a:r>
            <a:r>
              <a:rPr lang="en-US" altLang="zh-CN"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910B</a:t>
            </a:r>
            <a:r>
              <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只能整台售卖，所以买</a:t>
            </a:r>
            <a:r>
              <a:rPr lang="en-US" altLang="zh-CN"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台后可以起多个推理任务！</a:t>
            </a:r>
            <a:endPar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latinLnBrk="0">
              <a:lnSpc>
                <a:spcPct val="150000"/>
              </a:lnSpc>
              <a:buFont typeface="Wingdings" panose="05000000000000000000" charset="0"/>
              <a:buChar char="Ø"/>
            </a:pPr>
            <a:r>
              <a:rPr lang="zh-CN"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客户对测试性能有要求的可单独沟通，其余的可以参考上面测试的机器数量推荐购买资源量。</a:t>
            </a:r>
            <a:endParaRPr lang="zh-CN" altLang="en-US" sz="105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表格 5"/>
          <p:cNvGraphicFramePr/>
          <p:nvPr>
            <p:custDataLst>
              <p:tags r:id="rId2"/>
            </p:custDataLst>
          </p:nvPr>
        </p:nvGraphicFramePr>
        <p:xfrm>
          <a:off x="332740" y="1172210"/>
          <a:ext cx="8411845" cy="2379980"/>
        </p:xfrm>
        <a:graphic>
          <a:graphicData uri="http://schemas.openxmlformats.org/drawingml/2006/table">
            <a:tbl>
              <a:tblPr firstRow="1">
                <a:tableStyleId>{5C22544A-7EE6-4342-B048-85BDC9FD1C3A}</a:tableStyleId>
              </a:tblPr>
              <a:tblGrid>
                <a:gridCol w="2054225"/>
                <a:gridCol w="1389380"/>
                <a:gridCol w="572135"/>
                <a:gridCol w="567055"/>
                <a:gridCol w="538480"/>
                <a:gridCol w="729615"/>
                <a:gridCol w="737870"/>
                <a:gridCol w="758825"/>
                <a:gridCol w="592455"/>
                <a:gridCol w="471805"/>
              </a:tblGrid>
              <a:tr h="588645">
                <a:tc>
                  <a:txBody>
                    <a:bodyPr/>
                    <a:lstStyle/>
                    <a:p>
                      <a:pPr algn="ctr" fontAlgn="ctr"/>
                      <a:r>
                        <a:rPr lang="zh-CN" altLang="en-US" sz="800">
                          <a:latin typeface="微软雅黑" panose="020B0503020204020204" pitchFamily="34" charset="-122"/>
                          <a:ea typeface="微软雅黑" panose="020B0503020204020204" pitchFamily="34" charset="-122"/>
                        </a:rPr>
                        <a:t>模型及功能</a:t>
                      </a:r>
                      <a:endParaRPr lang="zh-CN" altLang="en-US"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zh-CN" altLang="en-US" sz="800">
                          <a:latin typeface="微软雅黑" panose="020B0503020204020204" pitchFamily="34" charset="-122"/>
                          <a:ea typeface="微软雅黑" panose="020B0503020204020204" pitchFamily="34" charset="-122"/>
                        </a:rPr>
                        <a:t>配套资源</a:t>
                      </a:r>
                      <a:endParaRPr lang="zh-CN" altLang="en-US"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zh-CN" altLang="en-US" sz="800">
                          <a:latin typeface="微软雅黑" panose="020B0503020204020204" pitchFamily="34" charset="-122"/>
                          <a:ea typeface="微软雅黑" panose="020B0503020204020204" pitchFamily="34" charset="-122"/>
                          <a:cs typeface="微软雅黑" panose="020B0503020204020204" pitchFamily="34" charset="-122"/>
                        </a:rPr>
                        <a:t>输入（</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token</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ctr" fontAlgn="ctr"/>
                      <a:r>
                        <a:rPr lang="zh-CN" altLang="en-US" sz="800">
                          <a:latin typeface="微软雅黑" panose="020B0503020204020204" pitchFamily="34" charset="-122"/>
                          <a:ea typeface="微软雅黑" panose="020B0503020204020204" pitchFamily="34" charset="-122"/>
                          <a:cs typeface="微软雅黑" panose="020B0503020204020204" pitchFamily="34" charset="-122"/>
                        </a:rPr>
                        <a:t>输出</a:t>
                      </a:r>
                      <a:br>
                        <a:rPr lang="zh-CN" altLang="en-US" sz="800">
                          <a:latin typeface="微软雅黑" panose="020B0503020204020204" pitchFamily="34" charset="-122"/>
                          <a:ea typeface="微软雅黑" panose="020B0503020204020204" pitchFamily="34" charset="-122"/>
                          <a:cs typeface="微软雅黑" panose="020B0503020204020204" pitchFamily="34" charset="-122"/>
                        </a:rPr>
                      </a:b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token</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ctr" fontAlgn="ctr"/>
                      <a:r>
                        <a:rPr lang="zh-CN" altLang="en-US" sz="800">
                          <a:latin typeface="微软雅黑" panose="020B0503020204020204" pitchFamily="34" charset="-122"/>
                          <a:ea typeface="微软雅黑" panose="020B0503020204020204" pitchFamily="34" charset="-122"/>
                        </a:rPr>
                        <a:t>并发数</a:t>
                      </a:r>
                      <a:endParaRPr lang="zh-CN" altLang="en-US"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zh-CN" altLang="en-US" sz="800">
                          <a:latin typeface="微软雅黑" panose="020B0503020204020204" pitchFamily="34" charset="-122"/>
                          <a:ea typeface="微软雅黑" panose="020B0503020204020204" pitchFamily="34" charset="-122"/>
                          <a:cs typeface="微软雅黑" panose="020B0503020204020204" pitchFamily="34" charset="-122"/>
                        </a:rPr>
                        <a:t>首</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tokens</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时延</a:t>
                      </a:r>
                      <a:br>
                        <a:rPr lang="zh-CN" altLang="en-US" sz="800">
                          <a:latin typeface="微软雅黑" panose="020B0503020204020204" pitchFamily="34" charset="-122"/>
                          <a:ea typeface="微软雅黑" panose="020B0503020204020204" pitchFamily="34" charset="-122"/>
                          <a:cs typeface="微软雅黑" panose="020B0503020204020204" pitchFamily="34" charset="-122"/>
                        </a:rPr>
                      </a:b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ctr" fontAlgn="ctr"/>
                      <a:r>
                        <a:rPr lang="zh-CN" altLang="en-US" sz="800">
                          <a:latin typeface="微软雅黑" panose="020B0503020204020204" pitchFamily="34" charset="-122"/>
                          <a:ea typeface="微软雅黑" panose="020B0503020204020204" pitchFamily="34" charset="-122"/>
                          <a:cs typeface="微软雅黑" panose="020B0503020204020204" pitchFamily="34" charset="-122"/>
                        </a:rPr>
                        <a:t>平均单路吞吐</a:t>
                      </a:r>
                      <a:br>
                        <a:rPr lang="zh-CN" altLang="en-US" sz="800">
                          <a:latin typeface="微软雅黑" panose="020B0503020204020204" pitchFamily="34" charset="-122"/>
                          <a:ea typeface="微软雅黑" panose="020B0503020204020204" pitchFamily="34" charset="-122"/>
                          <a:cs typeface="微软雅黑" panose="020B0503020204020204" pitchFamily="34" charset="-122"/>
                        </a:rPr>
                      </a:b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tokens/s</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ctr" fontAlgn="ctr"/>
                      <a:r>
                        <a:rPr lang="zh-CN" altLang="en-US" sz="800">
                          <a:latin typeface="微软雅黑" panose="020B0503020204020204" pitchFamily="34" charset="-122"/>
                          <a:ea typeface="微软雅黑" panose="020B0503020204020204" pitchFamily="34" charset="-122"/>
                          <a:cs typeface="微软雅黑" panose="020B0503020204020204" pitchFamily="34" charset="-122"/>
                        </a:rPr>
                        <a:t>总吞吐 </a:t>
                      </a:r>
                      <a:br>
                        <a:rPr lang="zh-CN" altLang="en-US" sz="800">
                          <a:latin typeface="微软雅黑" panose="020B0503020204020204" pitchFamily="34" charset="-122"/>
                          <a:ea typeface="微软雅黑" panose="020B0503020204020204" pitchFamily="34" charset="-122"/>
                          <a:cs typeface="微软雅黑" panose="020B0503020204020204" pitchFamily="34" charset="-122"/>
                        </a:rPr>
                      </a:b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tokens/s</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ctr" fontAlgn="ctr"/>
                      <a:r>
                        <a:rPr lang="zh-CN" altLang="en-US" sz="800">
                          <a:latin typeface="微软雅黑" panose="020B0503020204020204" pitchFamily="34" charset="-122"/>
                          <a:ea typeface="微软雅黑" panose="020B0503020204020204" pitchFamily="34" charset="-122"/>
                          <a:cs typeface="微软雅黑" panose="020B0503020204020204" pitchFamily="34" charset="-122"/>
                        </a:rPr>
                        <a:t>平均单路端到端时延</a:t>
                      </a:r>
                      <a:br>
                        <a:rPr lang="zh-CN" altLang="en-US" sz="800">
                          <a:latin typeface="微软雅黑" panose="020B0503020204020204" pitchFamily="34" charset="-122"/>
                          <a:ea typeface="微软雅黑" panose="020B0503020204020204" pitchFamily="34" charset="-122"/>
                          <a:cs typeface="微软雅黑" panose="020B0503020204020204" pitchFamily="34" charset="-122"/>
                        </a:rPr>
                      </a:b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s</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ctr" fontAlgn="ctr"/>
                      <a:r>
                        <a:rPr lang="zh-CN" altLang="en-US" sz="800">
                          <a:latin typeface="微软雅黑" panose="020B0503020204020204" pitchFamily="34" charset="-122"/>
                          <a:ea typeface="微软雅黑" panose="020B0503020204020204" pitchFamily="34" charset="-122"/>
                        </a:rPr>
                        <a:t>备注</a:t>
                      </a:r>
                      <a:endParaRPr lang="zh-CN" altLang="en-US" sz="800">
                        <a:latin typeface="微软雅黑" panose="020B0503020204020204" pitchFamily="34" charset="-122"/>
                        <a:ea typeface="微软雅黑" panose="020B0503020204020204" pitchFamily="34" charset="-122"/>
                      </a:endParaRPr>
                    </a:p>
                  </a:txBody>
                  <a:tcPr marL="7937" marR="7937" marT="7937" marB="0" anchor="ctr"/>
                </a:tc>
              </a:tr>
              <a:tr h="307340">
                <a:tc>
                  <a:txBody>
                    <a:bodyPr/>
                    <a:lstStyle/>
                    <a:p>
                      <a:pPr algn="l" fontAlgn="ctr"/>
                      <a:r>
                        <a:rPr lang="en-US" altLang="zh-CN" sz="800">
                          <a:latin typeface="微软雅黑" panose="020B0503020204020204" pitchFamily="34" charset="-122"/>
                          <a:ea typeface="微软雅黑" panose="020B0503020204020204" pitchFamily="34" charset="-122"/>
                          <a:cs typeface="微软雅黑" panose="020B0503020204020204" pitchFamily="34" charset="-122"/>
                        </a:rPr>
                        <a:t>DeepSeek-V3&amp;R1</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4*910B2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20</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512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50</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0.324</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9.6835</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484.175</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52.802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endParaRPr sz="800">
                        <a:latin typeface="微软雅黑" panose="020B0503020204020204" pitchFamily="34" charset="-122"/>
                        <a:ea typeface="微软雅黑" panose="020B0503020204020204" pitchFamily="34" charset="-122"/>
                      </a:endParaRPr>
                    </a:p>
                  </a:txBody>
                  <a:tcPr marL="7937" marR="7937" marT="7937" marB="0" anchor="ctr"/>
                </a:tc>
              </a:tr>
              <a:tr h="306705">
                <a:tc rowSpan="2">
                  <a:txBody>
                    <a:bodyPr/>
                    <a:lstStyle/>
                    <a:p>
                      <a:pPr algn="l" fontAlgn="ctr"/>
                      <a:r>
                        <a:rPr lang="en-US" altLang="zh-CN" sz="800">
                          <a:latin typeface="微软雅黑" panose="020B0503020204020204" pitchFamily="34" charset="-122"/>
                          <a:ea typeface="微软雅黑" panose="020B0503020204020204" pitchFamily="34" charset="-122"/>
                          <a:cs typeface="微软雅黑" panose="020B0503020204020204" pitchFamily="34" charset="-122"/>
                        </a:rPr>
                        <a:t>DeepSeek-V3&amp;R1</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INT8</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2*910B2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20</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512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100</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0.555</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9.10245</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910.245</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56.115</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endParaRPr sz="800">
                        <a:latin typeface="微软雅黑" panose="020B0503020204020204" pitchFamily="34" charset="-122"/>
                        <a:ea typeface="微软雅黑" panose="020B0503020204020204" pitchFamily="34" charset="-122"/>
                      </a:endParaRPr>
                    </a:p>
                  </a:txBody>
                  <a:tcPr marL="7937" marR="7937" marT="7937" marB="0" anchor="ctr"/>
                </a:tc>
              </a:tr>
              <a:tr h="307340">
                <a:tc vMerge="1">
                  <a:tcPr/>
                </a:tc>
                <a:tc>
                  <a:txBody>
                    <a:bodyPr/>
                    <a:lstStyle/>
                    <a:p>
                      <a:pPr algn="l" fontAlgn="ctr"/>
                      <a:r>
                        <a:rPr lang="en-US" altLang="zh-CN" sz="800">
                          <a:latin typeface="微软雅黑" panose="020B0503020204020204" pitchFamily="34" charset="-122"/>
                          <a:ea typeface="微软雅黑" panose="020B0503020204020204" pitchFamily="34" charset="-122"/>
                          <a:cs typeface="微软雅黑" panose="020B0503020204020204" pitchFamily="34" charset="-122"/>
                        </a:rPr>
                        <a:t>2*910B4</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64G</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显存）</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20</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512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100</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0.665</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9.8927</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989.27</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51.619</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endParaRPr sz="800">
                        <a:latin typeface="微软雅黑" panose="020B0503020204020204" pitchFamily="34" charset="-122"/>
                        <a:ea typeface="微软雅黑" panose="020B0503020204020204" pitchFamily="34" charset="-122"/>
                      </a:endParaRPr>
                    </a:p>
                  </a:txBody>
                  <a:tcPr marL="7937" marR="7937" marT="7937" marB="0" anchor="ctr"/>
                </a:tc>
              </a:tr>
              <a:tr h="307340">
                <a:tc>
                  <a:txBody>
                    <a:bodyPr/>
                    <a:lstStyle/>
                    <a:p>
                      <a:pPr algn="l" fontAlgn="ctr"/>
                      <a:r>
                        <a:rPr lang="en-US" altLang="zh-CN" sz="800">
                          <a:latin typeface="微软雅黑" panose="020B0503020204020204" pitchFamily="34" charset="-122"/>
                          <a:ea typeface="微软雅黑" panose="020B0503020204020204" pitchFamily="34" charset="-122"/>
                          <a:cs typeface="微软雅黑" panose="020B0503020204020204" pitchFamily="34" charset="-122"/>
                        </a:rPr>
                        <a:t>DeepSeek-R1-Distill-Llama-70B</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1*910B2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20</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512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200</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0.473</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9.348625</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1869.725</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47.892</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endParaRPr sz="800">
                        <a:latin typeface="微软雅黑" panose="020B0503020204020204" pitchFamily="34" charset="-122"/>
                        <a:ea typeface="微软雅黑" panose="020B0503020204020204" pitchFamily="34" charset="-122"/>
                      </a:endParaRPr>
                    </a:p>
                  </a:txBody>
                  <a:tcPr marL="7937" marR="7937" marT="7937" marB="0" anchor="ctr"/>
                </a:tc>
              </a:tr>
              <a:tr h="306705">
                <a:tc>
                  <a:txBody>
                    <a:bodyPr/>
                    <a:lstStyle/>
                    <a:p>
                      <a:pPr algn="l" fontAlgn="ctr"/>
                      <a:r>
                        <a:rPr lang="en-US" altLang="zh-CN" sz="800">
                          <a:latin typeface="微软雅黑" panose="020B0503020204020204" pitchFamily="34" charset="-122"/>
                          <a:ea typeface="微软雅黑" panose="020B0503020204020204" pitchFamily="34" charset="-122"/>
                          <a:cs typeface="微软雅黑" panose="020B0503020204020204" pitchFamily="34" charset="-122"/>
                        </a:rPr>
                        <a:t>DeepSeek-R1-Distill-Qwen-32B</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solidFill>
                      <a:schemeClr val="bg1">
                        <a:lumMod val="85000"/>
                      </a:schemeClr>
                    </a:solidFill>
                  </a:tcPr>
                </a:tc>
                <a:tc>
                  <a:txBody>
                    <a:bodyPr/>
                    <a:lstStyle/>
                    <a:p>
                      <a:pPr algn="l" fontAlgn="ctr"/>
                      <a:r>
                        <a:rPr lang="en-US" altLang="zh-CN" sz="800">
                          <a:latin typeface="微软雅黑" panose="020B0503020204020204" pitchFamily="34" charset="-122"/>
                          <a:ea typeface="微软雅黑" panose="020B0503020204020204" pitchFamily="34" charset="-122"/>
                          <a:cs typeface="微软雅黑" panose="020B0503020204020204" pitchFamily="34" charset="-122"/>
                        </a:rPr>
                        <a:t>1*300IDUO</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卡（</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芯））</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solidFill>
                      <a:schemeClr val="bg1">
                        <a:lumMod val="85000"/>
                      </a:schemeClr>
                    </a:solidFill>
                  </a:tcPr>
                </a:tc>
                <a:tc>
                  <a:txBody>
                    <a:bodyPr/>
                    <a:lstStyle/>
                    <a:p>
                      <a:pPr algn="l" fontAlgn="ctr"/>
                      <a:r>
                        <a:rPr lang="en-US" altLang="zh-CN" sz="800">
                          <a:latin typeface="微软雅黑" panose="020B0503020204020204" pitchFamily="34" charset="-122"/>
                          <a:ea typeface="微软雅黑" panose="020B0503020204020204" pitchFamily="34" charset="-122"/>
                        </a:rPr>
                        <a:t>20</a:t>
                      </a:r>
                      <a:endParaRPr lang="en-US" altLang="zh-CN" sz="800">
                        <a:latin typeface="微软雅黑" panose="020B0503020204020204" pitchFamily="34" charset="-122"/>
                        <a:ea typeface="微软雅黑" panose="020B0503020204020204" pitchFamily="34" charset="-122"/>
                      </a:endParaRPr>
                    </a:p>
                  </a:txBody>
                  <a:tcPr marL="7937" marR="7937" marT="7937" marB="0" anchor="ctr">
                    <a:solidFill>
                      <a:schemeClr val="bg1">
                        <a:lumMod val="85000"/>
                      </a:schemeClr>
                    </a:solidFill>
                  </a:tcPr>
                </a:tc>
                <a:tc>
                  <a:txBody>
                    <a:bodyPr/>
                    <a:lstStyle/>
                    <a:p>
                      <a:pPr algn="l" fontAlgn="ctr"/>
                      <a:r>
                        <a:rPr lang="en-US" altLang="zh-CN" sz="800">
                          <a:latin typeface="微软雅黑" panose="020B0503020204020204" pitchFamily="34" charset="-122"/>
                          <a:ea typeface="微软雅黑" panose="020B0503020204020204" pitchFamily="34" charset="-122"/>
                        </a:rPr>
                        <a:t>256</a:t>
                      </a:r>
                      <a:endParaRPr lang="en-US" altLang="zh-CN" sz="800">
                        <a:latin typeface="微软雅黑" panose="020B0503020204020204" pitchFamily="34" charset="-122"/>
                        <a:ea typeface="微软雅黑" panose="020B0503020204020204" pitchFamily="34" charset="-122"/>
                      </a:endParaRPr>
                    </a:p>
                  </a:txBody>
                  <a:tcPr marL="7937" marR="7937" marT="7937" marB="0" anchor="ctr">
                    <a:solidFill>
                      <a:schemeClr val="bg1">
                        <a:lumMod val="85000"/>
                      </a:schemeClr>
                    </a:solidFill>
                  </a:tcPr>
                </a:tc>
                <a:tc>
                  <a:txBody>
                    <a:bodyPr/>
                    <a:lstStyle/>
                    <a:p>
                      <a:pPr algn="l" fontAlgn="ctr"/>
                      <a:r>
                        <a:rPr lang="en-US" altLang="zh-CN" sz="800">
                          <a:latin typeface="微软雅黑" panose="020B0503020204020204" pitchFamily="34" charset="-122"/>
                          <a:ea typeface="微软雅黑" panose="020B0503020204020204" pitchFamily="34" charset="-122"/>
                        </a:rPr>
                        <a:t>10</a:t>
                      </a:r>
                      <a:endParaRPr lang="en-US" altLang="zh-CN" sz="800">
                        <a:latin typeface="微软雅黑" panose="020B0503020204020204" pitchFamily="34" charset="-122"/>
                        <a:ea typeface="微软雅黑" panose="020B0503020204020204" pitchFamily="34" charset="-122"/>
                      </a:endParaRPr>
                    </a:p>
                  </a:txBody>
                  <a:tcPr marL="7937" marR="7937" marT="7937" marB="0" anchor="ctr">
                    <a:solidFill>
                      <a:schemeClr val="bg1">
                        <a:lumMod val="85000"/>
                      </a:schemeClr>
                    </a:solidFill>
                  </a:tcPr>
                </a:tc>
                <a:tc>
                  <a:txBody>
                    <a:bodyPr/>
                    <a:lstStyle/>
                    <a:p>
                      <a:pPr algn="l" fontAlgn="ctr"/>
                      <a:r>
                        <a:rPr lang="en-US" altLang="zh-CN" sz="800">
                          <a:latin typeface="微软雅黑" panose="020B0503020204020204" pitchFamily="34" charset="-122"/>
                          <a:ea typeface="微软雅黑" panose="020B0503020204020204" pitchFamily="34" charset="-122"/>
                        </a:rPr>
                        <a:t>0.911</a:t>
                      </a:r>
                      <a:endParaRPr lang="en-US" altLang="zh-CN" sz="800">
                        <a:latin typeface="微软雅黑" panose="020B0503020204020204" pitchFamily="34" charset="-122"/>
                        <a:ea typeface="微软雅黑" panose="020B0503020204020204" pitchFamily="34" charset="-122"/>
                      </a:endParaRPr>
                    </a:p>
                  </a:txBody>
                  <a:tcPr marL="7937" marR="7937" marT="7937" marB="0" anchor="ctr">
                    <a:solidFill>
                      <a:schemeClr val="bg1">
                        <a:lumMod val="85000"/>
                      </a:schemeClr>
                    </a:solidFill>
                  </a:tcPr>
                </a:tc>
                <a:tc>
                  <a:txBody>
                    <a:bodyPr/>
                    <a:lstStyle/>
                    <a:p>
                      <a:pPr algn="l" fontAlgn="ctr"/>
                      <a:r>
                        <a:rPr lang="en-US" altLang="zh-CN" sz="800">
                          <a:latin typeface="微软雅黑" panose="020B0503020204020204" pitchFamily="34" charset="-122"/>
                          <a:ea typeface="微软雅黑" panose="020B0503020204020204" pitchFamily="34" charset="-122"/>
                        </a:rPr>
                        <a:t>9.3044</a:t>
                      </a:r>
                      <a:endParaRPr lang="en-US" altLang="zh-CN" sz="800">
                        <a:latin typeface="微软雅黑" panose="020B0503020204020204" pitchFamily="34" charset="-122"/>
                        <a:ea typeface="微软雅黑" panose="020B0503020204020204" pitchFamily="34" charset="-122"/>
                      </a:endParaRPr>
                    </a:p>
                  </a:txBody>
                  <a:tcPr marL="7937" marR="7937" marT="7937" marB="0" anchor="ctr">
                    <a:solidFill>
                      <a:schemeClr val="bg1">
                        <a:lumMod val="85000"/>
                      </a:schemeClr>
                    </a:solidFill>
                  </a:tcPr>
                </a:tc>
                <a:tc>
                  <a:txBody>
                    <a:bodyPr/>
                    <a:lstStyle/>
                    <a:p>
                      <a:pPr algn="l" fontAlgn="ctr"/>
                      <a:r>
                        <a:rPr lang="en-US" altLang="zh-CN" sz="800">
                          <a:latin typeface="微软雅黑" panose="020B0503020204020204" pitchFamily="34" charset="-122"/>
                          <a:ea typeface="微软雅黑" panose="020B0503020204020204" pitchFamily="34" charset="-122"/>
                        </a:rPr>
                        <a:t>93.044</a:t>
                      </a:r>
                      <a:endParaRPr lang="en-US" altLang="zh-CN" sz="800">
                        <a:latin typeface="微软雅黑" panose="020B0503020204020204" pitchFamily="34" charset="-122"/>
                        <a:ea typeface="微软雅黑" panose="020B0503020204020204" pitchFamily="34" charset="-122"/>
                      </a:endParaRPr>
                    </a:p>
                  </a:txBody>
                  <a:tcPr marL="7937" marR="7937" marT="7937" marB="0" anchor="ctr">
                    <a:solidFill>
                      <a:schemeClr val="bg1">
                        <a:lumMod val="85000"/>
                      </a:schemeClr>
                    </a:solidFill>
                  </a:tcPr>
                </a:tc>
                <a:tc>
                  <a:txBody>
                    <a:bodyPr/>
                    <a:lstStyle/>
                    <a:p>
                      <a:pPr algn="l" fontAlgn="ctr"/>
                      <a:r>
                        <a:rPr lang="en-US" altLang="zh-CN" sz="800">
                          <a:latin typeface="微软雅黑" panose="020B0503020204020204" pitchFamily="34" charset="-122"/>
                          <a:ea typeface="微软雅黑" panose="020B0503020204020204" pitchFamily="34" charset="-122"/>
                        </a:rPr>
                        <a:t>27.439</a:t>
                      </a:r>
                      <a:endParaRPr lang="en-US" altLang="zh-CN" sz="800">
                        <a:latin typeface="微软雅黑" panose="020B0503020204020204" pitchFamily="34" charset="-122"/>
                        <a:ea typeface="微软雅黑" panose="020B0503020204020204" pitchFamily="34" charset="-122"/>
                      </a:endParaRPr>
                    </a:p>
                  </a:txBody>
                  <a:tcPr marL="7937" marR="7937" marT="7937" marB="0" anchor="ctr">
                    <a:solidFill>
                      <a:schemeClr val="bg1">
                        <a:lumMod val="85000"/>
                      </a:schemeClr>
                    </a:solidFill>
                  </a:tcPr>
                </a:tc>
                <a:tc>
                  <a:txBody>
                    <a:bodyPr/>
                    <a:lstStyle/>
                    <a:p>
                      <a:pPr algn="l" fontAlgn="ctr"/>
                      <a:r>
                        <a:rPr lang="zh-CN" altLang="en-US" sz="800">
                          <a:latin typeface="微软雅黑" panose="020B0503020204020204" pitchFamily="34" charset="-122"/>
                          <a:ea typeface="微软雅黑" panose="020B0503020204020204" pitchFamily="34" charset="-122"/>
                        </a:rPr>
                        <a:t>不推荐</a:t>
                      </a:r>
                      <a:endParaRPr lang="zh-CN" altLang="en-US" sz="800">
                        <a:latin typeface="微软雅黑" panose="020B0503020204020204" pitchFamily="34" charset="-122"/>
                        <a:ea typeface="微软雅黑" panose="020B0503020204020204" pitchFamily="34" charset="-122"/>
                      </a:endParaRPr>
                    </a:p>
                  </a:txBody>
                  <a:tcPr marL="7937" marR="7937" marT="7937" marB="0" anchor="ctr">
                    <a:solidFill>
                      <a:schemeClr val="bg1">
                        <a:lumMod val="85000"/>
                      </a:schemeClr>
                    </a:solidFill>
                  </a:tcPr>
                </a:tc>
              </a:tr>
              <a:tr h="255905">
                <a:tc>
                  <a:txBody>
                    <a:bodyPr/>
                    <a:lstStyle/>
                    <a:p>
                      <a:pPr algn="l" fontAlgn="ctr"/>
                      <a:r>
                        <a:rPr lang="en-US" altLang="zh-CN" sz="800">
                          <a:latin typeface="微软雅黑" panose="020B0503020204020204" pitchFamily="34" charset="-122"/>
                          <a:ea typeface="微软雅黑" panose="020B0503020204020204" pitchFamily="34" charset="-122"/>
                          <a:cs typeface="微软雅黑" panose="020B0503020204020204" pitchFamily="34" charset="-122"/>
                        </a:rPr>
                        <a:t>DeepSeek-R1-Distill-Qwen-14B</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cs typeface="微软雅黑" panose="020B0503020204020204" pitchFamily="34" charset="-122"/>
                        </a:rPr>
                        <a:t>1*300IDUO</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卡（</a:t>
                      </a:r>
                      <a:r>
                        <a:rPr lang="en-US" altLang="zh-CN" sz="80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芯））</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20</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256</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80</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0.897</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6.5336</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522.688</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800">
                          <a:latin typeface="微软雅黑" panose="020B0503020204020204" pitchFamily="34" charset="-122"/>
                          <a:ea typeface="微软雅黑" panose="020B0503020204020204" pitchFamily="34" charset="-122"/>
                        </a:rPr>
                        <a:t>33.493</a:t>
                      </a:r>
                      <a:endParaRPr lang="en-US" altLang="zh-CN" sz="8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endParaRPr sz="800">
                        <a:latin typeface="微软雅黑" panose="020B0503020204020204" pitchFamily="34" charset="-122"/>
                        <a:ea typeface="微软雅黑" panose="020B0503020204020204" pitchFamily="34" charset="-122"/>
                      </a:endParaRPr>
                    </a:p>
                  </a:txBody>
                  <a:tcPr marL="7937" marR="7937" marT="7937" marB="0"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548390" y="85852"/>
            <a:ext cx="3521189" cy="404495"/>
          </a:xfrm>
        </p:spPr>
        <p:txBody>
          <a:bodyPr/>
          <a:lstStyle/>
          <a:p>
            <a:r>
              <a:rPr dirty="0">
                <a:solidFill>
                  <a:srgbClr val="0070C0"/>
                </a:solidFill>
                <a:sym typeface="+mn-ea"/>
              </a:rPr>
              <a:t>目录</a:t>
            </a:r>
            <a:endParaRPr lang="zh-CN" altLang="en-US"/>
          </a:p>
        </p:txBody>
      </p:sp>
      <p:sp>
        <p:nvSpPr>
          <p:cNvPr id="2" name="文本占位符 1"/>
          <p:cNvSpPr txBox="1"/>
          <p:nvPr/>
        </p:nvSpPr>
        <p:spPr bwMode="auto">
          <a:xfrm>
            <a:off x="2596515" y="1432560"/>
            <a:ext cx="4511516" cy="501491"/>
          </a:xfrm>
          <a:prstGeom prst="rect">
            <a:avLst/>
          </a:prstGeom>
          <a:solidFill>
            <a:srgbClr val="F2F2F2"/>
          </a:solidFill>
          <a:ln>
            <a:noFill/>
          </a:ln>
        </p:spPr>
        <p:txBody>
          <a:bodyPr vert="horz" wrap="square" lIns="68580" tIns="34290" rIns="68580" bIns="3429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200" b="1" noProof="0" dirty="0">
                <a:ln>
                  <a:noFill/>
                </a:ln>
                <a:solidFill>
                  <a:sysClr val="windowText" lastClr="000000"/>
                </a:solidFill>
                <a:effectLst/>
                <a:uLnTx/>
                <a:uFillTx/>
                <a:sym typeface="微软雅黑" panose="020B0503020204020204" pitchFamily="34" charset="-122"/>
              </a:rPr>
              <a:t>人工智能基本概念</a:t>
            </a:r>
            <a:endParaRPr lang="zh-CN" altLang="en-US" sz="1200" b="1" noProof="0" dirty="0">
              <a:ln>
                <a:noFill/>
              </a:ln>
              <a:solidFill>
                <a:sysClr val="windowText" lastClr="000000"/>
              </a:solidFill>
              <a:effectLst/>
              <a:uLnTx/>
              <a:uFillTx/>
              <a:sym typeface="微软雅黑" panose="020B0503020204020204" pitchFamily="34" charset="-122"/>
            </a:endParaRPr>
          </a:p>
        </p:txBody>
      </p:sp>
      <p:sp>
        <p:nvSpPr>
          <p:cNvPr id="4" name="文本占位符 2"/>
          <p:cNvSpPr txBox="1"/>
          <p:nvPr/>
        </p:nvSpPr>
        <p:spPr bwMode="auto">
          <a:xfrm>
            <a:off x="1794986" y="1430655"/>
            <a:ext cx="666274" cy="502444"/>
          </a:xfrm>
          <a:prstGeom prst="rect">
            <a:avLst/>
          </a:prstGeom>
          <a:solidFill>
            <a:srgbClr val="F2F2F2"/>
          </a:solidFill>
          <a:ln>
            <a:noFill/>
          </a:ln>
        </p:spPr>
        <p:txBody>
          <a:bodyPr vert="horz" wrap="square" lIns="68580" tIns="34290" rIns="68580" bIns="3429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200" b="1" noProof="0" dirty="0">
                <a:ln>
                  <a:noFill/>
                </a:ln>
                <a:solidFill>
                  <a:sysClr val="windowText" lastClr="000000"/>
                </a:solidFill>
                <a:effectLst/>
                <a:uLnTx/>
                <a:uFillTx/>
                <a:sym typeface="微软雅黑" panose="020B0503020204020204" pitchFamily="34" charset="-122"/>
              </a:rPr>
              <a:t>01</a:t>
            </a:r>
            <a:endParaRPr lang="zh-CN" altLang="en-US" sz="1200" b="1" noProof="0" dirty="0">
              <a:ln>
                <a:noFill/>
              </a:ln>
              <a:solidFill>
                <a:sysClr val="windowText" lastClr="000000"/>
              </a:solidFill>
              <a:effectLst/>
              <a:uLnTx/>
              <a:uFillTx/>
              <a:sym typeface="微软雅黑" panose="020B0503020204020204" pitchFamily="34" charset="-122"/>
            </a:endParaRPr>
          </a:p>
        </p:txBody>
      </p:sp>
      <p:sp>
        <p:nvSpPr>
          <p:cNvPr id="12" name="文本占位符 4"/>
          <p:cNvSpPr txBox="1"/>
          <p:nvPr/>
        </p:nvSpPr>
        <p:spPr bwMode="auto">
          <a:xfrm>
            <a:off x="1794986" y="2157413"/>
            <a:ext cx="666274"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02</a:t>
            </a:r>
            <a:endPar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文本占位符 3"/>
          <p:cNvSpPr txBox="1"/>
          <p:nvPr/>
        </p:nvSpPr>
        <p:spPr bwMode="auto">
          <a:xfrm>
            <a:off x="2596515" y="2157413"/>
            <a:ext cx="4511516"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defRPr/>
            </a:pPr>
            <a:r>
              <a:rPr lang="zh-CN" altLang="en-US" sz="1200" b="1" noProof="0" dirty="0">
                <a:ln>
                  <a:noFill/>
                </a:ln>
                <a:solidFill>
                  <a:sysClr val="windowText" lastClr="000000"/>
                </a:solidFill>
                <a:effectLst/>
                <a:uLnTx/>
                <a:uFillTx/>
                <a:sym typeface="微软雅黑" panose="020B0503020204020204" pitchFamily="34" charset="-122"/>
              </a:rPr>
              <a:t>移动云智算</a:t>
            </a:r>
            <a:r>
              <a:rPr lang="zh-CN" sz="1200" b="1" noProof="0" dirty="0">
                <a:ln>
                  <a:noFill/>
                </a:ln>
                <a:solidFill>
                  <a:sysClr val="windowText" lastClr="000000"/>
                </a:solidFill>
                <a:effectLst/>
                <a:uLnTx/>
                <a:uFillTx/>
                <a:sym typeface="微软雅黑" panose="020B0503020204020204" pitchFamily="34" charset="-122"/>
              </a:rPr>
              <a:t>产品</a:t>
            </a:r>
            <a:r>
              <a:rPr lang="zh-CN" altLang="en-US" sz="1200" b="1" noProof="0" dirty="0">
                <a:ln>
                  <a:noFill/>
                </a:ln>
                <a:solidFill>
                  <a:sysClr val="windowText" lastClr="000000"/>
                </a:solidFill>
                <a:effectLst/>
                <a:uLnTx/>
                <a:uFillTx/>
                <a:sym typeface="微软雅黑" panose="020B0503020204020204" pitchFamily="34" charset="-122"/>
              </a:rPr>
              <a:t>介绍</a:t>
            </a:r>
            <a:endParaRPr lang="zh-CN" altLang="en-US" sz="1200" b="1" noProof="0" dirty="0">
              <a:ln>
                <a:noFill/>
              </a:ln>
              <a:solidFill>
                <a:sysClr val="windowText" lastClr="000000"/>
              </a:solidFill>
              <a:effectLst/>
              <a:uLnTx/>
              <a:uFillTx/>
              <a:sym typeface="微软雅黑" panose="020B0503020204020204" pitchFamily="34" charset="-122"/>
            </a:endParaRPr>
          </a:p>
        </p:txBody>
      </p:sp>
      <p:sp>
        <p:nvSpPr>
          <p:cNvPr id="6" name="文本占位符 4"/>
          <p:cNvSpPr txBox="1"/>
          <p:nvPr/>
        </p:nvSpPr>
        <p:spPr bwMode="auto">
          <a:xfrm>
            <a:off x="1794986" y="2873693"/>
            <a:ext cx="666274" cy="501491"/>
          </a:xfrm>
          <a:prstGeom prst="rect">
            <a:avLst/>
          </a:prstGeom>
          <a:solidFill>
            <a:srgbClr val="0084CF"/>
          </a:solidFill>
          <a:ln>
            <a:noFill/>
          </a:ln>
        </p:spPr>
        <p:txBody>
          <a:bodyPr vert="horz" wrap="square" lIns="68580" tIns="34290" rIns="68580" bIns="3429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defTabSz="914400" eaLnBrk="1" hangingPunct="1">
              <a:buClrTx/>
              <a:buSzTx/>
              <a:defRPr/>
            </a:pPr>
            <a:r>
              <a:rPr lang="zh-CN" sz="1200" b="1" noProof="0" dirty="0" err="1">
                <a:ln>
                  <a:noFill/>
                </a:ln>
                <a:solidFill>
                  <a:sysClr val="window" lastClr="FFFFFF"/>
                </a:solidFill>
                <a:effectLst/>
                <a:uLnTx/>
                <a:uFillTx/>
                <a:sym typeface="微软雅黑" panose="020B0503020204020204" pitchFamily="34" charset="-122"/>
              </a:rPr>
              <a:t>03</a:t>
            </a:r>
            <a:endParaRPr lang="zh-CN" sz="1200" b="1" noProof="0" dirty="0" err="1">
              <a:ln>
                <a:noFill/>
              </a:ln>
              <a:solidFill>
                <a:sysClr val="window" lastClr="FFFFFF"/>
              </a:solidFill>
              <a:effectLst/>
              <a:uLnTx/>
              <a:uFillTx/>
              <a:sym typeface="微软雅黑" panose="020B0503020204020204" pitchFamily="34" charset="-122"/>
            </a:endParaRPr>
          </a:p>
        </p:txBody>
      </p:sp>
      <p:sp>
        <p:nvSpPr>
          <p:cNvPr id="8" name="文本占位符 3"/>
          <p:cNvSpPr txBox="1"/>
          <p:nvPr/>
        </p:nvSpPr>
        <p:spPr bwMode="auto">
          <a:xfrm>
            <a:off x="2596515" y="2873693"/>
            <a:ext cx="4511516" cy="501491"/>
          </a:xfrm>
          <a:prstGeom prst="rect">
            <a:avLst/>
          </a:prstGeom>
          <a:solidFill>
            <a:srgbClr val="0084CF"/>
          </a:solidFill>
          <a:ln>
            <a:noFill/>
          </a:ln>
        </p:spPr>
        <p:txBody>
          <a:bodyPr vert="horz" wrap="square" lIns="68580" tIns="34290" rIns="68580" bIns="3429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defTabSz="914400" eaLnBrk="1" hangingPunct="1">
              <a:buClrTx/>
              <a:buSzTx/>
              <a:defRPr/>
            </a:pPr>
            <a:r>
              <a:rPr lang="zh-CN" sz="1200" b="1" noProof="0" dirty="0" err="1">
                <a:ln>
                  <a:noFill/>
                </a:ln>
                <a:solidFill>
                  <a:sysClr val="window" lastClr="FFFFFF"/>
                </a:solidFill>
                <a:effectLst/>
                <a:uLnTx/>
                <a:uFillTx/>
                <a:sym typeface="微软雅黑" panose="020B0503020204020204" pitchFamily="34" charset="-122"/>
              </a:rPr>
              <a:t>典型场景及案例</a:t>
            </a:r>
            <a:endParaRPr lang="zh-CN" sz="1200" b="1" noProof="0" dirty="0" err="1">
              <a:ln>
                <a:noFill/>
              </a:ln>
              <a:solidFill>
                <a:sysClr val="window" lastClr="FFFFFF"/>
              </a:solidFill>
              <a:effectLst/>
              <a:uLnTx/>
              <a:uFillTx/>
              <a:sym typeface="微软雅黑" panose="020B0503020204020204" pitchFamily="34" charset="-122"/>
            </a:endParaRPr>
          </a:p>
        </p:txBody>
      </p:sp>
      <p:sp>
        <p:nvSpPr>
          <p:cNvPr id="3" name="文本占位符 4"/>
          <p:cNvSpPr txBox="1"/>
          <p:nvPr/>
        </p:nvSpPr>
        <p:spPr bwMode="auto">
          <a:xfrm>
            <a:off x="1791176" y="3631406"/>
            <a:ext cx="666274"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04</a:t>
            </a:r>
            <a:endPar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 name="文本占位符 3"/>
          <p:cNvSpPr txBox="1"/>
          <p:nvPr/>
        </p:nvSpPr>
        <p:spPr bwMode="auto">
          <a:xfrm>
            <a:off x="2592705" y="3631406"/>
            <a:ext cx="4511516"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defRPr/>
            </a:pPr>
            <a:r>
              <a:rPr lang="en-US" altLang="zh-CN" sz="1200" b="1" noProof="0" dirty="0">
                <a:ln>
                  <a:noFill/>
                </a:ln>
                <a:solidFill>
                  <a:sysClr val="windowText" lastClr="000000"/>
                </a:solidFill>
                <a:effectLst/>
                <a:uLnTx/>
                <a:uFillTx/>
                <a:sym typeface="微软雅黑" panose="020B0503020204020204" pitchFamily="34" charset="-122"/>
              </a:rPr>
              <a:t>FAQ</a:t>
            </a:r>
            <a:endParaRPr lang="en-US" altLang="zh-CN" sz="1200" b="1" noProof="0" dirty="0">
              <a:ln>
                <a:noFill/>
              </a:ln>
              <a:solidFill>
                <a:sysClr val="windowText" lastClr="000000"/>
              </a:solidFill>
              <a:effectLst/>
              <a:uLnTx/>
              <a:uFillTx/>
              <a:sym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19513"/>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lang="zh-CN" altLang="en-US" sz="1800" dirty="0">
                <a:solidFill>
                  <a:srgbClr val="0084CF"/>
                </a:solidFill>
                <a:cs typeface="+mn-cs"/>
                <a:sym typeface="+mn-ea"/>
              </a:rPr>
              <a:t>党政</a:t>
            </a:r>
            <a:r>
              <a:rPr sz="1800" dirty="0">
                <a:solidFill>
                  <a:srgbClr val="0084CF"/>
                </a:solidFill>
                <a:cs typeface="+mn-cs"/>
                <a:sym typeface="+mn-ea"/>
              </a:rPr>
              <a:t>行业</a:t>
            </a:r>
            <a:r>
              <a:rPr lang="zh-CN" sz="1800" dirty="0">
                <a:solidFill>
                  <a:srgbClr val="0084CF"/>
                </a:solidFill>
                <a:cs typeface="+mn-cs"/>
                <a:sym typeface="+mn-ea"/>
              </a:rPr>
              <a:t>细分</a:t>
            </a:r>
            <a:r>
              <a:rPr sz="1800" dirty="0">
                <a:solidFill>
                  <a:srgbClr val="0084CF"/>
                </a:solidFill>
                <a:cs typeface="+mn-cs"/>
                <a:sym typeface="+mn-ea"/>
              </a:rPr>
              <a:t>场景</a:t>
            </a:r>
            <a:endParaRPr sz="1800" dirty="0">
              <a:solidFill>
                <a:srgbClr val="0084CF"/>
              </a:solidFill>
              <a:cs typeface="+mn-cs"/>
              <a:sym typeface="+mn-ea"/>
            </a:endParaRPr>
          </a:p>
        </p:txBody>
      </p:sp>
      <p:sp>
        <p:nvSpPr>
          <p:cNvPr id="38" name="文本框 37"/>
          <p:cNvSpPr txBox="1"/>
          <p:nvPr>
            <p:custDataLst>
              <p:tags r:id="rId1"/>
            </p:custDataLst>
          </p:nvPr>
        </p:nvSpPr>
        <p:spPr>
          <a:xfrm>
            <a:off x="6094143" y="1516071"/>
            <a:ext cx="3128963" cy="275749"/>
          </a:xfrm>
          <a:prstGeom prst="rect">
            <a:avLst/>
          </a:prstGeom>
          <a:noFill/>
        </p:spPr>
        <p:txBody>
          <a:bodyPr wrap="square" rtlCol="0" anchor="ctr" anchorCtr="0">
            <a:noAutofit/>
          </a:bodyPr>
          <a:lstStyle>
            <a:defPPr>
              <a:defRPr lang="en-US"/>
            </a:defPPr>
            <a:lvl1pPr marR="0" lvl="0" algn="ctr" defTabSz="876300" fontAlgn="ctr">
              <a:lnSpc>
                <a:spcPct val="100000"/>
              </a:lnSpc>
              <a:spcBef>
                <a:spcPts val="955"/>
              </a:spcBef>
              <a:spcAft>
                <a:spcPts val="0"/>
              </a:spcAft>
              <a:buClrTx/>
              <a:buSzTx/>
              <a:buFontTx/>
              <a:buNone/>
              <a:defRPr sz="3600" spc="100">
                <a:solidFill>
                  <a:srgbClr val="FFC000"/>
                </a:solidFill>
                <a:latin typeface="方正兰亭粗黑简体" panose="02000000000000000000" pitchFamily="2" charset="-122"/>
                <a:ea typeface="方正兰亭粗黑简体" panose="02000000000000000000" pitchFamily="2" charset="-122"/>
                <a:cs typeface="方正兰亭中黑_GBK" panose="02000000000000000000" charset="-122"/>
              </a:defRPr>
            </a:lvl1pPr>
          </a:lstStyle>
          <a:p>
            <a:pPr algn="ctr"/>
            <a:endParaRPr lang="zh-CN" altLang="en-US" sz="1350" b="1" dirty="0">
              <a:ln>
                <a:noFill/>
              </a:ln>
              <a:solidFill>
                <a:schemeClr val="bg2">
                  <a:lumMod val="50000"/>
                </a:schemeClr>
              </a:solidFill>
              <a:latin typeface="微软雅黑" panose="020B0503020204020204" pitchFamily="34" charset="-122"/>
              <a:ea typeface="微软雅黑" panose="020B0503020204020204" pitchFamily="34" charset="-122"/>
              <a:sym typeface="等线" panose="02010600030101010101" charset="-122"/>
            </a:endParaRPr>
          </a:p>
        </p:txBody>
      </p:sp>
      <p:cxnSp>
        <p:nvCxnSpPr>
          <p:cNvPr id="8" name="直接连接符 7"/>
          <p:cNvCxnSpPr/>
          <p:nvPr/>
        </p:nvCxnSpPr>
        <p:spPr>
          <a:xfrm>
            <a:off x="251341" y="1333179"/>
            <a:ext cx="8641319" cy="0"/>
          </a:xfrm>
          <a:prstGeom prst="line">
            <a:avLst/>
          </a:prstGeom>
          <a:ln>
            <a:solidFill>
              <a:srgbClr val="1184CF"/>
            </a:solidFill>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2"/>
            </p:custDataLst>
          </p:nvPr>
        </p:nvSpPr>
        <p:spPr>
          <a:xfrm>
            <a:off x="874654" y="1243471"/>
            <a:ext cx="560813" cy="2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b="1" dirty="0">
                <a:solidFill>
                  <a:srgbClr val="1185CE"/>
                </a:solidFill>
                <a:latin typeface="微软雅黑" panose="020B0503020204020204" pitchFamily="34" charset="-122"/>
                <a:ea typeface="微软雅黑" panose="020B0503020204020204" pitchFamily="34" charset="-122"/>
              </a:rPr>
              <a:t>细分场景</a:t>
            </a:r>
            <a:endParaRPr lang="zh-CN" altLang="en-US" sz="825" b="1" dirty="0">
              <a:solidFill>
                <a:srgbClr val="1185CE"/>
              </a:solidFill>
              <a:latin typeface="微软雅黑" panose="020B0503020204020204" pitchFamily="34" charset="-122"/>
              <a:ea typeface="微软雅黑" panose="020B0503020204020204" pitchFamily="34" charset="-122"/>
            </a:endParaRPr>
          </a:p>
        </p:txBody>
      </p:sp>
      <p:sp>
        <p:nvSpPr>
          <p:cNvPr id="10" name="矩形 9"/>
          <p:cNvSpPr/>
          <p:nvPr>
            <p:custDataLst>
              <p:tags r:id="rId3"/>
            </p:custDataLst>
          </p:nvPr>
        </p:nvSpPr>
        <p:spPr>
          <a:xfrm>
            <a:off x="1778373" y="1243471"/>
            <a:ext cx="560813" cy="2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b="1" dirty="0">
                <a:solidFill>
                  <a:srgbClr val="1185CE"/>
                </a:solidFill>
                <a:latin typeface="微软雅黑" panose="020B0503020204020204" pitchFamily="34" charset="-122"/>
                <a:ea typeface="微软雅黑" panose="020B0503020204020204" pitchFamily="34" charset="-122"/>
              </a:rPr>
              <a:t>目标客户</a:t>
            </a:r>
            <a:endParaRPr lang="zh-CN" altLang="en-US" sz="825" b="1" dirty="0">
              <a:solidFill>
                <a:srgbClr val="1185CE"/>
              </a:solidFill>
              <a:latin typeface="微软雅黑" panose="020B0503020204020204" pitchFamily="34" charset="-122"/>
              <a:ea typeface="微软雅黑" panose="020B0503020204020204" pitchFamily="34" charset="-122"/>
            </a:endParaRPr>
          </a:p>
        </p:txBody>
      </p:sp>
      <p:sp>
        <p:nvSpPr>
          <p:cNvPr id="11" name="矩形 10"/>
          <p:cNvSpPr/>
          <p:nvPr>
            <p:custDataLst>
              <p:tags r:id="rId4"/>
            </p:custDataLst>
          </p:nvPr>
        </p:nvSpPr>
        <p:spPr>
          <a:xfrm>
            <a:off x="4435454" y="1219593"/>
            <a:ext cx="560813" cy="2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b="1" dirty="0">
                <a:solidFill>
                  <a:srgbClr val="1185CE"/>
                </a:solidFill>
                <a:latin typeface="微软雅黑" panose="020B0503020204020204" pitchFamily="34" charset="-122"/>
                <a:ea typeface="微软雅黑" panose="020B0503020204020204" pitchFamily="34" charset="-122"/>
              </a:rPr>
              <a:t>场景需求</a:t>
            </a:r>
            <a:endParaRPr lang="zh-CN" altLang="en-US" sz="825" b="1" dirty="0">
              <a:solidFill>
                <a:srgbClr val="1185CE"/>
              </a:solidFill>
              <a:latin typeface="微软雅黑" panose="020B0503020204020204" pitchFamily="34" charset="-122"/>
              <a:ea typeface="微软雅黑" panose="020B0503020204020204" pitchFamily="34" charset="-122"/>
            </a:endParaRPr>
          </a:p>
        </p:txBody>
      </p:sp>
      <p:sp>
        <p:nvSpPr>
          <p:cNvPr id="12" name="矩形 11"/>
          <p:cNvSpPr/>
          <p:nvPr>
            <p:custDataLst>
              <p:tags r:id="rId5"/>
            </p:custDataLst>
          </p:nvPr>
        </p:nvSpPr>
        <p:spPr>
          <a:xfrm>
            <a:off x="7662969" y="1210376"/>
            <a:ext cx="560813" cy="2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b="1" dirty="0">
                <a:solidFill>
                  <a:srgbClr val="1185CE"/>
                </a:solidFill>
                <a:latin typeface="微软雅黑" panose="020B0503020204020204" pitchFamily="34" charset="-122"/>
                <a:ea typeface="微软雅黑" panose="020B0503020204020204" pitchFamily="34" charset="-122"/>
              </a:rPr>
              <a:t>建设机会</a:t>
            </a:r>
            <a:endParaRPr lang="zh-CN" altLang="en-US" sz="825" b="1" dirty="0">
              <a:solidFill>
                <a:srgbClr val="1185CE"/>
              </a:solidFill>
              <a:latin typeface="微软雅黑" panose="020B0503020204020204" pitchFamily="34" charset="-122"/>
              <a:ea typeface="微软雅黑" panose="020B0503020204020204" pitchFamily="34" charset="-122"/>
            </a:endParaRPr>
          </a:p>
        </p:txBody>
      </p:sp>
      <p:sp>
        <p:nvSpPr>
          <p:cNvPr id="13" name="矩形 12"/>
          <p:cNvSpPr/>
          <p:nvPr>
            <p:custDataLst>
              <p:tags r:id="rId6"/>
            </p:custDataLst>
          </p:nvPr>
        </p:nvSpPr>
        <p:spPr>
          <a:xfrm>
            <a:off x="289264" y="2745934"/>
            <a:ext cx="328433" cy="401827"/>
          </a:xfrm>
          <a:prstGeom prst="rect">
            <a:avLst/>
          </a:prstGeom>
          <a:solidFill>
            <a:srgbClr val="1184CF"/>
          </a:solidFill>
          <a:ln>
            <a:noFill/>
          </a:ln>
        </p:spPr>
        <p:txBody>
          <a:bodyPr lIns="0" tIns="27000" rIns="0" bIns="27000" anchor="ctr" anchorCtr="1"/>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fontAlgn="base">
              <a:spcBef>
                <a:spcPct val="0"/>
              </a:spcBef>
              <a:spcAft>
                <a:spcPct val="0"/>
              </a:spcAft>
            </a:pPr>
            <a:r>
              <a:rPr kumimoji="1" lang="zh-CN" altLang="en-US" sz="825" b="1" dirty="0">
                <a:solidFill>
                  <a:srgbClr val="FFFFFF"/>
                </a:solidFill>
                <a:latin typeface="微软雅黑" panose="020B0503020204020204" pitchFamily="34" charset="-122"/>
              </a:rPr>
              <a:t>智慧</a:t>
            </a:r>
            <a:endParaRPr kumimoji="1" lang="en-US" altLang="zh-CN" sz="825" b="1" dirty="0">
              <a:solidFill>
                <a:srgbClr val="FFFFFF"/>
              </a:solidFill>
              <a:latin typeface="微软雅黑" panose="020B0503020204020204" pitchFamily="34" charset="-122"/>
            </a:endParaRPr>
          </a:p>
          <a:p>
            <a:pPr fontAlgn="base">
              <a:spcBef>
                <a:spcPct val="0"/>
              </a:spcBef>
              <a:spcAft>
                <a:spcPct val="0"/>
              </a:spcAft>
            </a:pPr>
            <a:r>
              <a:rPr kumimoji="1" lang="zh-CN" altLang="en-US" sz="825" b="1" dirty="0">
                <a:solidFill>
                  <a:srgbClr val="FFFFFF"/>
                </a:solidFill>
                <a:latin typeface="微软雅黑" panose="020B0503020204020204" pitchFamily="34" charset="-122"/>
              </a:rPr>
              <a:t>公安</a:t>
            </a:r>
            <a:endParaRPr kumimoji="1" lang="zh-CN" altLang="en-US" sz="825" b="1" dirty="0">
              <a:solidFill>
                <a:srgbClr val="FFFFFF"/>
              </a:solidFill>
              <a:latin typeface="微软雅黑" panose="020B0503020204020204" pitchFamily="34" charset="-122"/>
            </a:endParaRPr>
          </a:p>
        </p:txBody>
      </p:sp>
      <p:sp>
        <p:nvSpPr>
          <p:cNvPr id="14" name="矩形 13"/>
          <p:cNvSpPr/>
          <p:nvPr>
            <p:custDataLst>
              <p:tags r:id="rId7"/>
            </p:custDataLst>
          </p:nvPr>
        </p:nvSpPr>
        <p:spPr>
          <a:xfrm>
            <a:off x="289261" y="3885708"/>
            <a:ext cx="328433" cy="355532"/>
          </a:xfrm>
          <a:prstGeom prst="rect">
            <a:avLst/>
          </a:prstGeom>
          <a:solidFill>
            <a:srgbClr val="1184CF"/>
          </a:solidFill>
          <a:ln>
            <a:noFill/>
          </a:ln>
        </p:spPr>
        <p:txBody>
          <a:bodyPr lIns="0" tIns="27000" rIns="0" bIns="27000" anchor="ctr" anchorCtr="1"/>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82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市场</a:t>
            </a:r>
            <a:endParaRPr kumimoji="1" lang="en-US" altLang="zh-CN" sz="82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82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监管</a:t>
            </a:r>
            <a:endParaRPr kumimoji="1" lang="zh-CN" altLang="en-US" sz="82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custDataLst>
              <p:tags r:id="rId8"/>
            </p:custDataLst>
          </p:nvPr>
        </p:nvSpPr>
        <p:spPr>
          <a:xfrm>
            <a:off x="289264" y="4329164"/>
            <a:ext cx="328433" cy="534588"/>
          </a:xfrm>
          <a:prstGeom prst="rect">
            <a:avLst/>
          </a:prstGeom>
          <a:solidFill>
            <a:srgbClr val="1184CF"/>
          </a:solidFill>
          <a:ln>
            <a:noFill/>
          </a:ln>
        </p:spPr>
        <p:txBody>
          <a:bodyPr lIns="0" tIns="27000" rIns="0" bIns="27000" anchor="ctr" anchorCtr="1"/>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fontAlgn="base">
              <a:spcBef>
                <a:spcPct val="0"/>
              </a:spcBef>
              <a:spcAft>
                <a:spcPct val="0"/>
              </a:spcAft>
            </a:pPr>
            <a:r>
              <a:rPr kumimoji="1" lang="zh-CN" altLang="en-US" sz="825" b="1" dirty="0">
                <a:solidFill>
                  <a:srgbClr val="FFFFFF"/>
                </a:solidFill>
                <a:latin typeface="微软雅黑" panose="020B0503020204020204" pitchFamily="34" charset="-122"/>
              </a:rPr>
              <a:t>融合</a:t>
            </a:r>
            <a:endParaRPr kumimoji="1" lang="en-US" altLang="zh-CN" sz="825" b="1" dirty="0">
              <a:solidFill>
                <a:srgbClr val="FFFFFF"/>
              </a:solidFill>
              <a:latin typeface="微软雅黑" panose="020B0503020204020204" pitchFamily="34" charset="-122"/>
            </a:endParaRPr>
          </a:p>
          <a:p>
            <a:pPr fontAlgn="base">
              <a:spcBef>
                <a:spcPct val="0"/>
              </a:spcBef>
              <a:spcAft>
                <a:spcPct val="0"/>
              </a:spcAft>
            </a:pPr>
            <a:r>
              <a:rPr kumimoji="1" lang="zh-CN" altLang="en-US" sz="825" b="1" dirty="0">
                <a:solidFill>
                  <a:srgbClr val="FFFFFF"/>
                </a:solidFill>
                <a:latin typeface="微软雅黑" panose="020B0503020204020204" pitchFamily="34" charset="-122"/>
              </a:rPr>
              <a:t>媒体</a:t>
            </a:r>
            <a:endParaRPr kumimoji="1" lang="zh-CN" altLang="en-US" sz="825" b="1" dirty="0">
              <a:solidFill>
                <a:srgbClr val="FFFFFF"/>
              </a:solidFill>
              <a:latin typeface="微软雅黑" panose="020B0503020204020204" pitchFamily="34" charset="-122"/>
            </a:endParaRPr>
          </a:p>
        </p:txBody>
      </p:sp>
      <p:sp>
        <p:nvSpPr>
          <p:cNvPr id="22" name="矩形 21"/>
          <p:cNvSpPr/>
          <p:nvPr>
            <p:custDataLst>
              <p:tags r:id="rId9"/>
            </p:custDataLst>
          </p:nvPr>
        </p:nvSpPr>
        <p:spPr>
          <a:xfrm>
            <a:off x="289261" y="2113465"/>
            <a:ext cx="328433" cy="569133"/>
          </a:xfrm>
          <a:prstGeom prst="rect">
            <a:avLst/>
          </a:prstGeom>
          <a:solidFill>
            <a:srgbClr val="1184CF"/>
          </a:solidFill>
          <a:ln>
            <a:noFill/>
          </a:ln>
        </p:spPr>
        <p:txBody>
          <a:bodyPr lIns="0" tIns="27000" rIns="0" bIns="27000" anchor="ctr" anchorCtr="1"/>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fontAlgn="base">
              <a:spcBef>
                <a:spcPct val="0"/>
              </a:spcBef>
              <a:spcAft>
                <a:spcPct val="0"/>
              </a:spcAft>
            </a:pPr>
            <a:r>
              <a:rPr kumimoji="1" lang="zh-CN" altLang="en-US" sz="825" b="1" dirty="0">
                <a:solidFill>
                  <a:srgbClr val="FFFFFF"/>
                </a:solidFill>
                <a:latin typeface="微软雅黑" panose="020B0503020204020204" pitchFamily="34" charset="-122"/>
              </a:rPr>
              <a:t>智慧</a:t>
            </a:r>
            <a:endParaRPr kumimoji="1" lang="en-US" altLang="zh-CN" sz="825" b="1" dirty="0">
              <a:solidFill>
                <a:srgbClr val="FFFFFF"/>
              </a:solidFill>
              <a:latin typeface="微软雅黑" panose="020B0503020204020204" pitchFamily="34" charset="-122"/>
            </a:endParaRPr>
          </a:p>
          <a:p>
            <a:pPr fontAlgn="base">
              <a:spcBef>
                <a:spcPct val="0"/>
              </a:spcBef>
              <a:spcAft>
                <a:spcPct val="0"/>
              </a:spcAft>
            </a:pPr>
            <a:r>
              <a:rPr kumimoji="1" lang="zh-CN" altLang="en-US" sz="825" b="1" dirty="0">
                <a:solidFill>
                  <a:srgbClr val="FFFFFF"/>
                </a:solidFill>
                <a:latin typeface="微软雅黑" panose="020B0503020204020204" pitchFamily="34" charset="-122"/>
              </a:rPr>
              <a:t>政法</a:t>
            </a:r>
            <a:endParaRPr kumimoji="1" lang="zh-CN" altLang="en-US" sz="825" b="1" dirty="0">
              <a:solidFill>
                <a:srgbClr val="FFFFFF"/>
              </a:solidFill>
              <a:latin typeface="微软雅黑" panose="020B0503020204020204" pitchFamily="34" charset="-122"/>
            </a:endParaRPr>
          </a:p>
        </p:txBody>
      </p:sp>
      <p:sp>
        <p:nvSpPr>
          <p:cNvPr id="23" name="矩形 22"/>
          <p:cNvSpPr/>
          <p:nvPr>
            <p:custDataLst>
              <p:tags r:id="rId10"/>
            </p:custDataLst>
          </p:nvPr>
        </p:nvSpPr>
        <p:spPr>
          <a:xfrm>
            <a:off x="724986" y="2112554"/>
            <a:ext cx="764381" cy="266117"/>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智能法院审判</a:t>
            </a:r>
            <a:endParaRPr lang="zh-CN" altLang="en-US" sz="790" b="1" dirty="0">
              <a:latin typeface="微软雅黑" panose="020B0503020204020204" pitchFamily="34" charset="-122"/>
              <a:ea typeface="微软雅黑" panose="020B0503020204020204" pitchFamily="34" charset="-122"/>
              <a:sym typeface="+mn-ea"/>
            </a:endParaRPr>
          </a:p>
        </p:txBody>
      </p:sp>
      <p:sp>
        <p:nvSpPr>
          <p:cNvPr id="24" name="矩形 23"/>
          <p:cNvSpPr/>
          <p:nvPr>
            <p:custDataLst>
              <p:tags r:id="rId11"/>
            </p:custDataLst>
          </p:nvPr>
        </p:nvSpPr>
        <p:spPr>
          <a:xfrm>
            <a:off x="1611764" y="2112554"/>
            <a:ext cx="828675" cy="266117"/>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法院</a:t>
            </a:r>
            <a:endParaRPr lang="zh-CN" altLang="en-US" sz="790" b="1" dirty="0">
              <a:latin typeface="微软雅黑" panose="020B0503020204020204" pitchFamily="34" charset="-122"/>
              <a:ea typeface="微软雅黑" panose="020B0503020204020204" pitchFamily="34" charset="-122"/>
              <a:sym typeface="+mn-ea"/>
            </a:endParaRPr>
          </a:p>
        </p:txBody>
      </p:sp>
      <p:sp>
        <p:nvSpPr>
          <p:cNvPr id="25" name="矩形 24"/>
          <p:cNvSpPr/>
          <p:nvPr>
            <p:custDataLst>
              <p:tags r:id="rId12"/>
            </p:custDataLst>
          </p:nvPr>
        </p:nvSpPr>
        <p:spPr>
          <a:xfrm>
            <a:off x="2559977" y="2112554"/>
            <a:ext cx="4311015" cy="266117"/>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algn="l" defTabSz="914400" eaLnBrk="0" fontAlgn="auto" hangingPunct="0">
              <a:lnSpc>
                <a:spcPct val="120000"/>
              </a:lnSpc>
              <a:spcBef>
                <a:spcPts val="0"/>
              </a:spcBef>
              <a:spcAft>
                <a:spcPts val="0"/>
              </a:spcAft>
              <a:buClrTx/>
              <a:buSzTx/>
              <a:defRPr/>
            </a:pPr>
            <a:r>
              <a:rPr lang="zh-CN" altLang="en-US" sz="750" dirty="0">
                <a:solidFill>
                  <a:schemeClr val="tx1"/>
                </a:solidFill>
                <a:latin typeface="微软雅黑" panose="020B0503020204020204" pitchFamily="34" charset="-122"/>
                <a:ea typeface="微软雅黑" panose="020B0503020204020204" pitchFamily="34" charset="-122"/>
                <a:sym typeface="+mn-ea"/>
              </a:rPr>
              <a:t>围绕法院审判业务场景，应用法律大模型，在案件管理、诉讼服务、证据审查、判决预测等方面提供数字化、智能化能力，提升审判质效</a:t>
            </a:r>
            <a:endPar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45" name="矩形 44"/>
          <p:cNvSpPr/>
          <p:nvPr>
            <p:custDataLst>
              <p:tags r:id="rId13"/>
            </p:custDataLst>
          </p:nvPr>
        </p:nvSpPr>
        <p:spPr>
          <a:xfrm>
            <a:off x="7004426" y="2112554"/>
            <a:ext cx="1887771" cy="266117"/>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algn="ctr" defTabSz="914400" eaLnBrk="0" fontAlgn="auto" hangingPunct="0">
              <a:lnSpc>
                <a:spcPct val="120000"/>
              </a:lnSpc>
              <a:spcBef>
                <a:spcPts val="0"/>
              </a:spcBef>
              <a:spcAft>
                <a:spcPts val="0"/>
              </a:spcAft>
              <a:buClrTx/>
              <a:buSzTx/>
              <a:buFontTx/>
              <a:buNone/>
              <a:defRPr/>
            </a:pPr>
            <a:r>
              <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智能云法庭、卷宗案情分析、争议案例分析、裁判文书智写</a:t>
            </a:r>
            <a:endPar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03" name="矩形 102"/>
          <p:cNvSpPr/>
          <p:nvPr>
            <p:custDataLst>
              <p:tags r:id="rId14"/>
            </p:custDataLst>
          </p:nvPr>
        </p:nvSpPr>
        <p:spPr>
          <a:xfrm>
            <a:off x="724986" y="2418348"/>
            <a:ext cx="764381" cy="266117"/>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智能法律服务</a:t>
            </a:r>
            <a:endParaRPr lang="zh-CN" altLang="en-US" sz="790" b="1" dirty="0">
              <a:latin typeface="微软雅黑" panose="020B0503020204020204" pitchFamily="34" charset="-122"/>
              <a:ea typeface="微软雅黑" panose="020B0503020204020204" pitchFamily="34" charset="-122"/>
              <a:sym typeface="+mn-ea"/>
            </a:endParaRPr>
          </a:p>
        </p:txBody>
      </p:sp>
      <p:sp>
        <p:nvSpPr>
          <p:cNvPr id="104" name="矩形 103"/>
          <p:cNvSpPr/>
          <p:nvPr>
            <p:custDataLst>
              <p:tags r:id="rId15"/>
            </p:custDataLst>
          </p:nvPr>
        </p:nvSpPr>
        <p:spPr>
          <a:xfrm>
            <a:off x="1611764" y="2418348"/>
            <a:ext cx="828675" cy="266117"/>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sz="790" b="1" dirty="0">
                <a:solidFill>
                  <a:schemeClr val="bg2">
                    <a:lumMod val="10000"/>
                  </a:schemeClr>
                </a:solidFill>
                <a:latin typeface="微软雅黑" panose="020B0503020204020204" pitchFamily="34" charset="-122"/>
                <a:ea typeface="微软雅黑" panose="020B0503020204020204" pitchFamily="34" charset="-122"/>
                <a:sym typeface="+mn-ea"/>
              </a:rPr>
              <a:t>政法机关、法律服务机构</a:t>
            </a:r>
            <a:endParaRPr sz="790" b="1" dirty="0">
              <a:solidFill>
                <a:schemeClr val="bg2">
                  <a:lumMod val="10000"/>
                </a:schemeClr>
              </a:solidFill>
              <a:latin typeface="微软雅黑" panose="020B0503020204020204" pitchFamily="34" charset="-122"/>
              <a:ea typeface="微软雅黑" panose="020B0503020204020204" pitchFamily="34" charset="-122"/>
              <a:sym typeface="+mn-ea"/>
            </a:endParaRPr>
          </a:p>
        </p:txBody>
      </p:sp>
      <p:sp>
        <p:nvSpPr>
          <p:cNvPr id="105" name="矩形 104"/>
          <p:cNvSpPr/>
          <p:nvPr>
            <p:custDataLst>
              <p:tags r:id="rId16"/>
            </p:custDataLst>
          </p:nvPr>
        </p:nvSpPr>
        <p:spPr>
          <a:xfrm>
            <a:off x="2559977" y="2418348"/>
            <a:ext cx="4311015" cy="266117"/>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eaLnBrk="0" hangingPunct="0">
              <a:lnSpc>
                <a:spcPct val="120000"/>
              </a:lnSpc>
            </a:pPr>
            <a:r>
              <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面向社会公众，应用</a:t>
            </a:r>
            <a:r>
              <a:rPr kumimoji="1" lang="en-US" altLang="zh-CN"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AI</a:t>
            </a:r>
            <a:r>
              <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智能，开展普法教育、提供法律咨询，检索法律法规，分析案件评估，类案智能检索、法律业务咨询、材料辅助编写、推荐办案路径</a:t>
            </a:r>
            <a:endPar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06" name="矩形 105"/>
          <p:cNvSpPr/>
          <p:nvPr>
            <p:custDataLst>
              <p:tags r:id="rId17"/>
            </p:custDataLst>
          </p:nvPr>
        </p:nvSpPr>
        <p:spPr>
          <a:xfrm>
            <a:off x="7004426" y="2418348"/>
            <a:ext cx="1887770" cy="266117"/>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algn="ctr" defTabSz="914400" eaLnBrk="0" fontAlgn="auto" hangingPunct="0">
              <a:lnSpc>
                <a:spcPct val="120000"/>
              </a:lnSpc>
              <a:spcBef>
                <a:spcPts val="0"/>
              </a:spcBef>
              <a:spcAft>
                <a:spcPts val="0"/>
              </a:spcAft>
              <a:buClrTx/>
              <a:buSzTx/>
              <a:buFontTx/>
              <a:buNone/>
              <a:defRPr/>
            </a:pPr>
            <a:r>
              <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公众法律咨询平台、普法教育、案件智能查询分析、文书辅助起草</a:t>
            </a:r>
            <a:endPar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08" name="矩形 107"/>
          <p:cNvSpPr/>
          <p:nvPr>
            <p:custDataLst>
              <p:tags r:id="rId18"/>
            </p:custDataLst>
          </p:nvPr>
        </p:nvSpPr>
        <p:spPr>
          <a:xfrm>
            <a:off x="721996" y="4329164"/>
            <a:ext cx="763825" cy="249079"/>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en-US" altLang="zh-CN" sz="790" b="1" dirty="0">
                <a:latin typeface="微软雅黑" panose="020B0503020204020204" pitchFamily="34" charset="-122"/>
                <a:ea typeface="微软雅黑" panose="020B0503020204020204" pitchFamily="34" charset="-122"/>
                <a:sym typeface="+mn-ea"/>
              </a:rPr>
              <a:t>AIGC</a:t>
            </a:r>
            <a:r>
              <a:rPr lang="zh-CN" altLang="en-US" sz="790" b="1" dirty="0">
                <a:latin typeface="微软雅黑" panose="020B0503020204020204" pitchFamily="34" charset="-122"/>
                <a:ea typeface="微软雅黑" panose="020B0503020204020204" pitchFamily="34" charset="-122"/>
                <a:sym typeface="+mn-ea"/>
              </a:rPr>
              <a:t>内容生产</a:t>
            </a:r>
            <a:endParaRPr lang="zh-CN" altLang="en-US" sz="790" b="1" dirty="0">
              <a:latin typeface="微软雅黑" panose="020B0503020204020204" pitchFamily="34" charset="-122"/>
              <a:ea typeface="微软雅黑" panose="020B0503020204020204" pitchFamily="34" charset="-122"/>
              <a:sym typeface="+mn-ea"/>
            </a:endParaRPr>
          </a:p>
        </p:txBody>
      </p:sp>
      <p:sp>
        <p:nvSpPr>
          <p:cNvPr id="109" name="矩形 108"/>
          <p:cNvSpPr/>
          <p:nvPr>
            <p:custDataLst>
              <p:tags r:id="rId19"/>
            </p:custDataLst>
          </p:nvPr>
        </p:nvSpPr>
        <p:spPr>
          <a:xfrm>
            <a:off x="1611764" y="4322497"/>
            <a:ext cx="817245" cy="260509"/>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电视台、融媒体中心</a:t>
            </a:r>
            <a:endParaRPr lang="zh-CN" altLang="en-US" sz="790" b="1" dirty="0">
              <a:latin typeface="微软雅黑" panose="020B0503020204020204" pitchFamily="34" charset="-122"/>
              <a:ea typeface="微软雅黑" panose="020B0503020204020204" pitchFamily="34" charset="-122"/>
              <a:sym typeface="+mn-ea"/>
            </a:endParaRPr>
          </a:p>
        </p:txBody>
      </p:sp>
      <p:sp>
        <p:nvSpPr>
          <p:cNvPr id="110" name="矩形 109"/>
          <p:cNvSpPr/>
          <p:nvPr>
            <p:custDataLst>
              <p:tags r:id="rId20"/>
            </p:custDataLst>
          </p:nvPr>
        </p:nvSpPr>
        <p:spPr>
          <a:xfrm>
            <a:off x="2560406" y="4329164"/>
            <a:ext cx="4310459" cy="253841"/>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indent="0" algn="l" defTabSz="914400" eaLnBrk="0" fontAlgn="auto" hangingPunct="0">
              <a:lnSpc>
                <a:spcPct val="120000"/>
              </a:lnSpc>
              <a:spcBef>
                <a:spcPts val="0"/>
              </a:spcBef>
              <a:spcAft>
                <a:spcPts val="0"/>
              </a:spcAft>
              <a:buClrTx/>
              <a:buSzTx/>
              <a:buFontTx/>
              <a:buNone/>
              <a:defRPr/>
            </a:pPr>
            <a:r>
              <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通过</a:t>
            </a:r>
            <a:r>
              <a:rPr kumimoji="1" lang="en-US" altLang="zh-CN"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AI</a:t>
            </a:r>
            <a:r>
              <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实现内容创作、视频制作、图像设计、数据分析等功能，提升内容生产效率。</a:t>
            </a:r>
            <a:endPar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11" name="矩形 110"/>
          <p:cNvSpPr/>
          <p:nvPr>
            <p:custDataLst>
              <p:tags r:id="rId21"/>
            </p:custDataLst>
          </p:nvPr>
        </p:nvSpPr>
        <p:spPr>
          <a:xfrm>
            <a:off x="6998756" y="4329164"/>
            <a:ext cx="1898568" cy="253841"/>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indent="0" algn="ctr" defTabSz="914400" eaLnBrk="0" fontAlgn="auto" hangingPunct="0">
              <a:lnSpc>
                <a:spcPct val="120000"/>
              </a:lnSpc>
              <a:spcBef>
                <a:spcPts val="0"/>
              </a:spcBef>
              <a:spcAft>
                <a:spcPts val="0"/>
              </a:spcAft>
              <a:buClrTx/>
              <a:buSzTx/>
              <a:buFontTx/>
              <a:buNone/>
              <a:defRPr/>
            </a:pPr>
            <a:r>
              <a:rPr lang="zh-CN" altLang="en-US" sz="790">
                <a:latin typeface="微软雅黑" panose="020B0503020204020204" pitchFamily="34" charset="-122"/>
                <a:ea typeface="微软雅黑" panose="020B0503020204020204" pitchFamily="34" charset="-122"/>
                <a:sym typeface="+mn-ea"/>
              </a:rPr>
              <a:t>文字生图、文字生产视频、</a:t>
            </a:r>
            <a:r>
              <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内容制作</a:t>
            </a:r>
            <a:r>
              <a:rPr lang="zh-CN" altLang="en-US" sz="790">
                <a:latin typeface="微软雅黑" panose="020B0503020204020204" pitchFamily="34" charset="-122"/>
                <a:ea typeface="微软雅黑" panose="020B0503020204020204" pitchFamily="34" charset="-122"/>
                <a:sym typeface="+mn-ea"/>
              </a:rPr>
              <a:t>等</a:t>
            </a:r>
            <a:endPar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12" name="矩形 111"/>
          <p:cNvSpPr/>
          <p:nvPr>
            <p:custDataLst>
              <p:tags r:id="rId22"/>
            </p:custDataLst>
          </p:nvPr>
        </p:nvSpPr>
        <p:spPr>
          <a:xfrm>
            <a:off x="721520" y="4606817"/>
            <a:ext cx="764270" cy="260509"/>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en-US" altLang="zh-CN" sz="790" b="1" dirty="0">
                <a:latin typeface="微软雅黑" panose="020B0503020204020204" pitchFamily="34" charset="-122"/>
                <a:ea typeface="微软雅黑" panose="020B0503020204020204" pitchFamily="34" charset="-122"/>
                <a:sym typeface="+mn-ea"/>
              </a:rPr>
              <a:t>AI</a:t>
            </a:r>
            <a:r>
              <a:rPr lang="zh-CN" altLang="en-US" sz="790" b="1" dirty="0">
                <a:latin typeface="微软雅黑" panose="020B0503020204020204" pitchFamily="34" charset="-122"/>
                <a:ea typeface="微软雅黑" panose="020B0503020204020204" pitchFamily="34" charset="-122"/>
                <a:sym typeface="+mn-ea"/>
              </a:rPr>
              <a:t>智播</a:t>
            </a:r>
            <a:endParaRPr lang="zh-CN" altLang="en-US" sz="790" b="1" dirty="0">
              <a:latin typeface="微软雅黑" panose="020B0503020204020204" pitchFamily="34" charset="-122"/>
              <a:ea typeface="微软雅黑" panose="020B0503020204020204" pitchFamily="34" charset="-122"/>
              <a:sym typeface="+mn-ea"/>
            </a:endParaRPr>
          </a:p>
        </p:txBody>
      </p:sp>
      <p:sp>
        <p:nvSpPr>
          <p:cNvPr id="113" name="矩形 112"/>
          <p:cNvSpPr/>
          <p:nvPr>
            <p:custDataLst>
              <p:tags r:id="rId23"/>
            </p:custDataLst>
          </p:nvPr>
        </p:nvSpPr>
        <p:spPr>
          <a:xfrm>
            <a:off x="1611785" y="4612533"/>
            <a:ext cx="817670" cy="249079"/>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sz="790" b="1" dirty="0">
                <a:latin typeface="微软雅黑" panose="020B0503020204020204" pitchFamily="34" charset="-122"/>
                <a:ea typeface="微软雅黑" panose="020B0503020204020204" pitchFamily="34" charset="-122"/>
                <a:sym typeface="+mn-ea"/>
              </a:rPr>
              <a:t>电视台、</a:t>
            </a:r>
            <a:r>
              <a:rPr lang="zh-CN" altLang="en-US" sz="790" b="1" dirty="0">
                <a:latin typeface="微软雅黑" panose="020B0503020204020204" pitchFamily="34" charset="-122"/>
                <a:ea typeface="微软雅黑" panose="020B0503020204020204" pitchFamily="34" charset="-122"/>
                <a:sym typeface="+mn-ea"/>
              </a:rPr>
              <a:t>宣传部等</a:t>
            </a:r>
            <a:endParaRPr lang="zh-CN" altLang="en-US" sz="790" b="1" dirty="0">
              <a:latin typeface="微软雅黑" panose="020B0503020204020204" pitchFamily="34" charset="-122"/>
              <a:ea typeface="微软雅黑" panose="020B0503020204020204" pitchFamily="34" charset="-122"/>
              <a:sym typeface="+mn-ea"/>
            </a:endParaRPr>
          </a:p>
        </p:txBody>
      </p:sp>
      <p:sp>
        <p:nvSpPr>
          <p:cNvPr id="114" name="矩形 113"/>
          <p:cNvSpPr/>
          <p:nvPr>
            <p:custDataLst>
              <p:tags r:id="rId24"/>
            </p:custDataLst>
          </p:nvPr>
        </p:nvSpPr>
        <p:spPr>
          <a:xfrm>
            <a:off x="2559929" y="4612533"/>
            <a:ext cx="4310459" cy="249555"/>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indent="0" algn="l" defTabSz="914400" eaLnBrk="0" fontAlgn="auto" hangingPunct="0">
              <a:lnSpc>
                <a:spcPct val="120000"/>
              </a:lnSpc>
              <a:spcBef>
                <a:spcPts val="0"/>
              </a:spcBef>
              <a:spcAft>
                <a:spcPts val="0"/>
              </a:spcAft>
              <a:buClrTx/>
              <a:buSzTx/>
              <a:buFontTx/>
              <a:buNone/>
              <a:defRPr/>
            </a:pPr>
            <a:r>
              <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通过</a:t>
            </a:r>
            <a:r>
              <a:rPr kumimoji="1" lang="en-US" altLang="zh-CN"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AI</a:t>
            </a:r>
            <a:r>
              <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实时生产数字人形象，实现</a:t>
            </a:r>
            <a:r>
              <a:rPr kumimoji="1" lang="en-US" altLang="zh-CN"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7*24</a:t>
            </a:r>
            <a:r>
              <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小时直播宣传，需要支持跨平台进行直播。</a:t>
            </a:r>
            <a:endPar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16" name="矩形 115"/>
          <p:cNvSpPr/>
          <p:nvPr>
            <p:custDataLst>
              <p:tags r:id="rId25"/>
            </p:custDataLst>
          </p:nvPr>
        </p:nvSpPr>
        <p:spPr>
          <a:xfrm>
            <a:off x="7004947" y="4612533"/>
            <a:ext cx="1898568" cy="249555"/>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indent="0" algn="ctr" defTabSz="914400" eaLnBrk="0" fontAlgn="auto" hangingPunct="0">
              <a:lnSpc>
                <a:spcPct val="120000"/>
              </a:lnSpc>
              <a:spcBef>
                <a:spcPts val="0"/>
              </a:spcBef>
              <a:spcAft>
                <a:spcPts val="0"/>
              </a:spcAft>
              <a:buClrTx/>
              <a:buSzTx/>
              <a:buFontTx/>
              <a:buNone/>
              <a:defRPr/>
            </a:pPr>
            <a:r>
              <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数字人直播、行业宣传等</a:t>
            </a:r>
            <a:endPar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17" name="矩形 116"/>
          <p:cNvSpPr/>
          <p:nvPr>
            <p:custDataLst>
              <p:tags r:id="rId26"/>
            </p:custDataLst>
          </p:nvPr>
        </p:nvSpPr>
        <p:spPr>
          <a:xfrm>
            <a:off x="289264" y="1479013"/>
            <a:ext cx="328433" cy="569133"/>
          </a:xfrm>
          <a:prstGeom prst="rect">
            <a:avLst/>
          </a:prstGeom>
          <a:solidFill>
            <a:srgbClr val="1184CF"/>
          </a:solidFill>
          <a:ln>
            <a:noFill/>
          </a:ln>
        </p:spPr>
        <p:txBody>
          <a:bodyPr lIns="0" tIns="27000" rIns="0" bIns="27000" anchor="ctr" anchorCtr="1"/>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fontAlgn="base">
              <a:spcBef>
                <a:spcPct val="0"/>
              </a:spcBef>
              <a:spcAft>
                <a:spcPct val="0"/>
              </a:spcAft>
            </a:pPr>
            <a:r>
              <a:rPr kumimoji="1" lang="zh-CN" altLang="en-US" sz="825" b="1" dirty="0">
                <a:solidFill>
                  <a:srgbClr val="FFFFFF"/>
                </a:solidFill>
                <a:latin typeface="微软雅黑" panose="020B0503020204020204" pitchFamily="34" charset="-122"/>
                <a:sym typeface="+mn-ea"/>
              </a:rPr>
              <a:t>数字</a:t>
            </a:r>
            <a:endParaRPr kumimoji="1" lang="en-US" altLang="zh-CN" sz="825" b="1" dirty="0">
              <a:solidFill>
                <a:srgbClr val="FFFFFF"/>
              </a:solidFill>
              <a:latin typeface="微软雅黑" panose="020B0503020204020204" pitchFamily="34" charset="-122"/>
              <a:sym typeface="+mn-ea"/>
            </a:endParaRPr>
          </a:p>
          <a:p>
            <a:pPr fontAlgn="base">
              <a:spcBef>
                <a:spcPct val="0"/>
              </a:spcBef>
              <a:spcAft>
                <a:spcPct val="0"/>
              </a:spcAft>
            </a:pPr>
            <a:r>
              <a:rPr kumimoji="1" lang="zh-CN" altLang="en-US" sz="825" b="1" dirty="0">
                <a:solidFill>
                  <a:srgbClr val="FFFFFF"/>
                </a:solidFill>
                <a:latin typeface="微软雅黑" panose="020B0503020204020204" pitchFamily="34" charset="-122"/>
                <a:sym typeface="+mn-ea"/>
              </a:rPr>
              <a:t>政府</a:t>
            </a:r>
            <a:r>
              <a:rPr kumimoji="1" lang="en-US" altLang="zh-CN" sz="825" b="1" dirty="0">
                <a:solidFill>
                  <a:srgbClr val="FFFFFF"/>
                </a:solidFill>
                <a:latin typeface="微软雅黑" panose="020B0503020204020204" pitchFamily="34" charset="-122"/>
                <a:sym typeface="+mn-ea"/>
              </a:rPr>
              <a:t>/</a:t>
            </a:r>
            <a:endParaRPr kumimoji="1" lang="en-US" altLang="zh-CN" sz="825" b="1" dirty="0">
              <a:solidFill>
                <a:srgbClr val="FFFFFF"/>
              </a:solidFill>
              <a:latin typeface="微软雅黑" panose="020B0503020204020204" pitchFamily="34" charset="-122"/>
              <a:sym typeface="+mn-ea"/>
            </a:endParaRPr>
          </a:p>
          <a:p>
            <a:pPr fontAlgn="base">
              <a:spcBef>
                <a:spcPct val="0"/>
              </a:spcBef>
              <a:spcAft>
                <a:spcPct val="0"/>
              </a:spcAft>
            </a:pPr>
            <a:r>
              <a:rPr kumimoji="1" lang="zh-CN" altLang="en-US" sz="825" b="1" dirty="0">
                <a:solidFill>
                  <a:srgbClr val="FFFFFF"/>
                </a:solidFill>
                <a:latin typeface="微软雅黑" panose="020B0503020204020204" pitchFamily="34" charset="-122"/>
                <a:sym typeface="+mn-ea"/>
              </a:rPr>
              <a:t>智慧</a:t>
            </a:r>
            <a:endParaRPr kumimoji="1" lang="en-US" altLang="zh-CN" sz="825" b="1" dirty="0">
              <a:solidFill>
                <a:srgbClr val="FFFFFF"/>
              </a:solidFill>
              <a:latin typeface="微软雅黑" panose="020B0503020204020204" pitchFamily="34" charset="-122"/>
              <a:sym typeface="+mn-ea"/>
            </a:endParaRPr>
          </a:p>
          <a:p>
            <a:pPr fontAlgn="base">
              <a:spcBef>
                <a:spcPct val="0"/>
              </a:spcBef>
              <a:spcAft>
                <a:spcPct val="0"/>
              </a:spcAft>
            </a:pPr>
            <a:r>
              <a:rPr kumimoji="1" lang="zh-CN" altLang="en-US" sz="825" b="1" dirty="0">
                <a:solidFill>
                  <a:srgbClr val="FFFFFF"/>
                </a:solidFill>
                <a:latin typeface="微软雅黑" panose="020B0503020204020204" pitchFamily="34" charset="-122"/>
                <a:sym typeface="+mn-ea"/>
              </a:rPr>
              <a:t>城市</a:t>
            </a:r>
            <a:endParaRPr kumimoji="1" lang="zh-CN" altLang="en-US" sz="825" b="1" dirty="0">
              <a:solidFill>
                <a:srgbClr val="FFFFFF"/>
              </a:solidFill>
              <a:latin typeface="微软雅黑" panose="020B0503020204020204" pitchFamily="34" charset="-122"/>
            </a:endParaRPr>
          </a:p>
        </p:txBody>
      </p:sp>
      <p:sp>
        <p:nvSpPr>
          <p:cNvPr id="118" name="矩形 117"/>
          <p:cNvSpPr/>
          <p:nvPr>
            <p:custDataLst>
              <p:tags r:id="rId27"/>
            </p:custDataLst>
          </p:nvPr>
        </p:nvSpPr>
        <p:spPr>
          <a:xfrm>
            <a:off x="724986" y="1479013"/>
            <a:ext cx="764269" cy="269360"/>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政务服务</a:t>
            </a:r>
            <a:endParaRPr lang="zh-CN" altLang="en-US" sz="790" b="1" dirty="0">
              <a:latin typeface="微软雅黑" panose="020B0503020204020204" pitchFamily="34" charset="-122"/>
              <a:ea typeface="微软雅黑" panose="020B0503020204020204" pitchFamily="34" charset="-122"/>
              <a:sym typeface="+mn-ea"/>
            </a:endParaRPr>
          </a:p>
        </p:txBody>
      </p:sp>
      <p:sp>
        <p:nvSpPr>
          <p:cNvPr id="119" name="矩形 118"/>
          <p:cNvSpPr/>
          <p:nvPr>
            <p:custDataLst>
              <p:tags r:id="rId28"/>
            </p:custDataLst>
          </p:nvPr>
        </p:nvSpPr>
        <p:spPr>
          <a:xfrm>
            <a:off x="1612019" y="1479013"/>
            <a:ext cx="828895" cy="269360"/>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cs typeface="微软雅黑" panose="020B0503020204020204" pitchFamily="34" charset="-122"/>
                <a:sym typeface="+mn-ea"/>
              </a:rPr>
              <a:t>省市级政府、大数据局等</a:t>
            </a:r>
            <a:endParaRPr lang="zh-CN" altLang="en-US" sz="790" b="1" dirty="0">
              <a:latin typeface="微软雅黑" panose="020B0503020204020204" pitchFamily="34" charset="-122"/>
              <a:ea typeface="微软雅黑" panose="020B0503020204020204" pitchFamily="34" charset="-122"/>
              <a:sym typeface="+mn-ea"/>
            </a:endParaRPr>
          </a:p>
        </p:txBody>
      </p:sp>
      <p:sp>
        <p:nvSpPr>
          <p:cNvPr id="120" name="矩形 119"/>
          <p:cNvSpPr/>
          <p:nvPr>
            <p:custDataLst>
              <p:tags r:id="rId29"/>
            </p:custDataLst>
          </p:nvPr>
        </p:nvSpPr>
        <p:spPr>
          <a:xfrm>
            <a:off x="2560392" y="1479013"/>
            <a:ext cx="4310936" cy="269360"/>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eaLnBrk="0" hangingPunct="0">
              <a:lnSpc>
                <a:spcPct val="120000"/>
              </a:lnSpc>
              <a:defRPr/>
            </a:pPr>
            <a:r>
              <a:rPr kumimoji="1" lang="zh-CN" altLang="zh-CN" sz="750" kern="0" dirty="0">
                <a:solidFill>
                  <a:prstClr val="black">
                    <a:lumMod val="95000"/>
                    <a:lumOff val="5000"/>
                  </a:prstClr>
                </a:solidFill>
                <a:latin typeface="微软雅黑" panose="020B0503020204020204" pitchFamily="34" charset="-122"/>
                <a:ea typeface="微软雅黑" panose="020B0503020204020204" pitchFamily="34" charset="-122"/>
              </a:rPr>
              <a:t>提供针对大厅服务人员缺岗、打电话、玩手机等特定行为的识别及预警上报</a:t>
            </a:r>
            <a:r>
              <a:rPr kumimoji="1" lang="zh-CN" altLang="en-US" sz="750" kern="0" dirty="0">
                <a:solidFill>
                  <a:prstClr val="black">
                    <a:lumMod val="95000"/>
                    <a:lumOff val="5000"/>
                  </a:prstClr>
                </a:solidFill>
                <a:latin typeface="微软雅黑" panose="020B0503020204020204" pitchFamily="34" charset="-122"/>
                <a:ea typeface="微软雅黑" panose="020B0503020204020204" pitchFamily="34" charset="-122"/>
              </a:rPr>
              <a:t>；</a:t>
            </a:r>
            <a:r>
              <a:rPr kumimoji="1" lang="zh-CN" altLang="zh-CN" sz="750" kern="0" dirty="0">
                <a:solidFill>
                  <a:prstClr val="black">
                    <a:lumMod val="95000"/>
                    <a:lumOff val="5000"/>
                  </a:prstClr>
                </a:solidFill>
                <a:latin typeface="微软雅黑" panose="020B0503020204020204" pitchFamily="34" charset="-122"/>
                <a:ea typeface="微软雅黑" panose="020B0503020204020204" pitchFamily="34" charset="-122"/>
              </a:rPr>
              <a:t>汇聚全省各地各部门政务数据</a:t>
            </a:r>
            <a:r>
              <a:rPr kumimoji="1" lang="zh-CN" altLang="en-US" sz="750" kern="0" dirty="0">
                <a:solidFill>
                  <a:prstClr val="black">
                    <a:lumMod val="95000"/>
                    <a:lumOff val="5000"/>
                  </a:prstClr>
                </a:solidFill>
                <a:latin typeface="微软雅黑" panose="020B0503020204020204" pitchFamily="34" charset="-122"/>
                <a:ea typeface="微软雅黑" panose="020B0503020204020204" pitchFamily="34" charset="-122"/>
              </a:rPr>
              <a:t>并</a:t>
            </a:r>
            <a:r>
              <a:rPr kumimoji="1" lang="zh-CN" altLang="zh-CN" sz="750" kern="0" dirty="0">
                <a:solidFill>
                  <a:prstClr val="black">
                    <a:lumMod val="95000"/>
                    <a:lumOff val="5000"/>
                  </a:prstClr>
                </a:solidFill>
                <a:latin typeface="微软雅黑" panose="020B0503020204020204" pitchFamily="34" charset="-122"/>
                <a:ea typeface="微软雅黑" panose="020B0503020204020204" pitchFamily="34" charset="-122"/>
              </a:rPr>
              <a:t>构建标签体系，提供智能搜索服务</a:t>
            </a:r>
            <a:r>
              <a:rPr kumimoji="1" lang="zh-CN" altLang="en-US" sz="750" kern="0" dirty="0">
                <a:solidFill>
                  <a:prstClr val="black">
                    <a:lumMod val="95000"/>
                    <a:lumOff val="5000"/>
                  </a:prstClr>
                </a:solidFill>
                <a:latin typeface="微软雅黑" panose="020B0503020204020204" pitchFamily="34" charset="-122"/>
                <a:ea typeface="微软雅黑" panose="020B0503020204020204" pitchFamily="34" charset="-122"/>
              </a:rPr>
              <a:t>；</a:t>
            </a:r>
            <a:r>
              <a:rPr kumimoji="1" lang="zh-CN" altLang="zh-CN" sz="750" kern="0" dirty="0">
                <a:solidFill>
                  <a:prstClr val="black">
                    <a:lumMod val="95000"/>
                    <a:lumOff val="5000"/>
                  </a:prstClr>
                </a:solidFill>
                <a:latin typeface="微软雅黑" panose="020B0503020204020204" pitchFamily="34" charset="-122"/>
                <a:ea typeface="微软雅黑" panose="020B0503020204020204" pitchFamily="34" charset="-122"/>
              </a:rPr>
              <a:t>为智能客服提供更加人性化的对话式服务</a:t>
            </a:r>
            <a:endParaRPr kumimoji="1" lang="zh-CN" altLang="en-US" sz="750" kern="0" dirty="0">
              <a:solidFill>
                <a:prstClr val="black">
                  <a:lumMod val="95000"/>
                  <a:lumOff val="5000"/>
                </a:prstClr>
              </a:solidFill>
              <a:latin typeface="微软雅黑" panose="020B0503020204020204" pitchFamily="34" charset="-122"/>
              <a:ea typeface="微软雅黑" panose="020B0503020204020204" pitchFamily="34" charset="-122"/>
              <a:sym typeface="+mn-ea"/>
            </a:endParaRPr>
          </a:p>
        </p:txBody>
      </p:sp>
      <p:sp>
        <p:nvSpPr>
          <p:cNvPr id="121" name="矩形 120"/>
          <p:cNvSpPr/>
          <p:nvPr>
            <p:custDataLst>
              <p:tags r:id="rId30"/>
            </p:custDataLst>
          </p:nvPr>
        </p:nvSpPr>
        <p:spPr>
          <a:xfrm>
            <a:off x="6994091" y="1479013"/>
            <a:ext cx="1898568" cy="269360"/>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indent="0" algn="ctr" defTabSz="914400" eaLnBrk="0" fontAlgn="auto" hangingPunct="0">
              <a:lnSpc>
                <a:spcPct val="120000"/>
              </a:lnSpc>
              <a:spcBef>
                <a:spcPts val="0"/>
              </a:spcBef>
              <a:spcAft>
                <a:spcPts val="0"/>
              </a:spcAft>
              <a:buClrTx/>
              <a:buSzTx/>
              <a:buFontTx/>
              <a:buNone/>
              <a:defRPr/>
            </a:pPr>
            <a:r>
              <a:rPr kumimoji="1" lang="zh-CN" altLang="en-US" sz="790" kern="0" dirty="0">
                <a:solidFill>
                  <a:prstClr val="black">
                    <a:lumMod val="95000"/>
                    <a:lumOff val="5000"/>
                  </a:prstClr>
                </a:solidFill>
                <a:latin typeface="微软雅黑" panose="020B0503020204020204" pitchFamily="34" charset="-122"/>
                <a:ea typeface="微软雅黑" panose="020B0503020204020204" pitchFamily="34" charset="-122"/>
                <a:sym typeface="+mn-ea"/>
              </a:rPr>
              <a:t>政务大模型、政务智能客服、政务智能搜索、政务大厅窗口服务质量监督</a:t>
            </a:r>
            <a:endPar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22" name="矩形 121"/>
          <p:cNvSpPr/>
          <p:nvPr>
            <p:custDataLst>
              <p:tags r:id="rId31"/>
            </p:custDataLst>
          </p:nvPr>
        </p:nvSpPr>
        <p:spPr>
          <a:xfrm>
            <a:off x="724986" y="1782014"/>
            <a:ext cx="764269" cy="266133"/>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城市管理</a:t>
            </a:r>
            <a:endParaRPr lang="zh-CN" altLang="en-US" sz="790" b="1" dirty="0">
              <a:latin typeface="微软雅黑" panose="020B0503020204020204" pitchFamily="34" charset="-122"/>
              <a:ea typeface="微软雅黑" panose="020B0503020204020204" pitchFamily="34" charset="-122"/>
              <a:sym typeface="+mn-ea"/>
            </a:endParaRPr>
          </a:p>
        </p:txBody>
      </p:sp>
      <p:sp>
        <p:nvSpPr>
          <p:cNvPr id="123" name="矩形 122"/>
          <p:cNvSpPr/>
          <p:nvPr>
            <p:custDataLst>
              <p:tags r:id="rId32"/>
            </p:custDataLst>
          </p:nvPr>
        </p:nvSpPr>
        <p:spPr>
          <a:xfrm>
            <a:off x="1612019" y="1782014"/>
            <a:ext cx="828895" cy="266133"/>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城管等</a:t>
            </a:r>
            <a:endParaRPr lang="zh-CN" altLang="en-US" sz="790" b="1" dirty="0">
              <a:latin typeface="微软雅黑" panose="020B0503020204020204" pitchFamily="34" charset="-122"/>
              <a:ea typeface="微软雅黑" panose="020B0503020204020204" pitchFamily="34" charset="-122"/>
              <a:sym typeface="+mn-ea"/>
            </a:endParaRPr>
          </a:p>
        </p:txBody>
      </p:sp>
      <p:sp>
        <p:nvSpPr>
          <p:cNvPr id="124" name="矩形 123"/>
          <p:cNvSpPr/>
          <p:nvPr>
            <p:custDataLst>
              <p:tags r:id="rId33"/>
            </p:custDataLst>
          </p:nvPr>
        </p:nvSpPr>
        <p:spPr>
          <a:xfrm>
            <a:off x="2560392" y="1782014"/>
            <a:ext cx="4310936" cy="266132"/>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eaLnBrk="0" hangingPunct="0">
              <a:lnSpc>
                <a:spcPct val="120000"/>
              </a:lnSpc>
              <a:defRPr/>
            </a:pPr>
            <a:r>
              <a:rPr kumimoji="1" lang="zh-CN" altLang="zh-CN" sz="750" kern="0" dirty="0">
                <a:solidFill>
                  <a:prstClr val="black">
                    <a:lumMod val="95000"/>
                    <a:lumOff val="5000"/>
                  </a:prstClr>
                </a:solidFill>
                <a:latin typeface="微软雅黑" panose="020B0503020204020204" pitchFamily="34" charset="-122"/>
                <a:ea typeface="微软雅黑" panose="020B0503020204020204" pitchFamily="34" charset="-122"/>
              </a:rPr>
              <a:t>提供城市管理异常事件的识别及预警上报等功能；针对基层智能治理、社区监督监管、乡村善治成效等领域实现场景的研判分析，以及重点区域进行安全隐患监测、特殊环境进行实时监测</a:t>
            </a:r>
            <a:endParaRPr kumimoji="1" lang="zh-CN" altLang="en-US" sz="750" kern="0" dirty="0">
              <a:solidFill>
                <a:prstClr val="black">
                  <a:lumMod val="95000"/>
                  <a:lumOff val="5000"/>
                </a:prstClr>
              </a:solidFill>
              <a:latin typeface="微软雅黑" panose="020B0503020204020204" pitchFamily="34" charset="-122"/>
              <a:ea typeface="微软雅黑" panose="020B0503020204020204" pitchFamily="34" charset="-122"/>
              <a:sym typeface="+mn-ea"/>
            </a:endParaRPr>
          </a:p>
        </p:txBody>
      </p:sp>
      <p:sp>
        <p:nvSpPr>
          <p:cNvPr id="125" name="矩形 124"/>
          <p:cNvSpPr/>
          <p:nvPr>
            <p:custDataLst>
              <p:tags r:id="rId34"/>
            </p:custDataLst>
          </p:nvPr>
        </p:nvSpPr>
        <p:spPr>
          <a:xfrm>
            <a:off x="6994091" y="1782014"/>
            <a:ext cx="1898568" cy="266132"/>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indent="0" algn="ctr" defTabSz="914400" eaLnBrk="0" fontAlgn="auto" hangingPunct="0">
              <a:lnSpc>
                <a:spcPct val="120000"/>
              </a:lnSpc>
              <a:spcBef>
                <a:spcPts val="0"/>
              </a:spcBef>
              <a:spcAft>
                <a:spcPts val="0"/>
              </a:spcAft>
              <a:buClrTx/>
              <a:buSzTx/>
              <a:buFontTx/>
              <a:buNone/>
              <a:defRPr/>
            </a:pPr>
            <a:r>
              <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a:t>
            </a:r>
            <a:r>
              <a:rPr kumimoji="1" lang="en-US" altLang="zh-CN"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AI</a:t>
            </a:r>
            <a:r>
              <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城管”巡查监督处置、社会治理研判分析</a:t>
            </a:r>
            <a:endPar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26" name="矩形 125"/>
          <p:cNvSpPr/>
          <p:nvPr>
            <p:custDataLst>
              <p:tags r:id="rId35"/>
            </p:custDataLst>
          </p:nvPr>
        </p:nvSpPr>
        <p:spPr>
          <a:xfrm>
            <a:off x="288799" y="3223673"/>
            <a:ext cx="328433" cy="569133"/>
          </a:xfrm>
          <a:prstGeom prst="rect">
            <a:avLst/>
          </a:prstGeom>
          <a:solidFill>
            <a:srgbClr val="1184CF"/>
          </a:solidFill>
          <a:ln>
            <a:noFill/>
          </a:ln>
        </p:spPr>
        <p:txBody>
          <a:bodyPr lIns="0" tIns="27000" rIns="0" bIns="27000" anchor="ctr" anchorCtr="1"/>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fontAlgn="base">
              <a:spcBef>
                <a:spcPct val="0"/>
              </a:spcBef>
              <a:spcAft>
                <a:spcPct val="0"/>
              </a:spcAft>
            </a:pPr>
            <a:r>
              <a:rPr kumimoji="1" lang="zh-CN" altLang="en-US" sz="825" b="1" dirty="0">
                <a:solidFill>
                  <a:srgbClr val="FFFFFF"/>
                </a:solidFill>
                <a:latin typeface="微软雅黑" panose="020B0503020204020204" pitchFamily="34" charset="-122"/>
              </a:rPr>
              <a:t>智慧</a:t>
            </a:r>
            <a:endParaRPr kumimoji="1" lang="en-US" altLang="zh-CN" sz="825" b="1" dirty="0">
              <a:solidFill>
                <a:srgbClr val="FFFFFF"/>
              </a:solidFill>
              <a:latin typeface="微软雅黑" panose="020B0503020204020204" pitchFamily="34" charset="-122"/>
            </a:endParaRPr>
          </a:p>
          <a:p>
            <a:pPr fontAlgn="base">
              <a:spcBef>
                <a:spcPct val="0"/>
              </a:spcBef>
              <a:spcAft>
                <a:spcPct val="0"/>
              </a:spcAft>
            </a:pPr>
            <a:r>
              <a:rPr kumimoji="1" lang="zh-CN" altLang="en-US" sz="825" b="1" dirty="0">
                <a:solidFill>
                  <a:srgbClr val="FFFFFF"/>
                </a:solidFill>
                <a:latin typeface="微软雅黑" panose="020B0503020204020204" pitchFamily="34" charset="-122"/>
              </a:rPr>
              <a:t>应急</a:t>
            </a:r>
            <a:endParaRPr kumimoji="1" lang="zh-CN" altLang="en-US" sz="825" b="1" dirty="0">
              <a:solidFill>
                <a:srgbClr val="FFFFFF"/>
              </a:solidFill>
              <a:latin typeface="微软雅黑" panose="020B0503020204020204" pitchFamily="34" charset="-122"/>
            </a:endParaRPr>
          </a:p>
        </p:txBody>
      </p:sp>
      <p:sp>
        <p:nvSpPr>
          <p:cNvPr id="127" name="矩形 126"/>
          <p:cNvSpPr/>
          <p:nvPr>
            <p:custDataLst>
              <p:tags r:id="rId36"/>
            </p:custDataLst>
          </p:nvPr>
        </p:nvSpPr>
        <p:spPr>
          <a:xfrm>
            <a:off x="724523" y="3221316"/>
            <a:ext cx="764269" cy="264661"/>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a:latin typeface="微软雅黑" panose="020B0503020204020204" pitchFamily="34" charset="-122"/>
                <a:ea typeface="微软雅黑" panose="020B0503020204020204" pitchFamily="34" charset="-122"/>
                <a:sym typeface="+mn-ea"/>
              </a:rPr>
              <a:t>安全生产监管</a:t>
            </a:r>
            <a:endParaRPr lang="zh-CN" altLang="en-US" sz="790" b="1" dirty="0">
              <a:latin typeface="微软雅黑" panose="020B0503020204020204" pitchFamily="34" charset="-122"/>
              <a:ea typeface="微软雅黑" panose="020B0503020204020204" pitchFamily="34" charset="-122"/>
              <a:sym typeface="+mn-ea"/>
            </a:endParaRPr>
          </a:p>
        </p:txBody>
      </p:sp>
      <p:sp>
        <p:nvSpPr>
          <p:cNvPr id="128" name="矩形 127"/>
          <p:cNvSpPr/>
          <p:nvPr>
            <p:custDataLst>
              <p:tags r:id="rId37"/>
            </p:custDataLst>
          </p:nvPr>
        </p:nvSpPr>
        <p:spPr>
          <a:xfrm>
            <a:off x="1611556" y="3221316"/>
            <a:ext cx="828895" cy="264661"/>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a:latin typeface="微软雅黑" panose="020B0503020204020204" pitchFamily="34" charset="-122"/>
                <a:ea typeface="微软雅黑" panose="020B0503020204020204" pitchFamily="34" charset="-122"/>
                <a:sym typeface="+mn-ea"/>
              </a:rPr>
              <a:t>应急管理局</a:t>
            </a:r>
            <a:r>
              <a:rPr lang="en-US" altLang="zh-CN" sz="790" b="1">
                <a:latin typeface="微软雅黑" panose="020B0503020204020204" pitchFamily="34" charset="-122"/>
                <a:ea typeface="微软雅黑" panose="020B0503020204020204" pitchFamily="34" charset="-122"/>
                <a:sym typeface="+mn-ea"/>
              </a:rPr>
              <a:t>/</a:t>
            </a:r>
            <a:r>
              <a:rPr lang="zh-CN" altLang="en-US" sz="790" b="1">
                <a:latin typeface="微软雅黑" panose="020B0503020204020204" pitchFamily="34" charset="-122"/>
                <a:ea typeface="微软雅黑" panose="020B0503020204020204" pitchFamily="34" charset="-122"/>
                <a:sym typeface="+mn-ea"/>
              </a:rPr>
              <a:t>园区管委会</a:t>
            </a:r>
            <a:endParaRPr lang="zh-CN" altLang="en-US" sz="790" b="1" dirty="0">
              <a:latin typeface="微软雅黑" panose="020B0503020204020204" pitchFamily="34" charset="-122"/>
              <a:ea typeface="微软雅黑" panose="020B0503020204020204" pitchFamily="34" charset="-122"/>
              <a:sym typeface="+mn-ea"/>
            </a:endParaRPr>
          </a:p>
        </p:txBody>
      </p:sp>
      <p:sp>
        <p:nvSpPr>
          <p:cNvPr id="129" name="矩形 128"/>
          <p:cNvSpPr/>
          <p:nvPr>
            <p:custDataLst>
              <p:tags r:id="rId38"/>
            </p:custDataLst>
          </p:nvPr>
        </p:nvSpPr>
        <p:spPr>
          <a:xfrm>
            <a:off x="2559929" y="3221317"/>
            <a:ext cx="4310936" cy="264660"/>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indent="0" defTabSz="914400" eaLnBrk="0" fontAlgn="auto" hangingPunct="0">
              <a:lnSpc>
                <a:spcPct val="120000"/>
              </a:lnSpc>
              <a:spcBef>
                <a:spcPts val="0"/>
              </a:spcBef>
              <a:spcAft>
                <a:spcPts val="0"/>
              </a:spcAft>
              <a:buClrTx/>
              <a:buSzTx/>
              <a:buFontTx/>
              <a:buNone/>
              <a:defRPr/>
            </a:pPr>
            <a:r>
              <a:rPr kumimoji="1" lang="zh-CN" altLang="en-US" sz="750" kern="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针对危化品园区、矿山开采等行业，通过视觉识别违章操作和安全隐患</a:t>
            </a:r>
            <a:endPar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30" name="矩形 129"/>
          <p:cNvSpPr/>
          <p:nvPr>
            <p:custDataLst>
              <p:tags r:id="rId39"/>
            </p:custDataLst>
          </p:nvPr>
        </p:nvSpPr>
        <p:spPr>
          <a:xfrm>
            <a:off x="6993629" y="3221317"/>
            <a:ext cx="1898568" cy="264660"/>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indent="0" algn="ctr" defTabSz="914400" eaLnBrk="0" fontAlgn="auto" hangingPunct="0">
              <a:lnSpc>
                <a:spcPct val="120000"/>
              </a:lnSpc>
              <a:spcBef>
                <a:spcPts val="0"/>
              </a:spcBef>
              <a:spcAft>
                <a:spcPts val="0"/>
              </a:spcAft>
              <a:buClrTx/>
              <a:buSzTx/>
              <a:buFontTx/>
              <a:buNone/>
              <a:defRPr/>
            </a:pPr>
            <a:r>
              <a:rPr kumimoji="1" lang="zh-CN" altLang="en-US" sz="790" kern="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危化园区监管，矿山安全监管</a:t>
            </a:r>
            <a:endPar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31" name="矩形 130"/>
          <p:cNvSpPr/>
          <p:nvPr>
            <p:custDataLst>
              <p:tags r:id="rId40"/>
            </p:custDataLst>
          </p:nvPr>
        </p:nvSpPr>
        <p:spPr>
          <a:xfrm>
            <a:off x="724523" y="3531089"/>
            <a:ext cx="764269" cy="264661"/>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a:latin typeface="微软雅黑" panose="020B0503020204020204" pitchFamily="34" charset="-122"/>
                <a:ea typeface="微软雅黑" panose="020B0503020204020204" pitchFamily="34" charset="-122"/>
                <a:sym typeface="+mn-ea"/>
              </a:rPr>
              <a:t>森林草原防火</a:t>
            </a:r>
            <a:endParaRPr lang="zh-CN" altLang="en-US" sz="790" b="1" dirty="0">
              <a:latin typeface="微软雅黑" panose="020B0503020204020204" pitchFamily="34" charset="-122"/>
              <a:ea typeface="微软雅黑" panose="020B0503020204020204" pitchFamily="34" charset="-122"/>
              <a:sym typeface="+mn-ea"/>
            </a:endParaRPr>
          </a:p>
        </p:txBody>
      </p:sp>
      <p:sp>
        <p:nvSpPr>
          <p:cNvPr id="132" name="矩形 131"/>
          <p:cNvSpPr/>
          <p:nvPr>
            <p:custDataLst>
              <p:tags r:id="rId41"/>
            </p:custDataLst>
          </p:nvPr>
        </p:nvSpPr>
        <p:spPr>
          <a:xfrm>
            <a:off x="1611556" y="3531089"/>
            <a:ext cx="828895" cy="264661"/>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noProof="0">
                <a:ln>
                  <a:noFill/>
                </a:ln>
                <a:solidFill>
                  <a:schemeClr val="bg2">
                    <a:lumMod val="10000"/>
                  </a:schemeClr>
                </a:solidFill>
                <a:effectLst/>
                <a:uLnTx/>
                <a:uFillTx/>
                <a:latin typeface="微软雅黑" panose="020B0503020204020204" pitchFamily="34" charset="-122"/>
                <a:ea typeface="微软雅黑" panose="020B0503020204020204" pitchFamily="34" charset="-122"/>
                <a:sym typeface="+mn-ea"/>
              </a:rPr>
              <a:t>应急局</a:t>
            </a:r>
            <a:r>
              <a:rPr lang="en-US" altLang="zh-CN" sz="790" b="1" noProof="0">
                <a:ln>
                  <a:noFill/>
                </a:ln>
                <a:solidFill>
                  <a:schemeClr val="bg2">
                    <a:lumMod val="10000"/>
                  </a:schemeClr>
                </a:solidFill>
                <a:effectLst/>
                <a:uLnTx/>
                <a:uFillTx/>
                <a:latin typeface="微软雅黑" panose="020B0503020204020204" pitchFamily="34" charset="-122"/>
                <a:ea typeface="微软雅黑" panose="020B0503020204020204" pitchFamily="34" charset="-122"/>
                <a:sym typeface="+mn-ea"/>
              </a:rPr>
              <a:t>/</a:t>
            </a:r>
            <a:r>
              <a:rPr lang="zh-CN" altLang="en-US" sz="790" b="1" noProof="0">
                <a:ln>
                  <a:noFill/>
                </a:ln>
                <a:solidFill>
                  <a:schemeClr val="bg2">
                    <a:lumMod val="10000"/>
                  </a:schemeClr>
                </a:solidFill>
                <a:effectLst/>
                <a:uLnTx/>
                <a:uFillTx/>
                <a:latin typeface="微软雅黑" panose="020B0503020204020204" pitchFamily="34" charset="-122"/>
                <a:ea typeface="微软雅黑" panose="020B0503020204020204" pitchFamily="34" charset="-122"/>
                <a:sym typeface="+mn-ea"/>
              </a:rPr>
              <a:t>森林消防队</a:t>
            </a:r>
            <a:r>
              <a:rPr lang="en-US" altLang="zh-CN" sz="790" b="1" noProof="0">
                <a:ln>
                  <a:noFill/>
                </a:ln>
                <a:solidFill>
                  <a:schemeClr val="bg2">
                    <a:lumMod val="10000"/>
                  </a:schemeClr>
                </a:solidFill>
                <a:effectLst/>
                <a:uLnTx/>
                <a:uFillTx/>
                <a:latin typeface="微软雅黑" panose="020B0503020204020204" pitchFamily="34" charset="-122"/>
                <a:ea typeface="微软雅黑" panose="020B0503020204020204" pitchFamily="34" charset="-122"/>
                <a:sym typeface="+mn-ea"/>
              </a:rPr>
              <a:t>/</a:t>
            </a:r>
            <a:r>
              <a:rPr lang="zh-CN" altLang="en-US" sz="790" b="1" noProof="0">
                <a:ln>
                  <a:noFill/>
                </a:ln>
                <a:solidFill>
                  <a:schemeClr val="bg2">
                    <a:lumMod val="10000"/>
                  </a:schemeClr>
                </a:solidFill>
                <a:effectLst/>
                <a:uLnTx/>
                <a:uFillTx/>
                <a:latin typeface="微软雅黑" panose="020B0503020204020204" pitchFamily="34" charset="-122"/>
                <a:ea typeface="微软雅黑" panose="020B0503020204020204" pitchFamily="34" charset="-122"/>
                <a:sym typeface="+mn-ea"/>
              </a:rPr>
              <a:t>规自局</a:t>
            </a:r>
            <a:endParaRPr lang="zh-CN" altLang="en-US" sz="790" b="1" noProof="0">
              <a:ln>
                <a:noFill/>
              </a:ln>
              <a:solidFill>
                <a:schemeClr val="bg2">
                  <a:lumMod val="10000"/>
                </a:schemeClr>
              </a:solidFill>
              <a:effectLst/>
              <a:uLnTx/>
              <a:uFillTx/>
              <a:latin typeface="微软雅黑" panose="020B0503020204020204" pitchFamily="34" charset="-122"/>
              <a:ea typeface="微软雅黑" panose="020B0503020204020204" pitchFamily="34" charset="-122"/>
              <a:sym typeface="+mn-ea"/>
            </a:endParaRPr>
          </a:p>
        </p:txBody>
      </p:sp>
      <p:sp>
        <p:nvSpPr>
          <p:cNvPr id="133" name="矩形 132"/>
          <p:cNvSpPr/>
          <p:nvPr>
            <p:custDataLst>
              <p:tags r:id="rId42"/>
            </p:custDataLst>
          </p:nvPr>
        </p:nvSpPr>
        <p:spPr>
          <a:xfrm>
            <a:off x="2559929" y="3531090"/>
            <a:ext cx="4310936" cy="264660"/>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indent="0" defTabSz="914400" eaLnBrk="0" fontAlgn="auto" hangingPunct="0">
              <a:lnSpc>
                <a:spcPct val="120000"/>
              </a:lnSpc>
              <a:spcBef>
                <a:spcPts val="0"/>
              </a:spcBef>
              <a:spcAft>
                <a:spcPts val="0"/>
              </a:spcAft>
              <a:buClrTx/>
              <a:buSzTx/>
              <a:buFontTx/>
              <a:buNone/>
              <a:defRPr/>
            </a:pPr>
            <a:r>
              <a:rPr kumimoji="1" lang="zh-CN" altLang="en-US" sz="750" kern="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通过塔站视频监控和无人机视频监控，利用</a:t>
            </a:r>
            <a:r>
              <a:rPr kumimoji="1" lang="en-US" altLang="zh-CN" sz="750" kern="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AI</a:t>
            </a:r>
            <a:r>
              <a:rPr kumimoji="1" lang="zh-CN" altLang="en-US" sz="750" kern="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监测火险因子</a:t>
            </a:r>
            <a:endPar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34" name="矩形 133"/>
          <p:cNvSpPr/>
          <p:nvPr>
            <p:custDataLst>
              <p:tags r:id="rId43"/>
            </p:custDataLst>
          </p:nvPr>
        </p:nvSpPr>
        <p:spPr>
          <a:xfrm>
            <a:off x="6993629" y="3531090"/>
            <a:ext cx="1898568" cy="264660"/>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indent="0" algn="ctr" defTabSz="914400" eaLnBrk="0" fontAlgn="auto" hangingPunct="0">
              <a:lnSpc>
                <a:spcPct val="120000"/>
              </a:lnSpc>
              <a:spcBef>
                <a:spcPts val="0"/>
              </a:spcBef>
              <a:spcAft>
                <a:spcPts val="0"/>
              </a:spcAft>
              <a:buClrTx/>
              <a:buSzTx/>
              <a:buFontTx/>
              <a:buNone/>
              <a:defRPr/>
            </a:pPr>
            <a:r>
              <a:rPr kumimoji="1" lang="zh-CN" altLang="en-US" sz="790" kern="0" noProof="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森林火险监测平台</a:t>
            </a:r>
            <a:endPar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35" name="矩形 134"/>
          <p:cNvSpPr/>
          <p:nvPr>
            <p:custDataLst>
              <p:tags r:id="rId44"/>
            </p:custDataLst>
          </p:nvPr>
        </p:nvSpPr>
        <p:spPr>
          <a:xfrm>
            <a:off x="724986" y="3913258"/>
            <a:ext cx="764269" cy="300434"/>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食品监督管理</a:t>
            </a:r>
            <a:endParaRPr lang="zh-CN" altLang="en-US" sz="790" b="1" dirty="0">
              <a:latin typeface="微软雅黑" panose="020B0503020204020204" pitchFamily="34" charset="-122"/>
              <a:ea typeface="微软雅黑" panose="020B0503020204020204" pitchFamily="34" charset="-122"/>
              <a:sym typeface="+mn-ea"/>
            </a:endParaRPr>
          </a:p>
        </p:txBody>
      </p:sp>
      <p:sp>
        <p:nvSpPr>
          <p:cNvPr id="136" name="矩形 135"/>
          <p:cNvSpPr/>
          <p:nvPr>
            <p:custDataLst>
              <p:tags r:id="rId45"/>
            </p:custDataLst>
          </p:nvPr>
        </p:nvSpPr>
        <p:spPr>
          <a:xfrm>
            <a:off x="1612019" y="3913258"/>
            <a:ext cx="828895" cy="300434"/>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省市县市场监督管理局</a:t>
            </a:r>
            <a:endParaRPr lang="zh-CN" altLang="en-US" sz="790" b="1" dirty="0">
              <a:latin typeface="微软雅黑" panose="020B0503020204020204" pitchFamily="34" charset="-122"/>
              <a:ea typeface="微软雅黑" panose="020B0503020204020204" pitchFamily="34" charset="-122"/>
              <a:sym typeface="+mn-ea"/>
            </a:endParaRPr>
          </a:p>
        </p:txBody>
      </p:sp>
      <p:sp>
        <p:nvSpPr>
          <p:cNvPr id="137" name="矩形 136"/>
          <p:cNvSpPr/>
          <p:nvPr>
            <p:custDataLst>
              <p:tags r:id="rId46"/>
            </p:custDataLst>
          </p:nvPr>
        </p:nvSpPr>
        <p:spPr>
          <a:xfrm>
            <a:off x="2560392" y="3913258"/>
            <a:ext cx="4310936" cy="300433"/>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eaLnBrk="0" hangingPunct="0">
              <a:lnSpc>
                <a:spcPct val="120000"/>
              </a:lnSpc>
              <a:defRPr/>
            </a:pPr>
            <a:r>
              <a:rPr kumimoji="1" lang="zh-CN" altLang="en-US" sz="750" kern="0" dirty="0">
                <a:solidFill>
                  <a:prstClr val="black">
                    <a:lumMod val="95000"/>
                    <a:lumOff val="5000"/>
                  </a:prstClr>
                </a:solidFill>
                <a:latin typeface="微软雅黑" panose="020B0503020204020204" pitchFamily="34" charset="-122"/>
                <a:ea typeface="微软雅黑" panose="020B0503020204020204" pitchFamily="34" charset="-122"/>
                <a:sym typeface="+mn-ea"/>
              </a:rPr>
              <a:t>通过</a:t>
            </a:r>
            <a:r>
              <a:rPr kumimoji="1" lang="en-US" altLang="zh-CN" sz="750" kern="0" dirty="0">
                <a:solidFill>
                  <a:prstClr val="black">
                    <a:lumMod val="95000"/>
                    <a:lumOff val="5000"/>
                  </a:prstClr>
                </a:solidFill>
                <a:latin typeface="微软雅黑" panose="020B0503020204020204" pitchFamily="34" charset="-122"/>
                <a:ea typeface="微软雅黑" panose="020B0503020204020204" pitchFamily="34" charset="-122"/>
                <a:sym typeface="+mn-ea"/>
              </a:rPr>
              <a:t>AI</a:t>
            </a:r>
            <a:r>
              <a:rPr kumimoji="1" lang="zh-CN" altLang="en-US" sz="750" kern="0" dirty="0">
                <a:solidFill>
                  <a:prstClr val="black">
                    <a:lumMod val="95000"/>
                    <a:lumOff val="5000"/>
                  </a:prstClr>
                </a:solidFill>
                <a:latin typeface="微软雅黑" panose="020B0503020204020204" pitchFamily="34" charset="-122"/>
                <a:ea typeface="微软雅黑" panose="020B0503020204020204" pitchFamily="34" charset="-122"/>
                <a:sym typeface="+mn-ea"/>
              </a:rPr>
              <a:t>算法服务辨别违规事件并发送预警通知，有效解决行为规范类、着装规范类、有害生物类、物体放置类的食品安全问题。</a:t>
            </a:r>
            <a:endParaRPr kumimoji="1" lang="zh-CN" altLang="en-US" sz="750" kern="0" dirty="0">
              <a:solidFill>
                <a:prstClr val="black">
                  <a:lumMod val="95000"/>
                  <a:lumOff val="5000"/>
                </a:prstClr>
              </a:solidFill>
              <a:latin typeface="微软雅黑" panose="020B0503020204020204" pitchFamily="34" charset="-122"/>
              <a:ea typeface="微软雅黑" panose="020B0503020204020204" pitchFamily="34" charset="-122"/>
              <a:sym typeface="+mn-ea"/>
            </a:endParaRPr>
          </a:p>
        </p:txBody>
      </p:sp>
      <p:sp>
        <p:nvSpPr>
          <p:cNvPr id="138" name="矩形 137"/>
          <p:cNvSpPr/>
          <p:nvPr>
            <p:custDataLst>
              <p:tags r:id="rId47"/>
            </p:custDataLst>
          </p:nvPr>
        </p:nvSpPr>
        <p:spPr>
          <a:xfrm>
            <a:off x="6994091" y="3913258"/>
            <a:ext cx="1898568" cy="300433"/>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algn="ctr" eaLnBrk="0" hangingPunct="0">
              <a:lnSpc>
                <a:spcPct val="120000"/>
              </a:lnSpc>
              <a:defRPr/>
            </a:pPr>
            <a:r>
              <a:rPr kumimoji="1" lang="en-US" altLang="zh-CN" sz="790" kern="0" dirty="0">
                <a:solidFill>
                  <a:prstClr val="black">
                    <a:lumMod val="95000"/>
                    <a:lumOff val="5000"/>
                  </a:prstClr>
                </a:solidFill>
                <a:latin typeface="微软雅黑" panose="020B0503020204020204" pitchFamily="34" charset="-122"/>
                <a:ea typeface="微软雅黑" panose="020B0503020204020204" pitchFamily="34" charset="-122"/>
                <a:sym typeface="Helvetica" panose="020B0604020202020204"/>
              </a:rPr>
              <a:t>AI</a:t>
            </a:r>
            <a:r>
              <a:rPr kumimoji="1" lang="zh-CN" altLang="en-US" sz="790" kern="0" dirty="0">
                <a:solidFill>
                  <a:prstClr val="black">
                    <a:lumMod val="95000"/>
                    <a:lumOff val="5000"/>
                  </a:prstClr>
                </a:solidFill>
                <a:latin typeface="微软雅黑" panose="020B0503020204020204" pitchFamily="34" charset="-122"/>
                <a:ea typeface="微软雅黑" panose="020B0503020204020204" pitchFamily="34" charset="-122"/>
                <a:sym typeface="Helvetica" panose="020B0604020202020204"/>
              </a:rPr>
              <a:t>智能巡检</a:t>
            </a:r>
            <a:endParaRPr kumimoji="1" lang="zh-CN" altLang="en-US" sz="790" kern="0" dirty="0">
              <a:solidFill>
                <a:prstClr val="black">
                  <a:lumMod val="95000"/>
                  <a:lumOff val="5000"/>
                </a:prstClr>
              </a:solidFill>
              <a:latin typeface="微软雅黑" panose="020B0503020204020204" pitchFamily="34" charset="-122"/>
              <a:ea typeface="微软雅黑" panose="020B0503020204020204" pitchFamily="34" charset="-122"/>
              <a:sym typeface="Helvetica" panose="020B0604020202020204"/>
            </a:endParaRPr>
          </a:p>
        </p:txBody>
      </p:sp>
      <p:sp>
        <p:nvSpPr>
          <p:cNvPr id="139" name="矩形 138"/>
          <p:cNvSpPr/>
          <p:nvPr>
            <p:custDataLst>
              <p:tags r:id="rId48"/>
            </p:custDataLst>
          </p:nvPr>
        </p:nvSpPr>
        <p:spPr>
          <a:xfrm>
            <a:off x="724986" y="2746097"/>
            <a:ext cx="764269" cy="180232"/>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社会治安防控</a:t>
            </a:r>
            <a:endParaRPr lang="zh-CN" altLang="en-US" sz="790" b="1" dirty="0">
              <a:latin typeface="微软雅黑" panose="020B0503020204020204" pitchFamily="34" charset="-122"/>
              <a:ea typeface="微软雅黑" panose="020B0503020204020204" pitchFamily="34" charset="-122"/>
              <a:sym typeface="+mn-ea"/>
            </a:endParaRPr>
          </a:p>
        </p:txBody>
      </p:sp>
      <p:sp>
        <p:nvSpPr>
          <p:cNvPr id="140" name="矩形 139"/>
          <p:cNvSpPr/>
          <p:nvPr>
            <p:custDataLst>
              <p:tags r:id="rId49"/>
            </p:custDataLst>
          </p:nvPr>
        </p:nvSpPr>
        <p:spPr>
          <a:xfrm>
            <a:off x="724986" y="2967530"/>
            <a:ext cx="764269" cy="180232"/>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智慧派出所</a:t>
            </a:r>
            <a:endParaRPr lang="zh-CN" altLang="en-US" sz="790" b="1" dirty="0">
              <a:latin typeface="微软雅黑" panose="020B0503020204020204" pitchFamily="34" charset="-122"/>
              <a:ea typeface="微软雅黑" panose="020B0503020204020204" pitchFamily="34" charset="-122"/>
              <a:sym typeface="+mn-ea"/>
            </a:endParaRPr>
          </a:p>
        </p:txBody>
      </p:sp>
      <p:sp>
        <p:nvSpPr>
          <p:cNvPr id="141" name="矩形 140"/>
          <p:cNvSpPr/>
          <p:nvPr>
            <p:custDataLst>
              <p:tags r:id="rId50"/>
            </p:custDataLst>
          </p:nvPr>
        </p:nvSpPr>
        <p:spPr>
          <a:xfrm>
            <a:off x="1611764" y="2745934"/>
            <a:ext cx="828675" cy="182623"/>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latin typeface="微软雅黑" panose="020B0503020204020204" pitchFamily="34" charset="-122"/>
                <a:ea typeface="微软雅黑" panose="020B0503020204020204" pitchFamily="34" charset="-122"/>
                <a:sym typeface="+mn-ea"/>
              </a:rPr>
              <a:t>治安、科信</a:t>
            </a:r>
            <a:endParaRPr lang="zh-CN" altLang="en-US" sz="790" b="1" dirty="0">
              <a:latin typeface="微软雅黑" panose="020B0503020204020204" pitchFamily="34" charset="-122"/>
              <a:ea typeface="微软雅黑" panose="020B0503020204020204" pitchFamily="34" charset="-122"/>
              <a:sym typeface="+mn-ea"/>
            </a:endParaRPr>
          </a:p>
        </p:txBody>
      </p:sp>
      <p:sp>
        <p:nvSpPr>
          <p:cNvPr id="142" name="矩形 141"/>
          <p:cNvSpPr/>
          <p:nvPr>
            <p:custDataLst>
              <p:tags r:id="rId51"/>
            </p:custDataLst>
          </p:nvPr>
        </p:nvSpPr>
        <p:spPr>
          <a:xfrm>
            <a:off x="1611764" y="2971454"/>
            <a:ext cx="828675" cy="182623"/>
          </a:xfrm>
          <a:prstGeom prst="rect">
            <a:avLst/>
          </a:prstGeom>
          <a:solidFill>
            <a:schemeClr val="tx2">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lvl="0" algn="ctr" fontAlgn="base">
              <a:buClrTx/>
              <a:buSzTx/>
              <a:buFontTx/>
              <a:defRPr/>
            </a:pPr>
            <a:r>
              <a:rPr lang="zh-CN" altLang="en-US" sz="790" b="1" dirty="0">
                <a:solidFill>
                  <a:schemeClr val="bg2">
                    <a:lumMod val="10000"/>
                  </a:schemeClr>
                </a:solidFill>
                <a:latin typeface="微软雅黑" panose="020B0503020204020204" pitchFamily="34" charset="-122"/>
                <a:ea typeface="微软雅黑" panose="020B0503020204020204" pitchFamily="34" charset="-122"/>
                <a:sym typeface="+mn-ea"/>
              </a:rPr>
              <a:t>治安、派出所</a:t>
            </a:r>
            <a:endParaRPr sz="790" b="1" dirty="0">
              <a:solidFill>
                <a:schemeClr val="bg2">
                  <a:lumMod val="10000"/>
                </a:schemeClr>
              </a:solidFill>
              <a:latin typeface="微软雅黑" panose="020B0503020204020204" pitchFamily="34" charset="-122"/>
              <a:ea typeface="微软雅黑" panose="020B0503020204020204" pitchFamily="34" charset="-122"/>
              <a:sym typeface="+mn-ea"/>
            </a:endParaRPr>
          </a:p>
        </p:txBody>
      </p:sp>
      <p:sp>
        <p:nvSpPr>
          <p:cNvPr id="143" name="矩形 142"/>
          <p:cNvSpPr/>
          <p:nvPr>
            <p:custDataLst>
              <p:tags r:id="rId52"/>
            </p:custDataLst>
          </p:nvPr>
        </p:nvSpPr>
        <p:spPr>
          <a:xfrm>
            <a:off x="2559977" y="2785550"/>
            <a:ext cx="4311015" cy="392215"/>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eaLnBrk="0" hangingPunct="0">
              <a:lnSpc>
                <a:spcPct val="120000"/>
              </a:lnSpc>
            </a:pPr>
            <a:r>
              <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利用</a:t>
            </a:r>
            <a:r>
              <a:rPr kumimoji="1" lang="en-US" altLang="zh-CN"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AI</a:t>
            </a:r>
            <a:r>
              <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能力，对前端摄像头采集信息进行智能识别，包括人脸、车辆、非机动车等目标识别，实现重点人员管控、目标检索等功能</a:t>
            </a:r>
            <a:endParaRPr kumimoji="1" lang="zh-CN" altLang="en-US" sz="75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44" name="矩形 143"/>
          <p:cNvSpPr/>
          <p:nvPr>
            <p:custDataLst>
              <p:tags r:id="rId53"/>
            </p:custDataLst>
          </p:nvPr>
        </p:nvSpPr>
        <p:spPr>
          <a:xfrm>
            <a:off x="7015745" y="2748866"/>
            <a:ext cx="1887770" cy="398895"/>
          </a:xfrm>
          <a:prstGeom prst="rect">
            <a:avLst/>
          </a:prstGeom>
          <a:solidFill>
            <a:schemeClr val="accent5">
              <a:lumMod val="20000"/>
              <a:lumOff val="80000"/>
            </a:schemeClr>
          </a:solidFill>
          <a:ln w="12700">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noAutofit/>
          </a:bodyPr>
          <a:lstStyle/>
          <a:p>
            <a:pPr marR="0" lvl="0" algn="ctr" defTabSz="914400" eaLnBrk="0" fontAlgn="auto" hangingPunct="0">
              <a:lnSpc>
                <a:spcPct val="120000"/>
              </a:lnSpc>
              <a:spcBef>
                <a:spcPts val="0"/>
              </a:spcBef>
              <a:spcAft>
                <a:spcPts val="0"/>
              </a:spcAft>
              <a:buClrTx/>
              <a:buSzTx/>
              <a:buFontTx/>
              <a:buNone/>
              <a:defRPr/>
            </a:pPr>
            <a:r>
              <a:rPr kumimoji="1" lang="zh-CN" altLang="en-US"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智慧安检平台</a:t>
            </a:r>
            <a:r>
              <a:rPr kumimoji="1" lang="zh-CN" altLang="en-US" sz="790" kern="0" dirty="0">
                <a:solidFill>
                  <a:prstClr val="black">
                    <a:lumMod val="95000"/>
                    <a:lumOff val="5000"/>
                  </a:prstClr>
                </a:solidFill>
                <a:latin typeface="微软雅黑" panose="020B0503020204020204" pitchFamily="34" charset="-122"/>
                <a:ea typeface="微软雅黑" panose="020B0503020204020204" pitchFamily="34" charset="-122"/>
                <a:sym typeface="+mn-ea"/>
              </a:rPr>
              <a:t>、视频图像系统等</a:t>
            </a:r>
            <a:endParaRPr kumimoji="1" lang="en-US" altLang="zh-CN" sz="790"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endParaRPr>
          </a:p>
        </p:txBody>
      </p:sp>
      <p:sp>
        <p:nvSpPr>
          <p:cNvPr id="145" name="文本框 144"/>
          <p:cNvSpPr txBox="1"/>
          <p:nvPr>
            <p:custDataLst>
              <p:tags r:id="rId54"/>
            </p:custDataLst>
          </p:nvPr>
        </p:nvSpPr>
        <p:spPr>
          <a:xfrm>
            <a:off x="-10954" y="580549"/>
            <a:ext cx="9191625" cy="672941"/>
          </a:xfrm>
          <a:prstGeom prst="rect">
            <a:avLst/>
          </a:prstGeom>
          <a:solidFill>
            <a:srgbClr val="0070BF">
              <a:alpha val="4000"/>
            </a:srgbClr>
          </a:solidFill>
        </p:spPr>
        <p:txBody>
          <a:bodyPr wrap="square" lIns="297180" rIns="297180" rtlCol="0" anchor="t" anchorCtr="0">
            <a:noAutofit/>
          </a:bodyPr>
          <a:lstStyle/>
          <a:p>
            <a:pPr marL="285750" indent="-285750">
              <a:lnSpc>
                <a:spcPct val="150000"/>
              </a:lnSpc>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在智慧城市的政务大模型之外，对于广义的我国政务领域，还包括有政司法、公安、应急、市场监管、媒体等细分行业。这些细分行业的大模型应用需求更加多元，技术也更加丰富。</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
            </a:pP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19513"/>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lang="zh-CN" sz="1800" dirty="0">
                <a:solidFill>
                  <a:srgbClr val="0084CF"/>
                </a:solidFill>
                <a:cs typeface="+mn-cs"/>
                <a:sym typeface="+mn-ea"/>
              </a:rPr>
              <a:t>党政</a:t>
            </a:r>
            <a:r>
              <a:rPr sz="1800" dirty="0">
                <a:solidFill>
                  <a:srgbClr val="0084CF"/>
                </a:solidFill>
                <a:cs typeface="+mn-cs"/>
                <a:sym typeface="+mn-ea"/>
              </a:rPr>
              <a:t>行业</a:t>
            </a:r>
            <a:r>
              <a:rPr lang="en-US" altLang="zh-CN" sz="1800" dirty="0">
                <a:solidFill>
                  <a:srgbClr val="0084CF"/>
                </a:solidFill>
                <a:cs typeface="+mn-cs"/>
                <a:sym typeface="+mn-ea"/>
              </a:rPr>
              <a:t>-</a:t>
            </a:r>
            <a:r>
              <a:rPr lang="zh-CN" altLang="en-US" sz="1800" dirty="0">
                <a:solidFill>
                  <a:srgbClr val="0084CF"/>
                </a:solidFill>
                <a:cs typeface="+mn-cs"/>
                <a:sym typeface="+mn-ea"/>
              </a:rPr>
              <a:t>政府服务大厅</a:t>
            </a:r>
            <a:r>
              <a:rPr lang="en-US" altLang="zh-CN" sz="1800" dirty="0">
                <a:solidFill>
                  <a:srgbClr val="0084CF"/>
                </a:solidFill>
                <a:cs typeface="+mn-cs"/>
                <a:sym typeface="+mn-ea"/>
              </a:rPr>
              <a:t>AI</a:t>
            </a:r>
            <a:r>
              <a:rPr sz="1800" dirty="0">
                <a:solidFill>
                  <a:srgbClr val="0084CF"/>
                </a:solidFill>
                <a:cs typeface="+mn-cs"/>
                <a:sym typeface="+mn-ea"/>
              </a:rPr>
              <a:t>场景</a:t>
            </a:r>
            <a:endParaRPr sz="1800" dirty="0">
              <a:solidFill>
                <a:srgbClr val="0084CF"/>
              </a:solidFill>
              <a:cs typeface="+mn-cs"/>
              <a:sym typeface="+mn-ea"/>
            </a:endParaRPr>
          </a:p>
        </p:txBody>
      </p:sp>
      <p:sp>
        <p:nvSpPr>
          <p:cNvPr id="38" name="文本框 37"/>
          <p:cNvSpPr txBox="1"/>
          <p:nvPr>
            <p:custDataLst>
              <p:tags r:id="rId1"/>
            </p:custDataLst>
          </p:nvPr>
        </p:nvSpPr>
        <p:spPr>
          <a:xfrm>
            <a:off x="6094143" y="1516071"/>
            <a:ext cx="3128963" cy="275749"/>
          </a:xfrm>
          <a:prstGeom prst="rect">
            <a:avLst/>
          </a:prstGeom>
          <a:noFill/>
        </p:spPr>
        <p:txBody>
          <a:bodyPr wrap="square" rtlCol="0" anchor="ctr" anchorCtr="0">
            <a:noAutofit/>
          </a:bodyPr>
          <a:lstStyle>
            <a:defPPr>
              <a:defRPr lang="en-US"/>
            </a:defPPr>
            <a:lvl1pPr marR="0" lvl="0" algn="ctr" defTabSz="876300" fontAlgn="ctr">
              <a:lnSpc>
                <a:spcPct val="100000"/>
              </a:lnSpc>
              <a:spcBef>
                <a:spcPts val="955"/>
              </a:spcBef>
              <a:spcAft>
                <a:spcPts val="0"/>
              </a:spcAft>
              <a:buClrTx/>
              <a:buSzTx/>
              <a:buFontTx/>
              <a:buNone/>
              <a:defRPr sz="3600" spc="100">
                <a:solidFill>
                  <a:srgbClr val="FFC000"/>
                </a:solidFill>
                <a:latin typeface="方正兰亭粗黑简体" panose="02000000000000000000" pitchFamily="2" charset="-122"/>
                <a:ea typeface="方正兰亭粗黑简体" panose="02000000000000000000" pitchFamily="2" charset="-122"/>
                <a:cs typeface="方正兰亭中黑_GBK" panose="02000000000000000000" charset="-122"/>
              </a:defRPr>
            </a:lvl1pPr>
          </a:lstStyle>
          <a:p>
            <a:pPr algn="ctr"/>
            <a:endParaRPr lang="zh-CN" altLang="en-US" sz="1350" b="1" dirty="0">
              <a:ln>
                <a:noFill/>
              </a:ln>
              <a:solidFill>
                <a:schemeClr val="bg2">
                  <a:lumMod val="50000"/>
                </a:schemeClr>
              </a:solidFill>
              <a:latin typeface="微软雅黑" panose="020B0503020204020204" pitchFamily="34" charset="-122"/>
              <a:ea typeface="微软雅黑" panose="020B0503020204020204" pitchFamily="34" charset="-122"/>
              <a:sym typeface="等线" panose="02010600030101010101" charset="-122"/>
            </a:endParaRPr>
          </a:p>
        </p:txBody>
      </p:sp>
      <p:sp>
        <p:nvSpPr>
          <p:cNvPr id="6" name="文本框 5"/>
          <p:cNvSpPr txBox="1"/>
          <p:nvPr>
            <p:custDataLst>
              <p:tags r:id="rId2"/>
            </p:custDataLst>
          </p:nvPr>
        </p:nvSpPr>
        <p:spPr>
          <a:xfrm>
            <a:off x="-23812" y="645319"/>
            <a:ext cx="9191625" cy="672941"/>
          </a:xfrm>
          <a:prstGeom prst="rect">
            <a:avLst/>
          </a:prstGeom>
          <a:solidFill>
            <a:srgbClr val="0070BF">
              <a:alpha val="4000"/>
            </a:srgbClr>
          </a:solidFill>
        </p:spPr>
        <p:txBody>
          <a:bodyPr wrap="square" lIns="297180" rIns="297180" rtlCol="0" anchor="t" anchorCtr="0">
            <a:noAutofit/>
          </a:bodyPr>
          <a:lstStyle/>
          <a:p>
            <a:pPr marL="285750" indent="-285750">
              <a:lnSpc>
                <a:spcPct val="150000"/>
              </a:lnSpc>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政务服务大厅人员紧缺，人工接待效率低排队长、窗口办事业务量大系统繁复，无法继续提高办事满意度。</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通用大模型</a:t>
            </a:r>
            <a:r>
              <a:rPr lang="en-US" altLang="zh-CN" sz="1200" b="1" dirty="0">
                <a:solidFill>
                  <a:srgbClr val="0070C0"/>
                </a:solidFill>
                <a:latin typeface="微软雅黑" panose="020B0503020204020204" pitchFamily="34" charset="-122"/>
                <a:ea typeface="微软雅黑" panose="020B0503020204020204" pitchFamily="34" charset="-122"/>
                <a:sym typeface="+mn-ea"/>
              </a:rPr>
              <a:t>AI</a:t>
            </a:r>
            <a:r>
              <a:rPr lang="zh-CN" altLang="en-US" sz="1200" b="1" dirty="0">
                <a:solidFill>
                  <a:srgbClr val="0070C0"/>
                </a:solidFill>
                <a:latin typeface="微软雅黑" panose="020B0503020204020204" pitchFamily="34" charset="-122"/>
                <a:ea typeface="微软雅黑" panose="020B0503020204020204" pitchFamily="34" charset="-122"/>
                <a:sym typeface="+mn-ea"/>
              </a:rPr>
              <a:t>智能体能力，实现办事需求定位、智能判断、事项智能引导等，解决效率低、体验差、窗口人员要求高等问题。</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grpSp>
        <p:nvGrpSpPr>
          <p:cNvPr id="29" name="组合 28"/>
          <p:cNvGrpSpPr/>
          <p:nvPr/>
        </p:nvGrpSpPr>
        <p:grpSpPr>
          <a:xfrm>
            <a:off x="4780598" y="1427321"/>
            <a:ext cx="4155281" cy="3411379"/>
            <a:chOff x="675" y="4994"/>
            <a:chExt cx="5313" cy="5313"/>
          </a:xfrm>
        </p:grpSpPr>
        <p:sp>
          <p:nvSpPr>
            <p:cNvPr id="31" name="圆角矩形 30"/>
            <p:cNvSpPr/>
            <p:nvPr>
              <p:custDataLst>
                <p:tags r:id="rId3"/>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4"/>
              </p:custDataLst>
            </p:nvPr>
          </p:nvSpPr>
          <p:spPr bwMode="auto">
            <a:xfrm>
              <a:off x="675" y="4994"/>
              <a:ext cx="5313" cy="38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解决方案能力</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45" name="文本框 44"/>
          <p:cNvSpPr txBox="1"/>
          <p:nvPr/>
        </p:nvSpPr>
        <p:spPr>
          <a:xfrm>
            <a:off x="4984433" y="1812131"/>
            <a:ext cx="3898106" cy="1692593"/>
          </a:xfrm>
          <a:prstGeom prst="rect">
            <a:avLst/>
          </a:prstGeom>
          <a:noFill/>
        </p:spPr>
        <p:txBody>
          <a:bodyPr wrap="square">
            <a:noAutofit/>
          </a:bodyPr>
          <a:lstStyle/>
          <a:p>
            <a:pPr lvl="1" indent="0">
              <a:lnSpc>
                <a:spcPct val="150000"/>
              </a:lnSpc>
              <a:buFont typeface="Wingdings" panose="05000000000000000000" pitchFamily="2" charset="2"/>
              <a:buNone/>
            </a:pPr>
            <a:r>
              <a:rPr lang="en-US" sz="900" dirty="0">
                <a:latin typeface="微软雅黑" panose="020B0503020204020204" pitchFamily="34" charset="-122"/>
                <a:ea typeface="微软雅黑" panose="020B0503020204020204" pitchFamily="34" charset="-122"/>
                <a:sym typeface="Arial" panose="020B0604020202020204" pitchFamily="34" charset="0"/>
              </a:rPr>
              <a:t>XX</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nvGrpSpPr>
        <p:grpSpPr>
          <a:xfrm>
            <a:off x="283845" y="1427321"/>
            <a:ext cx="4146233" cy="3411855"/>
            <a:chOff x="675" y="4994"/>
            <a:chExt cx="5313" cy="5313"/>
          </a:xfrm>
        </p:grpSpPr>
        <p:sp>
          <p:nvSpPr>
            <p:cNvPr id="5" name="圆角矩形 4"/>
            <p:cNvSpPr/>
            <p:nvPr>
              <p:custDataLst>
                <p:tags r:id="rId5"/>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7" name="矩形 6"/>
            <p:cNvSpPr/>
            <p:nvPr>
              <p:custDataLst>
                <p:tags r:id="rId6"/>
              </p:custDataLst>
            </p:nvPr>
          </p:nvSpPr>
          <p:spPr bwMode="auto">
            <a:xfrm>
              <a:off x="675" y="4994"/>
              <a:ext cx="5313" cy="386"/>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典型场景介绍</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2" name="文本框 1"/>
          <p:cNvSpPr txBox="1"/>
          <p:nvPr/>
        </p:nvSpPr>
        <p:spPr>
          <a:xfrm>
            <a:off x="4784408" y="1741646"/>
            <a:ext cx="4151471" cy="2824163"/>
          </a:xfrm>
          <a:prstGeom prst="rect">
            <a:avLst/>
          </a:prstGeom>
          <a:noFill/>
        </p:spPr>
        <p:txBody>
          <a:bodyPr wrap="square">
            <a:noAutofit/>
          </a:bodyPr>
          <a:lstStyle/>
          <a:p>
            <a:pPr>
              <a:lnSpc>
                <a:spcPct val="150000"/>
              </a:lnSpc>
            </a:pPr>
            <a:endParaRPr lang="en-US" altLang="zh-CN" sz="900" b="1" dirty="0">
              <a:latin typeface="微软雅黑" panose="020B0503020204020204" pitchFamily="34" charset="-122"/>
              <a:ea typeface="微软雅黑" panose="020B0503020204020204" pitchFamily="34" charset="-122"/>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提供算力、模型、智能体构建工具链和专家服务一站式解决方案</a:t>
            </a:r>
            <a:r>
              <a:rPr lang="zh-CN" altLang="en-US" sz="900" b="1" dirty="0">
                <a:latin typeface="微软雅黑" panose="020B0503020204020204" pitchFamily="34" charset="-122"/>
                <a:ea typeface="微软雅黑" panose="020B0503020204020204" pitchFamily="34" charset="-122"/>
                <a:sym typeface="+mn-ea"/>
              </a:rPr>
              <a:t>：</a:t>
            </a:r>
            <a:endParaRPr lang="en-US" altLang="zh-CN" sz="900" b="1" dirty="0">
              <a:latin typeface="微软雅黑" panose="020B0503020204020204" pitchFamily="34" charset="-122"/>
              <a:ea typeface="微软雅黑" panose="020B0503020204020204" pitchFamily="34" charset="-122"/>
              <a:sym typeface="+mn-ea"/>
            </a:endParaRPr>
          </a:p>
          <a:p>
            <a:pPr indent="-171450">
              <a:lnSpc>
                <a:spcPct val="150000"/>
              </a:lnSpc>
              <a:buFont typeface="Wingdings" panose="05000000000000000000" pitchFamily="2" charset="2"/>
              <a:buChar char="p"/>
            </a:pPr>
            <a:r>
              <a:rPr lang="zh-CN" altLang="en-US" sz="900" dirty="0">
                <a:sym typeface="+mn-ea"/>
              </a:rPr>
              <a:t>通过一体机</a:t>
            </a:r>
            <a:r>
              <a:rPr lang="en-US" altLang="zh-CN" sz="900" dirty="0">
                <a:sym typeface="+mn-ea"/>
              </a:rPr>
              <a:t>GPU</a:t>
            </a:r>
            <a:r>
              <a:rPr lang="zh-CN" altLang="en-US" sz="900" dirty="0">
                <a:sym typeface="+mn-ea"/>
              </a:rPr>
              <a:t>资源部署</a:t>
            </a:r>
            <a:r>
              <a:rPr lang="en-US" altLang="zh-CN" sz="900" dirty="0">
                <a:sym typeface="+mn-ea"/>
              </a:rPr>
              <a:t>32B</a:t>
            </a:r>
            <a:r>
              <a:rPr lang="zh-CN" altLang="en-US" sz="900" dirty="0">
                <a:sym typeface="+mn-ea"/>
              </a:rPr>
              <a:t>蒸馏模型和移动云智算平台，结合现场政务实际业务流程，进行模型微调、知识库构建和智能体编排</a:t>
            </a:r>
            <a:endParaRPr lang="zh-CN" altLang="en-US" sz="900" dirty="0">
              <a:sym typeface="+mn-ea"/>
            </a:endParaRPr>
          </a:p>
          <a:p>
            <a:pPr indent="-171450">
              <a:lnSpc>
                <a:spcPct val="150000"/>
              </a:lnSpc>
              <a:buFont typeface="Wingdings" panose="05000000000000000000" pitchFamily="2" charset="2"/>
              <a:buChar char="p"/>
            </a:pPr>
            <a:r>
              <a:rPr lang="zh-CN" altLang="en-US" sz="900" dirty="0">
                <a:sym typeface="+mn-ea"/>
              </a:rPr>
              <a:t>收集客户数据，知识入库：对接准入审批、项目审批、企服中心等业务数据。再通过</a:t>
            </a:r>
            <a:r>
              <a:rPr lang="en-US" altLang="zh-CN" sz="900" dirty="0">
                <a:sym typeface="+mn-ea"/>
              </a:rPr>
              <a:t>Q&amp;A </a:t>
            </a:r>
            <a:r>
              <a:rPr lang="zh-CN" altLang="en-US" sz="900" dirty="0">
                <a:sym typeface="+mn-ea"/>
              </a:rPr>
              <a:t>分段、版面分析拆分等切分策略</a:t>
            </a:r>
            <a:endParaRPr lang="zh-CN" altLang="en-US" sz="900"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zh-CN" altLang="en-US" sz="900" b="1" dirty="0">
              <a:sym typeface="+mn-ea"/>
            </a:endParaRPr>
          </a:p>
        </p:txBody>
      </p:sp>
      <p:sp>
        <p:nvSpPr>
          <p:cNvPr id="9" name="文本框 8"/>
          <p:cNvSpPr txBox="1"/>
          <p:nvPr/>
        </p:nvSpPr>
        <p:spPr>
          <a:xfrm>
            <a:off x="365401" y="1822748"/>
            <a:ext cx="3994874" cy="1140073"/>
          </a:xfrm>
          <a:prstGeom prst="rect">
            <a:avLst/>
          </a:prstGeom>
          <a:noFill/>
        </p:spPr>
        <p:txBody>
          <a:bodyPr wrap="square">
            <a:noAutofit/>
          </a:bodyPr>
          <a:lstStyle/>
          <a:p>
            <a:pPr>
              <a:lnSpc>
                <a:spcPct val="150000"/>
              </a:lnSpc>
            </a:pP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rPr>
              <a:t>政府服务大厅主要痛点：</a:t>
            </a:r>
            <a:endParaRPr lang="en-US" altLang="zh-CN" sz="9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900" dirty="0">
                <a:sym typeface="+mn-ea"/>
              </a:rPr>
              <a:t>接待人员不足，窗口办事人员专业要求高，系统复杂不智能需要人工核对。</a:t>
            </a:r>
            <a:endParaRPr lang="zh-CN" altLang="en-US" sz="900" dirty="0">
              <a:sym typeface="+mn-ea"/>
            </a:endParaRPr>
          </a:p>
          <a:p>
            <a:pPr>
              <a:lnSpc>
                <a:spcPct val="150000"/>
              </a:lnSpc>
            </a:pPr>
            <a:r>
              <a:rPr lang="en-US" altLang="zh-CN" sz="900" b="1" dirty="0">
                <a:sym typeface="+mn-ea"/>
              </a:rPr>
              <a:t>AI</a:t>
            </a:r>
            <a:r>
              <a:rPr lang="zh-CN" altLang="en-US" sz="900" b="1" dirty="0">
                <a:sym typeface="+mn-ea"/>
              </a:rPr>
              <a:t>政务服务大厅智能体：</a:t>
            </a:r>
            <a:endParaRPr lang="en-US" altLang="zh-CN" sz="900" b="1" dirty="0">
              <a:sym typeface="+mn-ea"/>
            </a:endParaRPr>
          </a:p>
          <a:p>
            <a:pPr>
              <a:lnSpc>
                <a:spcPct val="150000"/>
              </a:lnSpc>
            </a:pPr>
            <a:r>
              <a:rPr lang="zh-CN" altLang="en-US" sz="900" dirty="0">
                <a:sym typeface="+mn-ea"/>
              </a:rPr>
              <a:t>提升政务办事效率和企业群众的满意度，打造</a:t>
            </a:r>
            <a:r>
              <a:rPr lang="en-US" altLang="zh-CN" sz="900" dirty="0">
                <a:sym typeface="+mn-ea"/>
              </a:rPr>
              <a:t>“</a:t>
            </a:r>
            <a:r>
              <a:rPr lang="zh-CN" altLang="en-US" sz="900" dirty="0">
                <a:sym typeface="+mn-ea"/>
              </a:rPr>
              <a:t>一人通全岗</a:t>
            </a:r>
            <a:r>
              <a:rPr lang="en-US" altLang="zh-CN" sz="900" dirty="0">
                <a:sym typeface="+mn-ea"/>
              </a:rPr>
              <a:t>”</a:t>
            </a:r>
            <a:r>
              <a:rPr lang="zh-CN" altLang="en-US" sz="900" dirty="0">
                <a:sym typeface="+mn-ea"/>
              </a:rPr>
              <a:t>的无差别综窗：文字客服</a:t>
            </a:r>
            <a:r>
              <a:rPr lang="en-US" altLang="zh-CN" sz="900" dirty="0">
                <a:sym typeface="+mn-ea"/>
              </a:rPr>
              <a:t>“</a:t>
            </a:r>
            <a:r>
              <a:rPr lang="zh-CN" altLang="en-US" sz="900" dirty="0">
                <a:sym typeface="+mn-ea"/>
              </a:rPr>
              <a:t>即时</a:t>
            </a:r>
            <a:r>
              <a:rPr lang="en-US" altLang="zh-CN" sz="900" dirty="0">
                <a:sym typeface="+mn-ea"/>
              </a:rPr>
              <a:t>”</a:t>
            </a:r>
            <a:r>
              <a:rPr lang="zh-CN" altLang="en-US" sz="900" dirty="0">
                <a:sym typeface="+mn-ea"/>
              </a:rPr>
              <a:t>应答，准确率</a:t>
            </a:r>
            <a:r>
              <a:rPr lang="en-US" altLang="zh-CN" sz="900" dirty="0">
                <a:sym typeface="+mn-ea"/>
              </a:rPr>
              <a:t>90%</a:t>
            </a:r>
            <a:r>
              <a:rPr lang="zh-CN" altLang="en-US" sz="900" dirty="0">
                <a:sym typeface="+mn-ea"/>
              </a:rPr>
              <a:t>以上；一体机智慧化导办，提升政务办事效率及服务体验；完善事后智能评价体系，提升政务服务质量。</a:t>
            </a:r>
            <a:endParaRPr lang="zh-CN" altLang="en-US" sz="900" dirty="0">
              <a:sym typeface="+mn-ea"/>
            </a:endParaRPr>
          </a:p>
          <a:p>
            <a:pPr>
              <a:lnSpc>
                <a:spcPct val="150000"/>
              </a:lnSpc>
            </a:pP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5" name="组合 34"/>
          <p:cNvGrpSpPr/>
          <p:nvPr/>
        </p:nvGrpSpPr>
        <p:grpSpPr>
          <a:xfrm>
            <a:off x="4971098" y="1690211"/>
            <a:ext cx="3744754" cy="2230755"/>
            <a:chOff x="366" y="2019"/>
            <a:chExt cx="12730" cy="8138"/>
          </a:xfrm>
        </p:grpSpPr>
        <p:sp>
          <p:nvSpPr>
            <p:cNvPr id="40" name="矩形 39"/>
            <p:cNvSpPr/>
            <p:nvPr/>
          </p:nvSpPr>
          <p:spPr>
            <a:xfrm>
              <a:off x="474" y="8389"/>
              <a:ext cx="593" cy="916"/>
            </a:xfrm>
            <a:prstGeom prst="rect">
              <a:avLst/>
            </a:prstGeom>
            <a:solidFill>
              <a:srgbClr val="FFFFFF"/>
            </a:solidFill>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模型</a:t>
              </a:r>
              <a:endPar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1" name="圆角矩形 40"/>
            <p:cNvSpPr/>
            <p:nvPr/>
          </p:nvSpPr>
          <p:spPr bwMode="auto">
            <a:xfrm>
              <a:off x="1262" y="8524"/>
              <a:ext cx="11766" cy="645"/>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r>
                <a:rPr lang="zh-CN" altLang="en-US" sz="675" dirty="0">
                  <a:latin typeface="微软雅黑" panose="020B0503020204020204" pitchFamily="34" charset="-122"/>
                  <a:ea typeface="微软雅黑" panose="020B0503020204020204" pitchFamily="34" charset="-122"/>
                  <a:cs typeface="等线 Light" panose="02010600030101010101" charset="-122"/>
                  <a:sym typeface="+mn-ea"/>
                </a:rPr>
                <a:t>通用</a:t>
              </a:r>
              <a:r>
                <a:rPr lang="en-US" altLang="zh-CN" sz="675" dirty="0">
                  <a:latin typeface="微软雅黑" panose="020B0503020204020204" pitchFamily="34" charset="-122"/>
                  <a:ea typeface="微软雅黑" panose="020B0503020204020204" pitchFamily="34" charset="-122"/>
                  <a:cs typeface="等线 Light" panose="02010600030101010101" charset="-122"/>
                  <a:sym typeface="+mn-ea"/>
                </a:rPr>
                <a:t>32B</a:t>
              </a:r>
              <a:r>
                <a:rPr lang="zh-CN" altLang="en-US" sz="675" dirty="0">
                  <a:latin typeface="微软雅黑" panose="020B0503020204020204" pitchFamily="34" charset="-122"/>
                  <a:ea typeface="微软雅黑" panose="020B0503020204020204" pitchFamily="34" charset="-122"/>
                  <a:cs typeface="等线 Light" panose="02010600030101010101" charset="-122"/>
                  <a:sym typeface="+mn-ea"/>
                </a:rPr>
                <a:t>大模型</a:t>
              </a:r>
              <a:endParaRPr lang="zh-CN" altLang="en-US" sz="675" b="1" dirty="0">
                <a:solidFill>
                  <a:srgbClr val="000000"/>
                </a:solidFill>
                <a:latin typeface="微软雅黑" panose="020B0503020204020204" pitchFamily="34" charset="-122"/>
                <a:ea typeface="微软雅黑" panose="020B0503020204020204" pitchFamily="34" charset="-122"/>
                <a:cs typeface="等线 Light" panose="02010600030101010101" charset="-122"/>
                <a:sym typeface="+mn-ea"/>
              </a:endParaRPr>
            </a:p>
          </p:txBody>
        </p:sp>
        <p:sp>
          <p:nvSpPr>
            <p:cNvPr id="36" name="矩形 35"/>
            <p:cNvSpPr/>
            <p:nvPr/>
          </p:nvSpPr>
          <p:spPr>
            <a:xfrm>
              <a:off x="475" y="3623"/>
              <a:ext cx="592" cy="4639"/>
            </a:xfrm>
            <a:prstGeom prst="rect">
              <a:avLst/>
            </a:prstGeom>
            <a:solidFill>
              <a:srgbClr val="FFFFFF"/>
            </a:solidFill>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大模型服务平台</a:t>
              </a:r>
              <a:endPar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42" name="组合 41"/>
            <p:cNvGrpSpPr/>
            <p:nvPr/>
          </p:nvGrpSpPr>
          <p:grpSpPr>
            <a:xfrm>
              <a:off x="366" y="2019"/>
              <a:ext cx="12731" cy="1323"/>
              <a:chOff x="365" y="2459"/>
              <a:chExt cx="12059" cy="1323"/>
            </a:xfrm>
          </p:grpSpPr>
          <p:sp>
            <p:nvSpPr>
              <p:cNvPr id="43" name="矩形 42"/>
              <p:cNvSpPr/>
              <p:nvPr/>
            </p:nvSpPr>
            <p:spPr>
              <a:xfrm>
                <a:off x="365" y="2668"/>
                <a:ext cx="2087" cy="383"/>
              </a:xfrm>
              <a:prstGeom prst="rect">
                <a:avLst/>
              </a:prstGeom>
              <a:solidFill>
                <a:srgbClr val="FFFFFF"/>
              </a:solidFill>
              <a:ln w="19050">
                <a:noFill/>
              </a:ln>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en-US" altLang="zh-CN"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N+</a:t>
                </a:r>
                <a:r>
                  <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服务</a:t>
                </a:r>
                <a:endPar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6" name="Rectangle: Rounded Corners 188"/>
              <p:cNvSpPr/>
              <p:nvPr/>
            </p:nvSpPr>
            <p:spPr>
              <a:xfrm>
                <a:off x="4795" y="339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语音问答</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Rectangle: Rounded Corners 188"/>
              <p:cNvSpPr/>
              <p:nvPr/>
            </p:nvSpPr>
            <p:spPr>
              <a:xfrm>
                <a:off x="2628" y="339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业务问答</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Rectangle: Rounded Corners 188"/>
              <p:cNvSpPr/>
              <p:nvPr/>
            </p:nvSpPr>
            <p:spPr>
              <a:xfrm>
                <a:off x="6944" y="339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回复终止</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Rectangle: Rounded Corners 188"/>
              <p:cNvSpPr/>
              <p:nvPr/>
            </p:nvSpPr>
            <p:spPr>
              <a:xfrm>
                <a:off x="9096" y="3389"/>
                <a:ext cx="1937"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清空对话</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Rectangle: Rounded Corners 188"/>
              <p:cNvSpPr/>
              <p:nvPr/>
            </p:nvSpPr>
            <p:spPr>
              <a:xfrm>
                <a:off x="2645" y="266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综合窗口</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Rectangle: Rounded Corners 188"/>
              <p:cNvSpPr/>
              <p:nvPr/>
            </p:nvSpPr>
            <p:spPr>
              <a:xfrm>
                <a:off x="4795" y="266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部门专窗</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Rectangle: Rounded Corners 188"/>
              <p:cNvSpPr/>
              <p:nvPr/>
            </p:nvSpPr>
            <p:spPr>
              <a:xfrm>
                <a:off x="6945" y="266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客服引导台</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Rectangle: Rounded Corners 188"/>
              <p:cNvSpPr/>
              <p:nvPr/>
            </p:nvSpPr>
            <p:spPr>
              <a:xfrm>
                <a:off x="9095" y="266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云窗口</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文本框 59"/>
              <p:cNvSpPr txBox="1"/>
              <p:nvPr/>
            </p:nvSpPr>
            <p:spPr>
              <a:xfrm>
                <a:off x="11442" y="2459"/>
                <a:ext cx="982" cy="476"/>
              </a:xfrm>
              <a:prstGeom prst="rect">
                <a:avLst/>
              </a:prstGeom>
              <a:noFill/>
            </p:spPr>
            <p:txBody>
              <a:bodyPr wrap="square" rtlCol="0">
                <a:noAutofit/>
              </a:bodyPr>
              <a:lstStyle/>
              <a:p>
                <a:r>
                  <a:rPr lang="en-US" altLang="zh-CN" sz="1050"/>
                  <a:t>...</a:t>
                </a:r>
                <a:endParaRPr lang="en-US" altLang="zh-CN" sz="1050"/>
              </a:p>
            </p:txBody>
          </p:sp>
          <p:sp>
            <p:nvSpPr>
              <p:cNvPr id="67" name="矩形 66"/>
              <p:cNvSpPr/>
              <p:nvPr/>
            </p:nvSpPr>
            <p:spPr>
              <a:xfrm>
                <a:off x="365" y="3390"/>
                <a:ext cx="2087" cy="383"/>
              </a:xfrm>
              <a:prstGeom prst="rect">
                <a:avLst/>
              </a:prstGeom>
              <a:solidFill>
                <a:srgbClr val="FFFFFF"/>
              </a:solidFill>
              <a:ln w="19050">
                <a:noFill/>
              </a:ln>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应用功能</a:t>
                </a:r>
                <a:endPar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9" name="文本框 68"/>
              <p:cNvSpPr txBox="1"/>
              <p:nvPr/>
            </p:nvSpPr>
            <p:spPr>
              <a:xfrm>
                <a:off x="11442" y="3261"/>
                <a:ext cx="982" cy="476"/>
              </a:xfrm>
              <a:prstGeom prst="rect">
                <a:avLst/>
              </a:prstGeom>
              <a:noFill/>
            </p:spPr>
            <p:txBody>
              <a:bodyPr wrap="square" rtlCol="0">
                <a:noAutofit/>
              </a:bodyPr>
              <a:lstStyle/>
              <a:p>
                <a:r>
                  <a:rPr lang="en-US" altLang="zh-CN" sz="1050"/>
                  <a:t>...</a:t>
                </a:r>
                <a:endParaRPr lang="en-US" altLang="zh-CN" sz="1050"/>
              </a:p>
            </p:txBody>
          </p:sp>
        </p:grpSp>
        <p:grpSp>
          <p:nvGrpSpPr>
            <p:cNvPr id="142" name="组合 141"/>
            <p:cNvGrpSpPr/>
            <p:nvPr/>
          </p:nvGrpSpPr>
          <p:grpSpPr>
            <a:xfrm>
              <a:off x="1261" y="3622"/>
              <a:ext cx="11767" cy="4640"/>
              <a:chOff x="2661" y="3206"/>
              <a:chExt cx="10257" cy="4640"/>
            </a:xfrm>
          </p:grpSpPr>
          <p:sp>
            <p:nvSpPr>
              <p:cNvPr id="70" name="圆角矩形 69"/>
              <p:cNvSpPr/>
              <p:nvPr/>
            </p:nvSpPr>
            <p:spPr bwMode="auto">
              <a:xfrm>
                <a:off x="2661" y="3206"/>
                <a:ext cx="10257" cy="4640"/>
              </a:xfrm>
              <a:prstGeom prst="roundRect">
                <a:avLst>
                  <a:gd name="adj" fmla="val 7190"/>
                </a:avLst>
              </a:prstGeom>
              <a:noFill/>
              <a:ln w="12700" cap="flat" cmpd="sng" algn="ctr">
                <a:solidFill>
                  <a:schemeClr val="accent1">
                    <a:lumMod val="75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zh-CN" altLang="en-US" sz="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圆角矩形 71"/>
              <p:cNvSpPr/>
              <p:nvPr/>
            </p:nvSpPr>
            <p:spPr bwMode="auto">
              <a:xfrm>
                <a:off x="2883" y="3397"/>
                <a:ext cx="6943" cy="645"/>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r>
                  <a:rPr lang="en-US" altLang="zh-CN"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调用</a:t>
                </a:r>
                <a:endParaRPr lang="zh-CN" alt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圆角矩形 72"/>
              <p:cNvSpPr/>
              <p:nvPr/>
            </p:nvSpPr>
            <p:spPr bwMode="auto">
              <a:xfrm>
                <a:off x="2901" y="4187"/>
                <a:ext cx="9587" cy="142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文本框 73"/>
              <p:cNvSpPr txBox="1"/>
              <p:nvPr/>
            </p:nvSpPr>
            <p:spPr>
              <a:xfrm>
                <a:off x="2912" y="4187"/>
                <a:ext cx="963" cy="1340"/>
              </a:xfrm>
              <a:prstGeom prst="rect">
                <a:avLst/>
              </a:prstGeom>
              <a:noFill/>
            </p:spPr>
            <p:txBody>
              <a:bodyPr wrap="square" rtlCol="0" anchor="ctr" anchorCtr="0">
                <a:noAutofit/>
              </a:bodyPr>
              <a:lstStyle/>
              <a:p>
                <a:pPr algn="ctr"/>
                <a:r>
                  <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智能体构建</a:t>
                </a:r>
                <a:endPar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Rectangle: Rounded Corners 188"/>
              <p:cNvSpPr/>
              <p:nvPr/>
            </p:nvSpPr>
            <p:spPr>
              <a:xfrm>
                <a:off x="3824" y="4296"/>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自主规划</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编排</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Rectangle: Rounded Corners 188"/>
              <p:cNvSpPr/>
              <p:nvPr/>
            </p:nvSpPr>
            <p:spPr>
              <a:xfrm>
                <a:off x="3824" y="4980"/>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工作流编排</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Rectangle: Rounded Corners 188"/>
              <p:cNvSpPr/>
              <p:nvPr/>
            </p:nvSpPr>
            <p:spPr>
              <a:xfrm>
                <a:off x="5544" y="4296"/>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自由定义</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Rectangle: Rounded Corners 188"/>
              <p:cNvSpPr/>
              <p:nvPr/>
            </p:nvSpPr>
            <p:spPr>
              <a:xfrm>
                <a:off x="5544" y="4980"/>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生成</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Rectangle: Rounded Corners 188"/>
              <p:cNvSpPr/>
              <p:nvPr/>
            </p:nvSpPr>
            <p:spPr>
              <a:xfrm>
                <a:off x="7264" y="4296"/>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复制智能体</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Rectangle: Rounded Corners 188"/>
              <p:cNvSpPr/>
              <p:nvPr/>
            </p:nvSpPr>
            <p:spPr>
              <a:xfrm>
                <a:off x="7264" y="4980"/>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基于模板创建</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2" name="组合 81"/>
              <p:cNvGrpSpPr/>
              <p:nvPr/>
            </p:nvGrpSpPr>
            <p:grpSpPr>
              <a:xfrm>
                <a:off x="2951" y="6005"/>
                <a:ext cx="3713" cy="1420"/>
                <a:chOff x="2913" y="4187"/>
                <a:chExt cx="7418" cy="1420"/>
              </a:xfrm>
            </p:grpSpPr>
            <p:sp>
              <p:nvSpPr>
                <p:cNvPr id="84" name="圆角矩形 83"/>
                <p:cNvSpPr/>
                <p:nvPr/>
              </p:nvSpPr>
              <p:spPr bwMode="auto">
                <a:xfrm>
                  <a:off x="2979" y="4187"/>
                  <a:ext cx="7352" cy="142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文本框 86"/>
                <p:cNvSpPr txBox="1"/>
                <p:nvPr/>
              </p:nvSpPr>
              <p:spPr>
                <a:xfrm>
                  <a:off x="2913" y="4187"/>
                  <a:ext cx="1097" cy="1340"/>
                </a:xfrm>
                <a:prstGeom prst="rect">
                  <a:avLst/>
                </a:prstGeom>
                <a:noFill/>
              </p:spPr>
              <p:txBody>
                <a:bodyPr wrap="square" rtlCol="0" anchor="ctr" anchorCtr="0">
                  <a:noAutofit/>
                </a:bodyPr>
                <a:lstStyle/>
                <a:p>
                  <a:r>
                    <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知识库</a:t>
                  </a:r>
                  <a:endPar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Rectangle: Rounded Corners 188"/>
                <p:cNvSpPr/>
                <p:nvPr/>
              </p:nvSpPr>
              <p:spPr>
                <a:xfrm>
                  <a:off x="395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文档管理</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Rectangle: Rounded Corners 188"/>
                <p:cNvSpPr/>
                <p:nvPr/>
              </p:nvSpPr>
              <p:spPr>
                <a:xfrm>
                  <a:off x="395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分段策略</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Rectangle: Rounded Corners 188"/>
                <p:cNvSpPr/>
                <p:nvPr/>
              </p:nvSpPr>
              <p:spPr>
                <a:xfrm>
                  <a:off x="612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召回测试</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Rectangle: Rounded Corners 188"/>
                <p:cNvSpPr/>
                <p:nvPr/>
              </p:nvSpPr>
              <p:spPr>
                <a:xfrm>
                  <a:off x="612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召回设置</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Rectangle: Rounded Corners 188"/>
                <p:cNvSpPr/>
                <p:nvPr/>
              </p:nvSpPr>
              <p:spPr>
                <a:xfrm>
                  <a:off x="8374"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知识检索</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Rectangle: Rounded Corners 188"/>
                <p:cNvSpPr/>
                <p:nvPr/>
              </p:nvSpPr>
              <p:spPr>
                <a:xfrm>
                  <a:off x="8374" y="4954"/>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QA</a:t>
                  </a: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增强</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5" name="组合 114"/>
              <p:cNvGrpSpPr/>
              <p:nvPr/>
            </p:nvGrpSpPr>
            <p:grpSpPr>
              <a:xfrm>
                <a:off x="6827" y="6045"/>
                <a:ext cx="1948" cy="1420"/>
                <a:chOff x="2901" y="4187"/>
                <a:chExt cx="3174" cy="1420"/>
              </a:xfrm>
            </p:grpSpPr>
            <p:sp>
              <p:nvSpPr>
                <p:cNvPr id="125" name="圆角矩形 124"/>
                <p:cNvSpPr/>
                <p:nvPr/>
              </p:nvSpPr>
              <p:spPr bwMode="auto">
                <a:xfrm>
                  <a:off x="2901" y="4187"/>
                  <a:ext cx="3174" cy="142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6" name="文本框 125"/>
                <p:cNvSpPr txBox="1"/>
                <p:nvPr/>
              </p:nvSpPr>
              <p:spPr>
                <a:xfrm>
                  <a:off x="2913" y="4187"/>
                  <a:ext cx="1097" cy="1340"/>
                </a:xfrm>
                <a:prstGeom prst="rect">
                  <a:avLst/>
                </a:prstGeom>
                <a:noFill/>
              </p:spPr>
              <p:txBody>
                <a:bodyPr wrap="square" rtlCol="0" anchor="ctr" anchorCtr="0">
                  <a:noAutofit/>
                </a:bodyPr>
                <a:lstStyle/>
                <a:p>
                  <a:r>
                    <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插件</a:t>
                  </a:r>
                  <a:endPar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Rectangle: Rounded Corners 188"/>
                <p:cNvSpPr/>
                <p:nvPr/>
              </p:nvSpPr>
              <p:spPr>
                <a:xfrm>
                  <a:off x="395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预置插件</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Rectangle: Rounded Corners 188"/>
                <p:cNvSpPr/>
                <p:nvPr/>
              </p:nvSpPr>
              <p:spPr>
                <a:xfrm>
                  <a:off x="395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自定义插件</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9" name="组合 128"/>
              <p:cNvGrpSpPr/>
              <p:nvPr/>
            </p:nvGrpSpPr>
            <p:grpSpPr>
              <a:xfrm>
                <a:off x="8986" y="6045"/>
                <a:ext cx="3824" cy="1420"/>
                <a:chOff x="2901" y="4187"/>
                <a:chExt cx="7352" cy="1420"/>
              </a:xfrm>
            </p:grpSpPr>
            <p:sp>
              <p:nvSpPr>
                <p:cNvPr id="130" name="圆角矩形 129"/>
                <p:cNvSpPr/>
                <p:nvPr/>
              </p:nvSpPr>
              <p:spPr bwMode="auto">
                <a:xfrm>
                  <a:off x="2901" y="4187"/>
                  <a:ext cx="7352" cy="142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文本框 130"/>
                <p:cNvSpPr txBox="1"/>
                <p:nvPr/>
              </p:nvSpPr>
              <p:spPr>
                <a:xfrm>
                  <a:off x="2913" y="4187"/>
                  <a:ext cx="1097" cy="1340"/>
                </a:xfrm>
                <a:prstGeom prst="rect">
                  <a:avLst/>
                </a:prstGeom>
                <a:noFill/>
              </p:spPr>
              <p:txBody>
                <a:bodyPr wrap="square" rtlCol="0" anchor="ctr" anchorCtr="0">
                  <a:noAutofit/>
                </a:bodyPr>
                <a:lstStyle/>
                <a:p>
                  <a:r>
                    <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工作流</a:t>
                  </a:r>
                  <a:endPar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2" name="Rectangle: Rounded Corners 188"/>
                <p:cNvSpPr/>
                <p:nvPr/>
              </p:nvSpPr>
              <p:spPr>
                <a:xfrm>
                  <a:off x="395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意图识别</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 name="Rectangle: Rounded Corners 188"/>
                <p:cNvSpPr/>
                <p:nvPr/>
              </p:nvSpPr>
              <p:spPr>
                <a:xfrm>
                  <a:off x="395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条件选择</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 name="Rectangle: Rounded Corners 188"/>
                <p:cNvSpPr/>
                <p:nvPr/>
              </p:nvSpPr>
              <p:spPr>
                <a:xfrm>
                  <a:off x="612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代码</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 name="Rectangle: Rounded Corners 188"/>
                <p:cNvSpPr/>
                <p:nvPr/>
              </p:nvSpPr>
              <p:spPr>
                <a:xfrm>
                  <a:off x="612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消息</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Rectangle: Rounded Corners 188"/>
                <p:cNvSpPr/>
                <p:nvPr/>
              </p:nvSpPr>
              <p:spPr>
                <a:xfrm>
                  <a:off x="8374"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知识库</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Rectangle: Rounded Corners 188"/>
                <p:cNvSpPr/>
                <p:nvPr/>
              </p:nvSpPr>
              <p:spPr>
                <a:xfrm>
                  <a:off x="8374" y="4954"/>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6" name="组合 145"/>
              <p:cNvGrpSpPr/>
              <p:nvPr/>
            </p:nvGrpSpPr>
            <p:grpSpPr>
              <a:xfrm>
                <a:off x="9908" y="3397"/>
                <a:ext cx="2575" cy="646"/>
                <a:chOff x="2816" y="4187"/>
                <a:chExt cx="3259" cy="1420"/>
              </a:xfrm>
            </p:grpSpPr>
            <p:sp>
              <p:nvSpPr>
                <p:cNvPr id="147" name="圆角矩形 146"/>
                <p:cNvSpPr/>
                <p:nvPr/>
              </p:nvSpPr>
              <p:spPr bwMode="auto">
                <a:xfrm>
                  <a:off x="2901" y="4187"/>
                  <a:ext cx="3174" cy="142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文本框 147"/>
                <p:cNvSpPr txBox="1"/>
                <p:nvPr/>
              </p:nvSpPr>
              <p:spPr>
                <a:xfrm>
                  <a:off x="2816" y="4488"/>
                  <a:ext cx="1214" cy="1040"/>
                </a:xfrm>
                <a:prstGeom prst="rect">
                  <a:avLst/>
                </a:prstGeom>
                <a:noFill/>
              </p:spPr>
              <p:txBody>
                <a:bodyPr wrap="square" rtlCol="0" anchor="ctr" anchorCtr="0">
                  <a:noAutofit/>
                </a:bodyPr>
                <a:lstStyle/>
                <a:p>
                  <a:pPr algn="ctr"/>
                  <a:r>
                    <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智能体运营</a:t>
                  </a:r>
                  <a:endPar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Rectangle: Rounded Corners 188"/>
                <p:cNvSpPr/>
                <p:nvPr/>
              </p:nvSpPr>
              <p:spPr>
                <a:xfrm>
                  <a:off x="395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调用统计</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0" name="Rectangle: Rounded Corners 188"/>
                <p:cNvSpPr/>
                <p:nvPr/>
              </p:nvSpPr>
              <p:spPr>
                <a:xfrm>
                  <a:off x="395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日志记录</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51" name="Rectangle: Rounded Corners 188"/>
              <p:cNvSpPr/>
              <p:nvPr/>
            </p:nvSpPr>
            <p:spPr>
              <a:xfrm>
                <a:off x="10703" y="4296"/>
                <a:ext cx="1570"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智能体调试</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 name="Rectangle: Rounded Corners 188"/>
              <p:cNvSpPr/>
              <p:nvPr/>
            </p:nvSpPr>
            <p:spPr>
              <a:xfrm>
                <a:off x="10703" y="4980"/>
                <a:ext cx="1570"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智能体发布</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 name="Rectangle: Rounded Corners 188"/>
              <p:cNvSpPr/>
              <p:nvPr/>
            </p:nvSpPr>
            <p:spPr>
              <a:xfrm>
                <a:off x="8984" y="4296"/>
                <a:ext cx="1570"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提示词优化</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4" name="Rectangle: Rounded Corners 188"/>
              <p:cNvSpPr/>
              <p:nvPr/>
            </p:nvSpPr>
            <p:spPr>
              <a:xfrm>
                <a:off x="8984" y="4980"/>
                <a:ext cx="1570"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推荐问生成</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箭头: 右 16"/>
              <p:cNvSpPr/>
              <p:nvPr>
                <p:custDataLst>
                  <p:tags r:id="rId7"/>
                </p:custDataLst>
              </p:nvPr>
            </p:nvSpPr>
            <p:spPr>
              <a:xfrm rot="5400000" flipH="1">
                <a:off x="4681" y="5705"/>
                <a:ext cx="213" cy="202"/>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6" name="箭头: 右 16"/>
              <p:cNvSpPr/>
              <p:nvPr>
                <p:custDataLst>
                  <p:tags r:id="rId8"/>
                </p:custDataLst>
              </p:nvPr>
            </p:nvSpPr>
            <p:spPr>
              <a:xfrm rot="5400000" flipH="1">
                <a:off x="7801" y="5705"/>
                <a:ext cx="212" cy="202"/>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7" name="箭头: 右 16"/>
              <p:cNvSpPr/>
              <p:nvPr>
                <p:custDataLst>
                  <p:tags r:id="rId9"/>
                </p:custDataLst>
              </p:nvPr>
            </p:nvSpPr>
            <p:spPr>
              <a:xfrm rot="5400000" flipH="1">
                <a:off x="10920" y="5705"/>
                <a:ext cx="212" cy="202"/>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58" name="圆角矩形 157"/>
            <p:cNvSpPr/>
            <p:nvPr/>
          </p:nvSpPr>
          <p:spPr bwMode="auto">
            <a:xfrm>
              <a:off x="1261" y="9425"/>
              <a:ext cx="11766" cy="645"/>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r>
                <a:rPr lang="zh-CN" alt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智算能力底座</a:t>
              </a:r>
              <a:endParaRPr lang="zh-CN" alt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矩形 158"/>
            <p:cNvSpPr/>
            <p:nvPr/>
          </p:nvSpPr>
          <p:spPr>
            <a:xfrm>
              <a:off x="475" y="9425"/>
              <a:ext cx="593" cy="732"/>
            </a:xfrm>
            <a:prstGeom prst="rect">
              <a:avLst/>
            </a:prstGeom>
            <a:solidFill>
              <a:srgbClr val="FFFFFF"/>
            </a:solidFill>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算力</a:t>
              </a:r>
              <a:endPar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0" name="箭头: 右 16"/>
            <p:cNvSpPr/>
            <p:nvPr>
              <p:custDataLst>
                <p:tags r:id="rId10"/>
              </p:custDataLst>
            </p:nvPr>
          </p:nvSpPr>
          <p:spPr>
            <a:xfrm flipH="1">
              <a:off x="9480" y="4015"/>
              <a:ext cx="276" cy="303"/>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4" name="文本框 33"/>
          <p:cNvSpPr txBox="1"/>
          <p:nvPr>
            <p:custDataLst>
              <p:tags r:id="rId11"/>
            </p:custDataLst>
          </p:nvPr>
        </p:nvSpPr>
        <p:spPr>
          <a:xfrm>
            <a:off x="446246" y="3110389"/>
            <a:ext cx="4063841" cy="2501265"/>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lIns="0" tIns="0" rIns="0" bIns="0">
            <a:noAutofit/>
          </a:bodyPr>
          <a:lstStyle/>
          <a:p>
            <a:pPr indent="0">
              <a:lnSpc>
                <a:spcPct val="160000"/>
              </a:lnSpc>
              <a:spcBef>
                <a:spcPts val="0"/>
              </a:spcBef>
              <a:spcAft>
                <a:spcPts val="0"/>
              </a:spcAft>
              <a:buFont typeface="Wingdings" panose="05000000000000000000" charset="0"/>
              <a:buNone/>
            </a:pPr>
            <a:r>
              <a:rPr lang="zh-CN" sz="900" b="1" u="sng">
                <a:latin typeface="微软雅黑" panose="020B0503020204020204" pitchFamily="34" charset="-122"/>
                <a:ea typeface="微软雅黑" panose="020B0503020204020204" pitchFamily="34" charset="-122"/>
                <a:sym typeface="+mn-ea"/>
              </a:rPr>
              <a:t>窗口人员：</a:t>
            </a:r>
            <a:endParaRPr lang="zh-CN" sz="900" b="1" u="sng">
              <a:solidFill>
                <a:schemeClr val="tx1"/>
              </a:solidFill>
              <a:latin typeface="微软雅黑" panose="020B0503020204020204" pitchFamily="34" charset="-122"/>
              <a:ea typeface="微软雅黑" panose="020B0503020204020204" pitchFamily="34" charset="-122"/>
            </a:endParaRPr>
          </a:p>
          <a:p>
            <a:pPr marL="166370" indent="-166370">
              <a:lnSpc>
                <a:spcPct val="160000"/>
              </a:lnSpc>
              <a:spcBef>
                <a:spcPts val="0"/>
              </a:spcBef>
              <a:spcAft>
                <a:spcPts val="0"/>
              </a:spcAft>
              <a:buFont typeface="Arial" panose="020B0604020202020204" pitchFamily="34" charset="0"/>
              <a:buChar char="•"/>
            </a:pPr>
            <a:r>
              <a:rPr lang="zh-CN" altLang="en-US" sz="900">
                <a:latin typeface="微软雅黑" panose="020B0503020204020204" pitchFamily="34" charset="-122"/>
                <a:ea typeface="微软雅黑" panose="020B0503020204020204" pitchFamily="34" charset="-122"/>
                <a:sym typeface="+mn-ea"/>
              </a:rPr>
              <a:t>事项智能推荐精准识别办事需求，一次受理成功率</a:t>
            </a:r>
            <a:r>
              <a:rPr lang="en-US" altLang="zh-CN" sz="900">
                <a:latin typeface="微软雅黑" panose="020B0503020204020204" pitchFamily="34" charset="-122"/>
                <a:ea typeface="微软雅黑" panose="020B0503020204020204" pitchFamily="34" charset="-122"/>
                <a:sym typeface="+mn-ea"/>
              </a:rPr>
              <a:t>90%</a:t>
            </a:r>
            <a:r>
              <a:rPr lang="zh-CN" altLang="en-US" sz="900">
                <a:latin typeface="微软雅黑" panose="020B0503020204020204" pitchFamily="34" charset="-122"/>
                <a:ea typeface="微软雅黑" panose="020B0503020204020204" pitchFamily="34" charset="-122"/>
                <a:sym typeface="+mn-ea"/>
              </a:rPr>
              <a:t>以上</a:t>
            </a:r>
            <a:endParaRPr lang="en-US" altLang="zh-CN" sz="900">
              <a:latin typeface="微软雅黑" panose="020B0503020204020204" pitchFamily="34" charset="-122"/>
              <a:ea typeface="微软雅黑" panose="020B0503020204020204" pitchFamily="34" charset="-122"/>
              <a:sym typeface="+mn-ea"/>
            </a:endParaRPr>
          </a:p>
          <a:p>
            <a:pPr marL="166370" indent="-166370">
              <a:lnSpc>
                <a:spcPct val="160000"/>
              </a:lnSpc>
              <a:spcBef>
                <a:spcPts val="0"/>
              </a:spcBef>
              <a:spcAft>
                <a:spcPts val="0"/>
              </a:spcAft>
              <a:buFont typeface="Arial" panose="020B0604020202020204" pitchFamily="34" charset="0"/>
              <a:buChar char="•"/>
            </a:pPr>
            <a:r>
              <a:rPr lang="zh-CN" altLang="en-US" sz="900">
                <a:latin typeface="微软雅黑" panose="020B0503020204020204" pitchFamily="34" charset="-122"/>
                <a:ea typeface="微软雅黑" panose="020B0503020204020204" pitchFamily="34" charset="-122"/>
                <a:sym typeface="+mn-ea"/>
              </a:rPr>
              <a:t>知识智能问答辅助业务咨询，准确率</a:t>
            </a:r>
            <a:r>
              <a:rPr lang="en-US" altLang="zh-CN" sz="900">
                <a:latin typeface="微软雅黑" panose="020B0503020204020204" pitchFamily="34" charset="-122"/>
                <a:ea typeface="微软雅黑" panose="020B0503020204020204" pitchFamily="34" charset="-122"/>
                <a:sym typeface="+mn-ea"/>
              </a:rPr>
              <a:t>90%</a:t>
            </a:r>
            <a:endParaRPr lang="en-US" altLang="zh-CN" sz="900">
              <a:latin typeface="微软雅黑" panose="020B0503020204020204" pitchFamily="34" charset="-122"/>
              <a:ea typeface="微软雅黑" panose="020B0503020204020204" pitchFamily="34" charset="-122"/>
              <a:sym typeface="+mn-ea"/>
            </a:endParaRPr>
          </a:p>
          <a:p>
            <a:pPr marL="166370" indent="-166370">
              <a:lnSpc>
                <a:spcPct val="160000"/>
              </a:lnSpc>
              <a:spcBef>
                <a:spcPts val="0"/>
              </a:spcBef>
              <a:spcAft>
                <a:spcPts val="0"/>
              </a:spcAft>
              <a:buFont typeface="Arial" panose="020B0604020202020204" pitchFamily="34" charset="0"/>
              <a:buChar char="•"/>
            </a:pPr>
            <a:r>
              <a:rPr lang="zh-CN" altLang="en-US" sz="900">
                <a:latin typeface="微软雅黑" panose="020B0503020204020204" pitchFamily="34" charset="-122"/>
                <a:ea typeface="微软雅黑" panose="020B0503020204020204" pitchFamily="34" charset="-122"/>
                <a:sym typeface="+mn-ea"/>
              </a:rPr>
              <a:t>受理条件、办事材料智能审查，表单信息智能抽取预填，办事效能提升</a:t>
            </a:r>
            <a:r>
              <a:rPr lang="en-US" altLang="zh-CN" sz="900">
                <a:latin typeface="微软雅黑" panose="020B0503020204020204" pitchFamily="34" charset="-122"/>
                <a:ea typeface="微软雅黑" panose="020B0503020204020204" pitchFamily="34" charset="-122"/>
                <a:sym typeface="+mn-ea"/>
              </a:rPr>
              <a:t>50%</a:t>
            </a:r>
            <a:endParaRPr lang="en-US" altLang="zh-CN" sz="900">
              <a:latin typeface="微软雅黑" panose="020B0503020204020204" pitchFamily="34" charset="-122"/>
              <a:ea typeface="微软雅黑" panose="020B0503020204020204" pitchFamily="34" charset="-122"/>
              <a:sym typeface="+mn-ea"/>
            </a:endParaRPr>
          </a:p>
          <a:p>
            <a:pPr indent="0">
              <a:lnSpc>
                <a:spcPct val="160000"/>
              </a:lnSpc>
              <a:spcBef>
                <a:spcPts val="0"/>
              </a:spcBef>
              <a:spcAft>
                <a:spcPts val="0"/>
              </a:spcAft>
              <a:buFont typeface="Arial" panose="020B0604020202020204" pitchFamily="34" charset="0"/>
              <a:buNone/>
            </a:pPr>
            <a:r>
              <a:rPr lang="zh-CN" sz="900" b="1" u="sng">
                <a:latin typeface="微软雅黑" panose="020B0503020204020204" pitchFamily="34" charset="-122"/>
                <a:ea typeface="微软雅黑" panose="020B0503020204020204" pitchFamily="34" charset="-122"/>
                <a:sym typeface="+mn-ea"/>
              </a:rPr>
              <a:t>大厅管理人员：</a:t>
            </a:r>
            <a:endParaRPr lang="zh-CN" sz="900" b="1" u="sng">
              <a:solidFill>
                <a:schemeClr val="tx1"/>
              </a:solidFill>
              <a:latin typeface="微软雅黑" panose="020B0503020204020204" pitchFamily="34" charset="-122"/>
              <a:ea typeface="微软雅黑" panose="020B0503020204020204" pitchFamily="34" charset="-122"/>
            </a:endParaRPr>
          </a:p>
          <a:p>
            <a:pPr marL="166370" indent="-166370">
              <a:lnSpc>
                <a:spcPct val="160000"/>
              </a:lnSpc>
              <a:spcBef>
                <a:spcPts val="0"/>
              </a:spcBef>
              <a:spcAft>
                <a:spcPts val="0"/>
              </a:spcAft>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sym typeface="+mn-ea"/>
              </a:rPr>
              <a:t>打造</a:t>
            </a:r>
            <a:r>
              <a:rPr lang="en-US" altLang="zh-CN" sz="900" dirty="0">
                <a:solidFill>
                  <a:prstClr val="black"/>
                </a:solidFill>
                <a:latin typeface="微软雅黑" panose="020B0503020204020204" pitchFamily="34" charset="-122"/>
                <a:ea typeface="微软雅黑" panose="020B0503020204020204" pitchFamily="34" charset="-122"/>
                <a:sym typeface="+mn-ea"/>
              </a:rPr>
              <a:t>“</a:t>
            </a:r>
            <a:r>
              <a:rPr lang="zh-CN" altLang="en-US" sz="900" dirty="0">
                <a:solidFill>
                  <a:prstClr val="black"/>
                </a:solidFill>
                <a:latin typeface="微软雅黑" panose="020B0503020204020204" pitchFamily="34" charset="-122"/>
                <a:ea typeface="微软雅黑" panose="020B0503020204020204" pitchFamily="34" charset="-122"/>
                <a:sym typeface="+mn-ea"/>
              </a:rPr>
              <a:t>一人通全岗</a:t>
            </a:r>
            <a:r>
              <a:rPr lang="en-US" altLang="zh-CN" sz="900" dirty="0">
                <a:solidFill>
                  <a:prstClr val="black"/>
                </a:solidFill>
                <a:latin typeface="微软雅黑" panose="020B0503020204020204" pitchFamily="34" charset="-122"/>
                <a:ea typeface="微软雅黑" panose="020B0503020204020204" pitchFamily="34" charset="-122"/>
                <a:sym typeface="+mn-ea"/>
              </a:rPr>
              <a:t>”</a:t>
            </a:r>
            <a:r>
              <a:rPr lang="zh-CN" altLang="en-US" sz="900" dirty="0">
                <a:solidFill>
                  <a:prstClr val="black"/>
                </a:solidFill>
                <a:latin typeface="微软雅黑" panose="020B0503020204020204" pitchFamily="34" charset="-122"/>
                <a:ea typeface="微软雅黑" panose="020B0503020204020204" pitchFamily="34" charset="-122"/>
                <a:sym typeface="+mn-ea"/>
              </a:rPr>
              <a:t>的无差别综窗，提升企业群众满意度</a:t>
            </a:r>
            <a:endParaRPr lang="zh-CN" altLang="en-US" sz="900" dirty="0">
              <a:solidFill>
                <a:prstClr val="black"/>
              </a:solidFill>
              <a:latin typeface="微软雅黑" panose="020B0503020204020204" pitchFamily="34" charset="-122"/>
              <a:ea typeface="微软雅黑" panose="020B0503020204020204" pitchFamily="34" charset="-122"/>
              <a:sym typeface="+mn-ea"/>
            </a:endParaRPr>
          </a:p>
          <a:p>
            <a:pPr marL="166370" indent="-166370">
              <a:lnSpc>
                <a:spcPct val="160000"/>
              </a:lnSpc>
              <a:spcBef>
                <a:spcPts val="0"/>
              </a:spcBef>
              <a:spcAft>
                <a:spcPts val="0"/>
              </a:spcAft>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sym typeface="+mn-ea"/>
              </a:rPr>
              <a:t>实现窗口人员从</a:t>
            </a:r>
            <a:r>
              <a:rPr lang="en-US" altLang="zh-CN" sz="900" dirty="0">
                <a:solidFill>
                  <a:prstClr val="black"/>
                </a:solidFill>
                <a:latin typeface="微软雅黑" panose="020B0503020204020204" pitchFamily="34" charset="-122"/>
                <a:ea typeface="微软雅黑" panose="020B0503020204020204" pitchFamily="34" charset="-122"/>
                <a:sym typeface="+mn-ea"/>
              </a:rPr>
              <a:t>“</a:t>
            </a:r>
            <a:r>
              <a:rPr lang="zh-CN" altLang="en-US" sz="900" dirty="0">
                <a:solidFill>
                  <a:prstClr val="black"/>
                </a:solidFill>
                <a:latin typeface="微软雅黑" panose="020B0503020204020204" pitchFamily="34" charset="-122"/>
                <a:ea typeface="微软雅黑" panose="020B0503020204020204" pitchFamily="34" charset="-122"/>
                <a:sym typeface="+mn-ea"/>
              </a:rPr>
              <a:t>专科</a:t>
            </a:r>
            <a:r>
              <a:rPr lang="en-US" altLang="zh-CN" sz="900" dirty="0">
                <a:solidFill>
                  <a:prstClr val="black"/>
                </a:solidFill>
                <a:latin typeface="微软雅黑" panose="020B0503020204020204" pitchFamily="34" charset="-122"/>
                <a:ea typeface="微软雅黑" panose="020B0503020204020204" pitchFamily="34" charset="-122"/>
                <a:sym typeface="+mn-ea"/>
              </a:rPr>
              <a:t>”</a:t>
            </a:r>
            <a:r>
              <a:rPr lang="zh-CN" altLang="en-US" sz="900" dirty="0">
                <a:solidFill>
                  <a:prstClr val="black"/>
                </a:solidFill>
                <a:latin typeface="微软雅黑" panose="020B0503020204020204" pitchFamily="34" charset="-122"/>
                <a:ea typeface="微软雅黑" panose="020B0503020204020204" pitchFamily="34" charset="-122"/>
                <a:sym typeface="+mn-ea"/>
              </a:rPr>
              <a:t>向</a:t>
            </a:r>
            <a:r>
              <a:rPr lang="en-US" altLang="zh-CN" sz="900" dirty="0">
                <a:solidFill>
                  <a:prstClr val="black"/>
                </a:solidFill>
                <a:latin typeface="微软雅黑" panose="020B0503020204020204" pitchFamily="34" charset="-122"/>
                <a:ea typeface="微软雅黑" panose="020B0503020204020204" pitchFamily="34" charset="-122"/>
                <a:sym typeface="+mn-ea"/>
              </a:rPr>
              <a:t>“</a:t>
            </a:r>
            <a:r>
              <a:rPr lang="zh-CN" altLang="en-US" sz="900" dirty="0">
                <a:solidFill>
                  <a:prstClr val="black"/>
                </a:solidFill>
                <a:latin typeface="微软雅黑" panose="020B0503020204020204" pitchFamily="34" charset="-122"/>
                <a:ea typeface="微软雅黑" panose="020B0503020204020204" pitchFamily="34" charset="-122"/>
                <a:sym typeface="+mn-ea"/>
              </a:rPr>
              <a:t>全科</a:t>
            </a:r>
            <a:r>
              <a:rPr lang="en-US" altLang="zh-CN" sz="900" dirty="0">
                <a:solidFill>
                  <a:prstClr val="black"/>
                </a:solidFill>
                <a:latin typeface="微软雅黑" panose="020B0503020204020204" pitchFamily="34" charset="-122"/>
                <a:ea typeface="微软雅黑" panose="020B0503020204020204" pitchFamily="34" charset="-122"/>
                <a:sym typeface="+mn-ea"/>
              </a:rPr>
              <a:t>”</a:t>
            </a:r>
            <a:r>
              <a:rPr lang="zh-CN" altLang="en-US" sz="900" dirty="0">
                <a:solidFill>
                  <a:prstClr val="black"/>
                </a:solidFill>
                <a:latin typeface="微软雅黑" panose="020B0503020204020204" pitchFamily="34" charset="-122"/>
                <a:ea typeface="微软雅黑" panose="020B0503020204020204" pitchFamily="34" charset="-122"/>
                <a:sym typeface="+mn-ea"/>
              </a:rPr>
              <a:t>的蜕变，形成专业化的服务人才队伍</a:t>
            </a:r>
            <a:endParaRPr lang="zh-CN" altLang="en-US" sz="900" dirty="0">
              <a:solidFill>
                <a:prstClr val="black"/>
              </a:solidFill>
              <a:latin typeface="微软雅黑" panose="020B0503020204020204" pitchFamily="34" charset="-122"/>
              <a:ea typeface="微软雅黑" panose="020B0503020204020204" pitchFamily="34" charset="-122"/>
              <a:sym typeface="+mn-ea"/>
            </a:endParaRPr>
          </a:p>
          <a:p>
            <a:pPr marL="166370" indent="-166370">
              <a:lnSpc>
                <a:spcPct val="160000"/>
              </a:lnSpc>
              <a:spcBef>
                <a:spcPts val="0"/>
              </a:spcBef>
              <a:spcAft>
                <a:spcPts val="0"/>
              </a:spcAft>
              <a:buFont typeface="Arial" panose="020B0604020202020204" pitchFamily="34" charset="0"/>
              <a:buChar char="•"/>
            </a:pPr>
            <a:r>
              <a:rPr lang="zh-CN" altLang="en-US" sz="900" dirty="0">
                <a:solidFill>
                  <a:prstClr val="black"/>
                </a:solidFill>
                <a:latin typeface="微软雅黑" panose="020B0503020204020204" pitchFamily="34" charset="-122"/>
                <a:ea typeface="微软雅黑" panose="020B0503020204020204" pitchFamily="34" charset="-122"/>
                <a:sym typeface="+mn-ea"/>
              </a:rPr>
              <a:t>完善事后智能评价体系，提升政务服务质量</a:t>
            </a:r>
            <a:endParaRPr lang="zh-CN" altLang="en-US" sz="900" dirty="0">
              <a:solidFill>
                <a:prstClr val="black"/>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19513"/>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lang="zh-CN" altLang="en-US" sz="1800" dirty="0">
                <a:solidFill>
                  <a:srgbClr val="0084CF"/>
                </a:solidFill>
                <a:cs typeface="+mn-cs"/>
                <a:sym typeface="+mn-ea"/>
              </a:rPr>
              <a:t>党政行业</a:t>
            </a:r>
            <a:r>
              <a:rPr lang="en-US" altLang="zh-CN" sz="1800" dirty="0">
                <a:solidFill>
                  <a:srgbClr val="0084CF"/>
                </a:solidFill>
                <a:cs typeface="+mn-cs"/>
                <a:sym typeface="+mn-ea"/>
              </a:rPr>
              <a:t>-</a:t>
            </a:r>
            <a:r>
              <a:rPr lang="zh-CN" altLang="en-US" sz="1800" dirty="0">
                <a:solidFill>
                  <a:srgbClr val="0084CF"/>
                </a:solidFill>
                <a:cs typeface="+mn-cs"/>
                <a:sym typeface="+mn-ea"/>
              </a:rPr>
              <a:t>政府服务大厅</a:t>
            </a:r>
            <a:r>
              <a:rPr lang="en-US" altLang="zh-CN" sz="1800" dirty="0">
                <a:solidFill>
                  <a:srgbClr val="0084CF"/>
                </a:solidFill>
                <a:cs typeface="+mn-cs"/>
                <a:sym typeface="+mn-ea"/>
              </a:rPr>
              <a:t>AI</a:t>
            </a:r>
            <a:r>
              <a:rPr lang="zh-CN" altLang="en-US" sz="1800" dirty="0">
                <a:solidFill>
                  <a:srgbClr val="0084CF"/>
                </a:solidFill>
                <a:cs typeface="+mn-cs"/>
                <a:sym typeface="+mn-ea"/>
              </a:rPr>
              <a:t>场景案例</a:t>
            </a:r>
            <a:endParaRPr lang="zh-CN" altLang="en-US" sz="1800" dirty="0">
              <a:solidFill>
                <a:srgbClr val="0084CF"/>
              </a:solidFill>
              <a:cs typeface="+mn-cs"/>
              <a:sym typeface="+mn-ea"/>
            </a:endParaRPr>
          </a:p>
        </p:txBody>
      </p:sp>
      <p:sp>
        <p:nvSpPr>
          <p:cNvPr id="38" name="文本框 37"/>
          <p:cNvSpPr txBox="1"/>
          <p:nvPr>
            <p:custDataLst>
              <p:tags r:id="rId1"/>
            </p:custDataLst>
          </p:nvPr>
        </p:nvSpPr>
        <p:spPr>
          <a:xfrm>
            <a:off x="6094143" y="1516071"/>
            <a:ext cx="3128963" cy="275749"/>
          </a:xfrm>
          <a:prstGeom prst="rect">
            <a:avLst/>
          </a:prstGeom>
          <a:noFill/>
        </p:spPr>
        <p:txBody>
          <a:bodyPr wrap="square" rtlCol="0" anchor="ctr" anchorCtr="0">
            <a:noAutofit/>
          </a:bodyPr>
          <a:lstStyle>
            <a:defPPr>
              <a:defRPr lang="en-US"/>
            </a:defPPr>
            <a:lvl1pPr marR="0" lvl="0" algn="ctr" defTabSz="876300" fontAlgn="ctr">
              <a:lnSpc>
                <a:spcPct val="100000"/>
              </a:lnSpc>
              <a:spcBef>
                <a:spcPts val="955"/>
              </a:spcBef>
              <a:spcAft>
                <a:spcPts val="0"/>
              </a:spcAft>
              <a:buClrTx/>
              <a:buSzTx/>
              <a:buFontTx/>
              <a:buNone/>
              <a:defRPr sz="3600" spc="100">
                <a:solidFill>
                  <a:srgbClr val="FFC000"/>
                </a:solidFill>
                <a:latin typeface="方正兰亭粗黑简体" panose="02000000000000000000" pitchFamily="2" charset="-122"/>
                <a:ea typeface="方正兰亭粗黑简体" panose="02000000000000000000" pitchFamily="2" charset="-122"/>
                <a:cs typeface="方正兰亭中黑_GBK" panose="02000000000000000000" charset="-122"/>
              </a:defRPr>
            </a:lvl1pPr>
          </a:lstStyle>
          <a:p>
            <a:pPr algn="ctr"/>
            <a:endParaRPr lang="zh-CN" altLang="en-US" sz="1350" b="1" dirty="0">
              <a:ln>
                <a:noFill/>
              </a:ln>
              <a:solidFill>
                <a:schemeClr val="bg2">
                  <a:lumMod val="50000"/>
                </a:schemeClr>
              </a:solidFill>
              <a:latin typeface="微软雅黑" panose="020B0503020204020204" pitchFamily="34" charset="-122"/>
              <a:ea typeface="微软雅黑" panose="020B0503020204020204" pitchFamily="34" charset="-122"/>
              <a:sym typeface="等线" panose="02010600030101010101" charset="-122"/>
            </a:endParaRPr>
          </a:p>
        </p:txBody>
      </p:sp>
      <p:sp>
        <p:nvSpPr>
          <p:cNvPr id="6" name="文本框 5"/>
          <p:cNvSpPr txBox="1"/>
          <p:nvPr>
            <p:custDataLst>
              <p:tags r:id="rId2"/>
            </p:custDataLst>
          </p:nvPr>
        </p:nvSpPr>
        <p:spPr>
          <a:xfrm>
            <a:off x="-23812" y="645319"/>
            <a:ext cx="9191625" cy="672941"/>
          </a:xfrm>
          <a:prstGeom prst="rect">
            <a:avLst/>
          </a:prstGeom>
          <a:solidFill>
            <a:srgbClr val="0070BF">
              <a:alpha val="4000"/>
            </a:srgbClr>
          </a:solidFill>
        </p:spPr>
        <p:txBody>
          <a:bodyPr wrap="square" lIns="297180" rIns="297180" rtlCol="0" anchor="t" anchorCtr="0">
            <a:noAutofit/>
          </a:bodyPr>
          <a:lstStyle/>
          <a:p>
            <a:pPr marL="285750" indent="-285750">
              <a:lnSpc>
                <a:spcPct val="150000"/>
              </a:lnSpc>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苏新享</a:t>
            </a:r>
            <a:r>
              <a:rPr lang="en-US" altLang="zh-CN" sz="1200" b="1" dirty="0">
                <a:solidFill>
                  <a:srgbClr val="0070C0"/>
                </a:solidFill>
                <a:latin typeface="微软雅黑" panose="020B0503020204020204" pitchFamily="34" charset="-122"/>
                <a:ea typeface="微软雅黑" panose="020B0503020204020204" pitchFamily="34" charset="-122"/>
                <a:sym typeface="+mn-ea"/>
              </a:rPr>
              <a:t>·AI+ </a:t>
            </a:r>
            <a:r>
              <a:rPr lang="zh-CN" altLang="en-US" sz="1200" b="1" dirty="0">
                <a:solidFill>
                  <a:srgbClr val="0070C0"/>
                </a:solidFill>
                <a:latin typeface="微软雅黑" panose="020B0503020204020204" pitchFamily="34" charset="-122"/>
                <a:ea typeface="微软雅黑" panose="020B0503020204020204" pitchFamily="34" charset="-122"/>
                <a:sym typeface="+mn-ea"/>
              </a:rPr>
              <a:t>政务智能体：融合政府专业知识，实现智能化咨询互动、精准化办事服务等能力，解决办事效率低、群众体验差、窗口人员要求高等问题，提升政务服务便利化、数字化、智能化水平。</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
            </a:pP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grpSp>
        <p:nvGrpSpPr>
          <p:cNvPr id="29" name="组合 28"/>
          <p:cNvGrpSpPr/>
          <p:nvPr/>
        </p:nvGrpSpPr>
        <p:grpSpPr>
          <a:xfrm>
            <a:off x="4780598" y="1427321"/>
            <a:ext cx="4155281" cy="3411379"/>
            <a:chOff x="675" y="4994"/>
            <a:chExt cx="5313" cy="5313"/>
          </a:xfrm>
        </p:grpSpPr>
        <p:sp>
          <p:nvSpPr>
            <p:cNvPr id="31" name="圆角矩形 30"/>
            <p:cNvSpPr/>
            <p:nvPr>
              <p:custDataLst>
                <p:tags r:id="rId3"/>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4"/>
              </p:custDataLst>
            </p:nvPr>
          </p:nvSpPr>
          <p:spPr bwMode="auto">
            <a:xfrm>
              <a:off x="675" y="4994"/>
              <a:ext cx="5313" cy="38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项目方案</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a:off x="283845" y="1427321"/>
            <a:ext cx="4146233" cy="3411855"/>
            <a:chOff x="675" y="4994"/>
            <a:chExt cx="5313" cy="5313"/>
          </a:xfrm>
        </p:grpSpPr>
        <p:sp>
          <p:nvSpPr>
            <p:cNvPr id="5" name="圆角矩形 4"/>
            <p:cNvSpPr/>
            <p:nvPr>
              <p:custDataLst>
                <p:tags r:id="rId5"/>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7" name="矩形 6"/>
            <p:cNvSpPr/>
            <p:nvPr>
              <p:custDataLst>
                <p:tags r:id="rId6"/>
              </p:custDataLst>
            </p:nvPr>
          </p:nvSpPr>
          <p:spPr bwMode="auto">
            <a:xfrm>
              <a:off x="675" y="4994"/>
              <a:ext cx="5313" cy="386"/>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项目目标</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2" name="组合 1"/>
          <p:cNvGrpSpPr/>
          <p:nvPr/>
        </p:nvGrpSpPr>
        <p:grpSpPr>
          <a:xfrm>
            <a:off x="167640" y="1678305"/>
            <a:ext cx="4332923" cy="3490436"/>
            <a:chOff x="-2004" y="3188"/>
            <a:chExt cx="7579" cy="7329"/>
          </a:xfrm>
        </p:grpSpPr>
        <p:sp>
          <p:nvSpPr>
            <p:cNvPr id="30" name="矩形 29"/>
            <p:cNvSpPr/>
            <p:nvPr/>
          </p:nvSpPr>
          <p:spPr>
            <a:xfrm>
              <a:off x="-2004" y="3188"/>
              <a:ext cx="7564" cy="7150"/>
            </a:xfrm>
            <a:prstGeom prst="rect">
              <a:avLst/>
            </a:prstGeom>
            <a:solidFill>
              <a:schemeClr val="bg1"/>
            </a:solidFill>
            <a:ln>
              <a:solidFill>
                <a:srgbClr val="00B0F0"/>
              </a:solidFill>
            </a:ln>
          </p:spPr>
          <p:txBody>
            <a:bodyPr wrap="square" lIns="243000" tIns="121500" rIns="243000" bIns="121500" anchor="t">
              <a:noAutofit/>
            </a:bodyPr>
            <a:lstStyle/>
            <a:p>
              <a:pPr marL="0" indent="0" algn="l" defTabSz="0" rtl="0" eaLnBrk="1" latinLnBrk="0" hangingPunct="1">
                <a:lnSpc>
                  <a:spcPct val="150000"/>
                </a:lnSpc>
                <a:buNone/>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64" name="文本框 63"/>
            <p:cNvSpPr txBox="1"/>
            <p:nvPr>
              <p:custDataLst>
                <p:tags r:id="rId7"/>
              </p:custDataLst>
            </p:nvPr>
          </p:nvSpPr>
          <p:spPr>
            <a:xfrm>
              <a:off x="-1682" y="8257"/>
              <a:ext cx="7257" cy="2260"/>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lIns="0" tIns="0" rIns="0" bIns="0">
              <a:noAutofit/>
            </a:bodyPr>
            <a:lstStyle/>
            <a:p>
              <a:pPr marL="171450" indent="-1714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文字客服</a:t>
              </a:r>
              <a:r>
                <a:rPr lang="en-US" altLang="zh-CN" sz="750">
                  <a:latin typeface="微软雅黑" panose="020B0503020204020204" pitchFamily="34" charset="-122"/>
                  <a:ea typeface="微软雅黑" panose="020B0503020204020204" pitchFamily="34" charset="-122"/>
                  <a:sym typeface="+mn-ea"/>
                </a:rPr>
                <a:t>“</a:t>
              </a:r>
              <a:r>
                <a:rPr lang="zh-CN" altLang="en-US" sz="750">
                  <a:latin typeface="微软雅黑" panose="020B0503020204020204" pitchFamily="34" charset="-122"/>
                  <a:ea typeface="微软雅黑" panose="020B0503020204020204" pitchFamily="34" charset="-122"/>
                  <a:sym typeface="+mn-ea"/>
                </a:rPr>
                <a:t>即时</a:t>
              </a:r>
              <a:r>
                <a:rPr lang="en-US" altLang="zh-CN" sz="750">
                  <a:latin typeface="微软雅黑" panose="020B0503020204020204" pitchFamily="34" charset="-122"/>
                  <a:ea typeface="微软雅黑" panose="020B0503020204020204" pitchFamily="34" charset="-122"/>
                  <a:sym typeface="+mn-ea"/>
                </a:rPr>
                <a:t>”</a:t>
              </a:r>
              <a:r>
                <a:rPr lang="zh-CN" altLang="en-US" sz="750">
                  <a:latin typeface="微软雅黑" panose="020B0503020204020204" pitchFamily="34" charset="-122"/>
                  <a:ea typeface="微软雅黑" panose="020B0503020204020204" pitchFamily="34" charset="-122"/>
                  <a:sym typeface="+mn-ea"/>
                </a:rPr>
                <a:t>应答，准确率</a:t>
              </a:r>
              <a:r>
                <a:rPr lang="en-US" altLang="zh-CN" sz="750">
                  <a:latin typeface="微软雅黑" panose="020B0503020204020204" pitchFamily="34" charset="-122"/>
                  <a:ea typeface="微软雅黑" panose="020B0503020204020204" pitchFamily="34" charset="-122"/>
                  <a:sym typeface="+mn-ea"/>
                </a:rPr>
                <a:t>90%</a:t>
              </a:r>
              <a:r>
                <a:rPr lang="zh-CN" altLang="en-US" sz="750">
                  <a:latin typeface="微软雅黑" panose="020B0503020204020204" pitchFamily="34" charset="-122"/>
                  <a:ea typeface="微软雅黑" panose="020B0503020204020204" pitchFamily="34" charset="-122"/>
                  <a:sym typeface="+mn-ea"/>
                </a:rPr>
                <a:t>以上；</a:t>
              </a:r>
              <a:endParaRPr lang="zh-CN" altLang="en-US" sz="750">
                <a:latin typeface="微软雅黑" panose="020B0503020204020204" pitchFamily="34" charset="-122"/>
                <a:ea typeface="微软雅黑" panose="020B0503020204020204" pitchFamily="34" charset="-122"/>
                <a:sym typeface="+mn-ea"/>
              </a:endParaRPr>
            </a:p>
            <a:p>
              <a:pPr marL="166370" indent="-16637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语音客服</a:t>
              </a:r>
              <a:r>
                <a:rPr lang="zh-CN" altLang="en-US" sz="750">
                  <a:latin typeface="微软雅黑" panose="020B0503020204020204" pitchFamily="34" charset="-122"/>
                  <a:ea typeface="微软雅黑" panose="020B0503020204020204" pitchFamily="34" charset="-122"/>
                  <a:sym typeface="+mn-ea"/>
                </a:rPr>
                <a:t>承担超</a:t>
              </a:r>
              <a:r>
                <a:rPr lang="en-US" altLang="zh-CN" sz="750">
                  <a:latin typeface="微软雅黑" panose="020B0503020204020204" pitchFamily="34" charset="-122"/>
                  <a:ea typeface="微软雅黑" panose="020B0503020204020204" pitchFamily="34" charset="-122"/>
                  <a:sym typeface="+mn-ea"/>
                </a:rPr>
                <a:t>70%</a:t>
              </a:r>
              <a:r>
                <a:rPr lang="zh-CN" altLang="en-US" sz="750">
                  <a:latin typeface="微软雅黑" panose="020B0503020204020204" pitchFamily="34" charset="-122"/>
                  <a:ea typeface="微软雅黑" panose="020B0503020204020204" pitchFamily="34" charset="-122"/>
                  <a:sym typeface="+mn-ea"/>
                </a:rPr>
                <a:t>的市民咨询接待任务；</a:t>
              </a:r>
              <a:endParaRPr lang="zh-CN" altLang="en-US" sz="750">
                <a:latin typeface="微软雅黑" panose="020B0503020204020204" pitchFamily="34" charset="-122"/>
                <a:ea typeface="微软雅黑" panose="020B0503020204020204" pitchFamily="34" charset="-122"/>
                <a:sym typeface="+mn-ea"/>
              </a:endParaRPr>
            </a:p>
            <a:p>
              <a:pPr marL="166370" indent="-16637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一体机</a:t>
              </a:r>
              <a:r>
                <a:rPr lang="zh-CN" altLang="en-US" sz="750">
                  <a:latin typeface="微软雅黑" panose="020B0503020204020204" pitchFamily="34" charset="-122"/>
                  <a:ea typeface="微软雅黑" panose="020B0503020204020204" pitchFamily="34" charset="-122"/>
                  <a:sym typeface="+mn-ea"/>
                </a:rPr>
                <a:t>智慧化导办，提升政务办事效率及服务体验；</a:t>
              </a:r>
              <a:endParaRPr lang="zh-CN" altLang="en-US" sz="750">
                <a:latin typeface="微软雅黑" panose="020B0503020204020204" pitchFamily="34" charset="-122"/>
                <a:ea typeface="微软雅黑" panose="020B0503020204020204" pitchFamily="34" charset="-122"/>
                <a:sym typeface="+mn-ea"/>
              </a:endParaRPr>
            </a:p>
            <a:p>
              <a:pPr marL="166370" indent="-166370" algn="l">
                <a:lnSpc>
                  <a:spcPct val="200000"/>
                </a:lnSpc>
                <a:spcBef>
                  <a:spcPts val="0"/>
                </a:spcBef>
                <a:spcAft>
                  <a:spcPts val="0"/>
                </a:spcAft>
                <a:buFont typeface="Arial" panose="020B0604020202020204" pitchFamily="34" charset="0"/>
                <a:buChar char="•"/>
              </a:pPr>
              <a:r>
                <a:rPr lang="zh-CN" altLang="en-US" sz="750" dirty="0">
                  <a:solidFill>
                    <a:prstClr val="black"/>
                  </a:solidFill>
                  <a:latin typeface="微软雅黑" panose="020B0503020204020204" pitchFamily="34" charset="-122"/>
                  <a:ea typeface="微软雅黑" panose="020B0503020204020204" pitchFamily="34" charset="-122"/>
                  <a:sym typeface="+mn-ea"/>
                </a:rPr>
                <a:t>完善</a:t>
              </a:r>
              <a:r>
                <a:rPr lang="zh-CN" altLang="en-US" sz="750" b="1" dirty="0">
                  <a:solidFill>
                    <a:prstClr val="black"/>
                  </a:solidFill>
                  <a:latin typeface="微软雅黑" panose="020B0503020204020204" pitchFamily="34" charset="-122"/>
                  <a:ea typeface="微软雅黑" panose="020B0503020204020204" pitchFamily="34" charset="-122"/>
                  <a:sym typeface="+mn-ea"/>
                </a:rPr>
                <a:t>事后智能评价</a:t>
              </a:r>
              <a:r>
                <a:rPr lang="zh-CN" altLang="en-US" sz="750" dirty="0">
                  <a:solidFill>
                    <a:prstClr val="black"/>
                  </a:solidFill>
                  <a:latin typeface="微软雅黑" panose="020B0503020204020204" pitchFamily="34" charset="-122"/>
                  <a:ea typeface="微软雅黑" panose="020B0503020204020204" pitchFamily="34" charset="-122"/>
                  <a:sym typeface="+mn-ea"/>
                </a:rPr>
                <a:t>体系，提升政务服务质量。</a:t>
              </a:r>
              <a:endParaRPr lang="zh-CN" altLang="en-US" sz="750" dirty="0">
                <a:solidFill>
                  <a:prstClr val="black"/>
                </a:solidFill>
                <a:latin typeface="微软雅黑" panose="020B0503020204020204" pitchFamily="34" charset="-122"/>
                <a:ea typeface="微软雅黑" panose="020B0503020204020204" pitchFamily="34" charset="-122"/>
                <a:sym typeface="+mn-ea"/>
              </a:endParaRPr>
            </a:p>
          </p:txBody>
        </p:sp>
      </p:grpSp>
      <p:grpSp>
        <p:nvGrpSpPr>
          <p:cNvPr id="9" name="组合 8"/>
          <p:cNvGrpSpPr/>
          <p:nvPr/>
        </p:nvGrpSpPr>
        <p:grpSpPr>
          <a:xfrm>
            <a:off x="342900" y="1737836"/>
            <a:ext cx="4010978" cy="2354104"/>
            <a:chOff x="1397" y="3313"/>
            <a:chExt cx="6310" cy="6178"/>
          </a:xfrm>
        </p:grpSpPr>
        <p:sp>
          <p:nvSpPr>
            <p:cNvPr id="65" name="圆角矩形 64"/>
            <p:cNvSpPr/>
            <p:nvPr/>
          </p:nvSpPr>
          <p:spPr bwMode="auto">
            <a:xfrm>
              <a:off x="2508" y="5335"/>
              <a:ext cx="5199" cy="2188"/>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zh-CN" altLang="en-US" sz="9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文本框 50"/>
            <p:cNvSpPr txBox="1"/>
            <p:nvPr>
              <p:custDataLst>
                <p:tags r:id="rId8"/>
              </p:custDataLst>
            </p:nvPr>
          </p:nvSpPr>
          <p:spPr>
            <a:xfrm>
              <a:off x="2879" y="3313"/>
              <a:ext cx="4249" cy="460"/>
            </a:xfrm>
            <a:prstGeom prst="snip2DiagRect">
              <a:avLst/>
            </a:prstGeom>
            <a:solidFill>
              <a:srgbClr val="00B0F0">
                <a:alpha val="100000"/>
              </a:srgbClr>
            </a:solidFill>
            <a:ln>
              <a:noFill/>
            </a:ln>
          </p:spPr>
          <p:txBody>
            <a:bodyPr vert="horz" wrap="square" rtlCol="0" anchor="ctr" anchorCtr="0">
              <a:noAutofit/>
            </a:bodyPr>
            <a:lstStyle/>
            <a:p>
              <a:pPr lvl="0" algn="ctr" fontAlgn="ctr">
                <a:buClrTx/>
                <a:buSzTx/>
                <a:buFontTx/>
              </a:pPr>
              <a:r>
                <a:rPr lang="zh-CN" altLang="en-US" sz="1050" b="1">
                  <a:solidFill>
                    <a:schemeClr val="lt1"/>
                  </a:solidFill>
                  <a:latin typeface="微软雅黑" panose="020B0503020204020204" pitchFamily="34" charset="-122"/>
                  <a:ea typeface="微软雅黑" panose="020B0503020204020204" pitchFamily="34" charset="-122"/>
                  <a:sym typeface="+mn-ea"/>
                </a:rPr>
                <a:t>自然语言交互、智能引导</a:t>
              </a:r>
              <a:endParaRPr lang="zh-CN" altLang="en-US" sz="1050" b="1">
                <a:solidFill>
                  <a:schemeClr val="lt1"/>
                </a:solidFill>
                <a:latin typeface="微软雅黑" panose="020B0503020204020204" pitchFamily="34" charset="-122"/>
                <a:ea typeface="微软雅黑" panose="020B0503020204020204" pitchFamily="34" charset="-122"/>
                <a:sym typeface="+mn-ea"/>
              </a:endParaRPr>
            </a:p>
          </p:txBody>
        </p:sp>
        <p:sp>
          <p:nvSpPr>
            <p:cNvPr id="52" name="文本框 51"/>
            <p:cNvSpPr txBox="1"/>
            <p:nvPr>
              <p:custDataLst>
                <p:tags r:id="rId9"/>
              </p:custDataLst>
            </p:nvPr>
          </p:nvSpPr>
          <p:spPr>
            <a:xfrm>
              <a:off x="2879" y="9031"/>
              <a:ext cx="4249" cy="460"/>
            </a:xfrm>
            <a:prstGeom prst="snip2DiagRect">
              <a:avLst/>
            </a:prstGeom>
            <a:solidFill>
              <a:srgbClr val="00B0F0">
                <a:alpha val="100000"/>
              </a:srgbClr>
            </a:solidFill>
            <a:ln>
              <a:noFill/>
            </a:ln>
          </p:spPr>
          <p:txBody>
            <a:bodyPr vert="horz" wrap="square" rtlCol="0" anchor="ctr" anchorCtr="0">
              <a:noAutofit/>
            </a:bodyPr>
            <a:lstStyle/>
            <a:p>
              <a:pPr lvl="0" algn="ctr" fontAlgn="ctr">
                <a:buClrTx/>
                <a:buSzTx/>
                <a:buFontTx/>
              </a:pPr>
              <a:r>
                <a:rPr lang="zh-CN" altLang="en-US" sz="1050" b="1">
                  <a:solidFill>
                    <a:schemeClr val="lt1"/>
                  </a:solidFill>
                  <a:latin typeface="微软雅黑" panose="020B0503020204020204" pitchFamily="34" charset="-122"/>
                  <a:ea typeface="微软雅黑" panose="020B0503020204020204" pitchFamily="34" charset="-122"/>
                  <a:sym typeface="+mn-ea"/>
                </a:rPr>
                <a:t>助手全程辅助、事事熟悉</a:t>
              </a:r>
              <a:endParaRPr lang="zh-CN" altLang="en-US" sz="1050" b="1">
                <a:solidFill>
                  <a:schemeClr val="lt1"/>
                </a:solidFill>
                <a:latin typeface="微软雅黑" panose="020B0503020204020204" pitchFamily="34" charset="-122"/>
                <a:ea typeface="微软雅黑" panose="020B0503020204020204" pitchFamily="34" charset="-122"/>
                <a:sym typeface="+mn-ea"/>
              </a:endParaRPr>
            </a:p>
          </p:txBody>
        </p:sp>
        <p:sp>
          <p:nvSpPr>
            <p:cNvPr id="101" name="Rectangle: Rounded Corners 188"/>
            <p:cNvSpPr/>
            <p:nvPr/>
          </p:nvSpPr>
          <p:spPr>
            <a:xfrm>
              <a:off x="2728" y="4672"/>
              <a:ext cx="1304"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政策咨询</a:t>
              </a:r>
              <a:r>
                <a:rPr lang="en-US" alt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Rectangle: Rounded Corners 188"/>
            <p:cNvSpPr/>
            <p:nvPr/>
          </p:nvSpPr>
          <p:spPr>
            <a:xfrm>
              <a:off x="4496" y="4672"/>
              <a:ext cx="1303"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办事指导</a:t>
              </a:r>
              <a:endParaRPr lang="zh-CN" altLang="en-US"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Rectangle: Rounded Corners 188"/>
            <p:cNvSpPr/>
            <p:nvPr/>
          </p:nvSpPr>
          <p:spPr>
            <a:xfrm>
              <a:off x="6263" y="4672"/>
              <a:ext cx="1303"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en-US" alt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图形 2_1"/>
            <p:cNvSpPr/>
            <p:nvPr/>
          </p:nvSpPr>
          <p:spPr>
            <a:xfrm>
              <a:off x="4363" y="3873"/>
              <a:ext cx="1280" cy="701"/>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accent1">
                    <a:alpha val="62000"/>
                    <a:lumMod val="79000"/>
                  </a:schemeClr>
                </a:gs>
                <a:gs pos="100000">
                  <a:srgbClr val="F1F6FD"/>
                </a:gs>
              </a:gsLst>
              <a:lin ang="5400000" scaled="1"/>
              <a:tileRect/>
            </a:gradFill>
            <a:ln w="40186" cap="flat">
              <a:noFill/>
              <a:prstDash val="solid"/>
              <a:miter/>
            </a:ln>
          </p:spPr>
          <p:txBody>
            <a:bodyPr rtlCol="0" anchor="ctr"/>
            <a:lstStyle/>
            <a:p>
              <a:endParaRPr lang="zh-CN" altLang="en-US" sz="100" dirty="0">
                <a:latin typeface="微软雅黑" panose="020B0503020204020204" pitchFamily="34" charset="-122"/>
                <a:ea typeface="微软雅黑" panose="020B0503020204020204" pitchFamily="34" charset="-122"/>
              </a:endParaRPr>
            </a:p>
          </p:txBody>
        </p:sp>
        <p:sp>
          <p:nvSpPr>
            <p:cNvPr id="55" name="图形 2_1"/>
            <p:cNvSpPr/>
            <p:nvPr/>
          </p:nvSpPr>
          <p:spPr>
            <a:xfrm rot="10800000">
              <a:off x="4363" y="8325"/>
              <a:ext cx="1280" cy="701"/>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accent1">
                    <a:alpha val="62000"/>
                    <a:lumMod val="79000"/>
                  </a:schemeClr>
                </a:gs>
                <a:gs pos="100000">
                  <a:srgbClr val="F1F6FD"/>
                </a:gs>
              </a:gsLst>
              <a:lin ang="5400000" scaled="1"/>
              <a:tileRect/>
            </a:gradFill>
            <a:ln w="40186" cap="flat">
              <a:noFill/>
              <a:prstDash val="solid"/>
              <a:miter/>
            </a:ln>
          </p:spPr>
          <p:txBody>
            <a:bodyPr rtlCol="0" anchor="ctr"/>
            <a:lstStyle/>
            <a:p>
              <a:endParaRPr lang="zh-CN" altLang="en-US" sz="100" dirty="0">
                <a:latin typeface="微软雅黑" panose="020B0503020204020204" pitchFamily="34" charset="-122"/>
                <a:ea typeface="微软雅黑" panose="020B0503020204020204" pitchFamily="34" charset="-122"/>
              </a:endParaRPr>
            </a:p>
          </p:txBody>
        </p:sp>
        <p:sp>
          <p:nvSpPr>
            <p:cNvPr id="56" name="Rectangle: Rounded Corners 188"/>
            <p:cNvSpPr/>
            <p:nvPr/>
          </p:nvSpPr>
          <p:spPr>
            <a:xfrm>
              <a:off x="5081" y="6228"/>
              <a:ext cx="2047"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回答业务问题</a:t>
              </a:r>
              <a:endParaRPr 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Rectangle: Rounded Corners 188"/>
            <p:cNvSpPr/>
            <p:nvPr/>
          </p:nvSpPr>
          <p:spPr>
            <a:xfrm>
              <a:off x="2793" y="6228"/>
              <a:ext cx="2047"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判断办事清形</a:t>
              </a:r>
              <a:endParaRPr lang="en-US" alt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Rectangle: Rounded Corners 188"/>
            <p:cNvSpPr/>
            <p:nvPr/>
          </p:nvSpPr>
          <p:spPr>
            <a:xfrm>
              <a:off x="2811" y="5498"/>
              <a:ext cx="2047"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确认办事意图</a:t>
              </a:r>
              <a:endParaRPr 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Rectangle: Rounded Corners 188"/>
            <p:cNvSpPr/>
            <p:nvPr/>
          </p:nvSpPr>
          <p:spPr>
            <a:xfrm>
              <a:off x="5081" y="5498"/>
              <a:ext cx="2047"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定位办事事项</a:t>
              </a:r>
              <a:endParaRPr 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Rectangle: Rounded Corners 188"/>
            <p:cNvSpPr/>
            <p:nvPr/>
          </p:nvSpPr>
          <p:spPr>
            <a:xfrm>
              <a:off x="5099" y="6919"/>
              <a:ext cx="2047"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指导业务办理</a:t>
              </a:r>
              <a:endParaRPr 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Rectangle: Rounded Corners 188"/>
            <p:cNvSpPr/>
            <p:nvPr/>
          </p:nvSpPr>
          <p:spPr>
            <a:xfrm>
              <a:off x="2811" y="6919"/>
              <a:ext cx="2047"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评估办理条件</a:t>
              </a:r>
              <a:endParaRPr lang="zh-CN" altLang="en-US"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61"/>
            <p:cNvSpPr/>
            <p:nvPr/>
          </p:nvSpPr>
          <p:spPr>
            <a:xfrm>
              <a:off x="1397" y="4999"/>
              <a:ext cx="829" cy="2843"/>
            </a:xfrm>
            <a:prstGeom prst="rect">
              <a:avLst/>
            </a:prstGeom>
            <a:solidFill>
              <a:srgbClr val="FFFFFF"/>
            </a:solidFill>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en-US" altLang="zh-CN" sz="10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AI</a:t>
              </a:r>
              <a:r>
                <a:rPr lang="zh-CN" altLang="en-US" sz="10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大模型服务平台</a:t>
              </a:r>
              <a:endParaRPr lang="zh-CN" altLang="en-US" sz="10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 name="Rectangle: Rounded Corners 188"/>
            <p:cNvSpPr/>
            <p:nvPr/>
          </p:nvSpPr>
          <p:spPr>
            <a:xfrm>
              <a:off x="2728" y="7607"/>
              <a:ext cx="1304"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事项定位</a:t>
              </a:r>
              <a:r>
                <a:rPr lang="en-US" alt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Rounded Corners 188"/>
            <p:cNvSpPr/>
            <p:nvPr/>
          </p:nvSpPr>
          <p:spPr>
            <a:xfrm>
              <a:off x="4496" y="7607"/>
              <a:ext cx="1303"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情形推荐</a:t>
              </a:r>
              <a:endParaRPr lang="zh-CN" altLang="en-US"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Rounded Corners 188"/>
            <p:cNvSpPr/>
            <p:nvPr/>
          </p:nvSpPr>
          <p:spPr>
            <a:xfrm>
              <a:off x="6263" y="7607"/>
              <a:ext cx="1303"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智能指引</a:t>
              </a:r>
              <a:endParaRPr lang="zh-CN" altLang="en-US" sz="75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组合 12"/>
          <p:cNvGrpSpPr/>
          <p:nvPr/>
        </p:nvGrpSpPr>
        <p:grpSpPr>
          <a:xfrm>
            <a:off x="4581525" y="1678305"/>
            <a:ext cx="4324347" cy="3405188"/>
            <a:chOff x="-2004" y="3188"/>
            <a:chExt cx="7564" cy="7150"/>
          </a:xfrm>
        </p:grpSpPr>
        <p:sp>
          <p:nvSpPr>
            <p:cNvPr id="14" name="矩形 13"/>
            <p:cNvSpPr/>
            <p:nvPr/>
          </p:nvSpPr>
          <p:spPr>
            <a:xfrm>
              <a:off x="-2004" y="3188"/>
              <a:ext cx="7564" cy="7150"/>
            </a:xfrm>
            <a:prstGeom prst="rect">
              <a:avLst/>
            </a:prstGeom>
            <a:solidFill>
              <a:schemeClr val="bg1"/>
            </a:solidFill>
            <a:ln>
              <a:solidFill>
                <a:srgbClr val="00B0F0"/>
              </a:solidFill>
            </a:ln>
          </p:spPr>
          <p:txBody>
            <a:bodyPr wrap="square" lIns="243000" tIns="121500" rIns="243000" bIns="121500" anchor="t">
              <a:noAutofit/>
            </a:bodyPr>
            <a:lstStyle/>
            <a:p>
              <a:pPr marL="0" indent="0" algn="l" defTabSz="0" rtl="0" eaLnBrk="1" latinLnBrk="0" hangingPunct="1">
                <a:lnSpc>
                  <a:spcPct val="150000"/>
                </a:lnSpc>
                <a:buNone/>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16" name="文本框 15"/>
            <p:cNvSpPr txBox="1"/>
            <p:nvPr>
              <p:custDataLst>
                <p:tags r:id="rId10"/>
              </p:custDataLst>
            </p:nvPr>
          </p:nvSpPr>
          <p:spPr>
            <a:xfrm>
              <a:off x="-1824" y="8038"/>
              <a:ext cx="7257" cy="1375"/>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lIns="0" tIns="0" rIns="0" bIns="0">
              <a:noAutofit/>
            </a:bodyPr>
            <a:lstStyle/>
            <a:p>
              <a:pPr indent="0" algn="l">
                <a:lnSpc>
                  <a:spcPct val="200000"/>
                </a:lnSpc>
                <a:spcBef>
                  <a:spcPts val="0"/>
                </a:spcBef>
                <a:spcAft>
                  <a:spcPts val="0"/>
                </a:spcAft>
                <a:buFont typeface="Arial" panose="020B0604020202020204" pitchFamily="34" charset="0"/>
                <a:buNone/>
              </a:pPr>
              <a:r>
                <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rPr>
                <a:t>基于移动云智算能力底座，提供算力、模型、智能体构建工具链和专家服务一站式解决方案。</a:t>
              </a:r>
              <a:endPar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cs typeface="微软雅黑" panose="020B0503020204020204" pitchFamily="34" charset="-122"/>
                  <a:sym typeface="+mn-ea"/>
                </a:rPr>
                <a:t>数据处理：</a:t>
              </a:r>
              <a:r>
                <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rPr>
                <a:t>完成</a:t>
              </a:r>
              <a:r>
                <a:rPr lang="en-US" altLang="zh-CN" sz="750">
                  <a:latin typeface="微软雅黑" panose="020B0503020204020204" pitchFamily="34" charset="-122"/>
                  <a:ea typeface="微软雅黑" panose="020B0503020204020204" pitchFamily="34" charset="-122"/>
                  <a:sym typeface="+mn-ea"/>
                </a:rPr>
                <a:t>Excel</a:t>
              </a:r>
              <a:r>
                <a:rPr lang="zh-CN" altLang="en-US" sz="750">
                  <a:latin typeface="微软雅黑" panose="020B0503020204020204" pitchFamily="34" charset="-122"/>
                  <a:ea typeface="微软雅黑" panose="020B0503020204020204" pitchFamily="34" charset="-122"/>
                  <a:sym typeface="+mn-ea"/>
                </a:rPr>
                <a:t>、</a:t>
              </a:r>
              <a:r>
                <a:rPr lang="en-US" altLang="zh-CN" sz="750">
                  <a:latin typeface="微软雅黑" panose="020B0503020204020204" pitchFamily="34" charset="-122"/>
                  <a:ea typeface="微软雅黑" panose="020B0503020204020204" pitchFamily="34" charset="-122"/>
                  <a:sym typeface="+mn-ea"/>
                </a:rPr>
                <a:t>Word</a:t>
              </a:r>
              <a:r>
                <a:rPr lang="zh-CN" altLang="en-US" sz="750">
                  <a:latin typeface="微软雅黑" panose="020B0503020204020204" pitchFamily="34" charset="-122"/>
                  <a:ea typeface="微软雅黑" panose="020B0503020204020204" pitchFamily="34" charset="-122"/>
                  <a:sym typeface="+mn-ea"/>
                </a:rPr>
                <a:t>、</a:t>
              </a:r>
              <a:r>
                <a:rPr lang="en-US" altLang="zh-CN" sz="750">
                  <a:latin typeface="微软雅黑" panose="020B0503020204020204" pitchFamily="34" charset="-122"/>
                  <a:ea typeface="微软雅黑" panose="020B0503020204020204" pitchFamily="34" charset="-122"/>
                  <a:sym typeface="+mn-ea"/>
                </a:rPr>
                <a:t>PDF</a:t>
              </a:r>
              <a:r>
                <a:rPr lang="zh-CN" altLang="en-US" sz="750">
                  <a:latin typeface="微软雅黑" panose="020B0503020204020204" pitchFamily="34" charset="-122"/>
                  <a:ea typeface="微软雅黑" panose="020B0503020204020204" pitchFamily="34" charset="-122"/>
                  <a:sym typeface="+mn-ea"/>
                </a:rPr>
                <a:t>、</a:t>
              </a:r>
              <a:r>
                <a:rPr lang="en-US" altLang="zh-CN" sz="750">
                  <a:latin typeface="微软雅黑" panose="020B0503020204020204" pitchFamily="34" charset="-122"/>
                  <a:ea typeface="微软雅黑" panose="020B0503020204020204" pitchFamily="34" charset="-122"/>
                  <a:sym typeface="+mn-ea"/>
                </a:rPr>
                <a:t>OFD</a:t>
              </a:r>
              <a:r>
                <a:rPr lang="zh-CN" altLang="en-US" sz="750">
                  <a:latin typeface="微软雅黑" panose="020B0503020204020204" pitchFamily="34" charset="-122"/>
                  <a:ea typeface="微软雅黑" panose="020B0503020204020204" pitchFamily="34" charset="-122"/>
                  <a:sym typeface="+mn-ea"/>
                </a:rPr>
                <a:t>、</a:t>
              </a:r>
              <a:r>
                <a:rPr lang="en-US" altLang="zh-CN" sz="750">
                  <a:latin typeface="微软雅黑" panose="020B0503020204020204" pitchFamily="34" charset="-122"/>
                  <a:ea typeface="微软雅黑" panose="020B0503020204020204" pitchFamily="34" charset="-122"/>
                  <a:sym typeface="+mn-ea"/>
                </a:rPr>
                <a:t>HTML</a:t>
              </a:r>
              <a:r>
                <a:rPr lang="zh-CN" altLang="en-US" sz="750">
                  <a:latin typeface="微软雅黑" panose="020B0503020204020204" pitchFamily="34" charset="-122"/>
                  <a:ea typeface="微软雅黑" panose="020B0503020204020204" pitchFamily="34" charset="-122"/>
                  <a:sym typeface="+mn-ea"/>
                </a:rPr>
                <a:t>、图片多模态数据处理、知识构建及调优；</a:t>
              </a:r>
              <a:endPar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cs typeface="微软雅黑" panose="020B0503020204020204" pitchFamily="34" charset="-122"/>
                  <a:sym typeface="+mn-ea"/>
                </a:rPr>
                <a:t>模型微调：</a:t>
              </a:r>
              <a:r>
                <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rPr>
                <a:t>基于通用</a:t>
              </a:r>
              <a:r>
                <a:rPr lang="en-US" altLang="zh-CN" sz="750">
                  <a:latin typeface="微软雅黑" panose="020B0503020204020204" pitchFamily="34" charset="-122"/>
                  <a:ea typeface="微软雅黑" panose="020B0503020204020204" pitchFamily="34" charset="-122"/>
                  <a:cs typeface="微软雅黑" panose="020B0503020204020204" pitchFamily="34" charset="-122"/>
                  <a:sym typeface="+mn-ea"/>
                </a:rPr>
                <a:t>32B</a:t>
              </a:r>
              <a:r>
                <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rPr>
                <a:t>大模型进行模型微调和评估；</a:t>
              </a:r>
              <a:endPar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cs typeface="微软雅黑" panose="020B0503020204020204" pitchFamily="34" charset="-122"/>
                  <a:sym typeface="+mn-ea"/>
                </a:rPr>
                <a:t>智能体构建：</a:t>
              </a:r>
              <a:r>
                <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rPr>
                <a:t>融合模型、提示词、技能等完成智能体编排和会话能力构建。</a:t>
              </a:r>
              <a:endParaRPr lang="zh-CN" altLang="en-US" sz="7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28" name="矩形: 圆角 13"/>
          <p:cNvSpPr/>
          <p:nvPr/>
        </p:nvSpPr>
        <p:spPr bwMode="auto">
          <a:xfrm>
            <a:off x="4918710" y="1790224"/>
            <a:ext cx="3678079" cy="249079"/>
          </a:xfrm>
          <a:prstGeom prst="roundRect">
            <a:avLst>
              <a:gd name="adj" fmla="val 0"/>
            </a:avLst>
          </a:prstGeom>
          <a:gradFill>
            <a:gsLst>
              <a:gs pos="0">
                <a:srgbClr val="217DF8"/>
              </a:gs>
              <a:gs pos="100000">
                <a:srgbClr val="70B5F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rIns="68580" numCol="1" spcCol="0" rtlCol="0" fromWordArt="0" anchor="ctr" anchorCtr="0" forceAA="0" compatLnSpc="1">
            <a:noAutofit/>
          </a:bodyPr>
          <a:lstStyle/>
          <a:p>
            <a:pPr indent="0" algn="ctr" defTabSz="914400" fontAlgn="auto">
              <a:lnSpc>
                <a:spcPct val="100000"/>
              </a:lnSpc>
              <a:spcBef>
                <a:spcPts val="0"/>
              </a:spcBef>
              <a:spcAft>
                <a:spcPts val="0"/>
              </a:spcAft>
              <a:buClr>
                <a:srgbClr val="0B93DF"/>
              </a:buClr>
              <a:buSzTx/>
              <a:defRPr/>
            </a:pPr>
            <a:r>
              <a:rPr lang="zh-CN" altLang="en-US" sz="1200" b="1" kern="0" spc="100" noProof="0" dirty="0">
                <a:ln>
                  <a:noFill/>
                </a:ln>
                <a:solidFill>
                  <a:schemeClr val="bg1"/>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Arial" panose="020B0604020202020204"/>
                <a:sym typeface="+mn-ea"/>
              </a:rPr>
              <a:t>数据处理</a:t>
            </a:r>
            <a:endParaRPr lang="zh-CN" altLang="en-US" sz="1200" b="1" kern="0" spc="100" noProof="0" dirty="0">
              <a:ln>
                <a:noFill/>
              </a:ln>
              <a:solidFill>
                <a:schemeClr val="bg1"/>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Arial" panose="020B0604020202020204"/>
              <a:sym typeface="+mn-ea"/>
            </a:endParaRPr>
          </a:p>
        </p:txBody>
      </p:sp>
      <p:sp>
        <p:nvSpPr>
          <p:cNvPr id="17" name="矩形: 圆角 13"/>
          <p:cNvSpPr/>
          <p:nvPr/>
        </p:nvSpPr>
        <p:spPr bwMode="auto">
          <a:xfrm>
            <a:off x="4946809" y="2522696"/>
            <a:ext cx="3690461" cy="249079"/>
          </a:xfrm>
          <a:prstGeom prst="roundRect">
            <a:avLst>
              <a:gd name="adj" fmla="val 0"/>
            </a:avLst>
          </a:prstGeom>
          <a:gradFill>
            <a:gsLst>
              <a:gs pos="0">
                <a:srgbClr val="217DF8"/>
              </a:gs>
              <a:gs pos="100000">
                <a:srgbClr val="70B5F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rIns="68580" numCol="1" spcCol="0" rtlCol="0" fromWordArt="0" anchor="ctr" anchorCtr="0" forceAA="0" compatLnSpc="1">
            <a:noAutofit/>
          </a:bodyPr>
          <a:lstStyle/>
          <a:p>
            <a:pPr algn="ctr" defTabSz="1219200" eaLnBrk="0" hangingPunct="0">
              <a:defRPr/>
            </a:pP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a:sym typeface="+mn-ea"/>
              </a:rPr>
              <a:t>模型微调</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a:sym typeface="+mn-ea"/>
            </a:endParaRPr>
          </a:p>
        </p:txBody>
      </p:sp>
      <p:sp>
        <p:nvSpPr>
          <p:cNvPr id="18" name="矩形: 圆角 13"/>
          <p:cNvSpPr/>
          <p:nvPr/>
        </p:nvSpPr>
        <p:spPr bwMode="auto">
          <a:xfrm>
            <a:off x="4963001" y="3252311"/>
            <a:ext cx="3623786" cy="249079"/>
          </a:xfrm>
          <a:prstGeom prst="roundRect">
            <a:avLst>
              <a:gd name="adj" fmla="val 0"/>
            </a:avLst>
          </a:prstGeom>
          <a:gradFill>
            <a:gsLst>
              <a:gs pos="0">
                <a:srgbClr val="217DF8"/>
              </a:gs>
              <a:gs pos="100000">
                <a:srgbClr val="70B5F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rIns="68580" numCol="1" spcCol="0" rtlCol="0" fromWordArt="0" anchor="ctr" anchorCtr="0" forceAA="0" compatLnSpc="1">
            <a:noAutofit/>
          </a:bodyPr>
          <a:lstStyle/>
          <a:p>
            <a:pPr algn="ctr" defTabSz="1219200" eaLnBrk="0" hangingPunct="0">
              <a:defRPr/>
            </a:pP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a:sym typeface="+mn-ea"/>
              </a:rPr>
              <a:t>智能体构建</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a:sym typeface="+mn-ea"/>
            </a:endParaRPr>
          </a:p>
        </p:txBody>
      </p:sp>
      <p:grpSp>
        <p:nvGrpSpPr>
          <p:cNvPr id="19" name="组合 18"/>
          <p:cNvGrpSpPr/>
          <p:nvPr/>
        </p:nvGrpSpPr>
        <p:grpSpPr>
          <a:xfrm>
            <a:off x="4963001" y="2845118"/>
            <a:ext cx="3633788" cy="346234"/>
            <a:chOff x="6988" y="5340"/>
            <a:chExt cx="5076" cy="566"/>
          </a:xfrm>
        </p:grpSpPr>
        <p:sp>
          <p:nvSpPr>
            <p:cNvPr id="34" name="矩形: 圆角 147"/>
            <p:cNvSpPr/>
            <p:nvPr>
              <p:custDataLst>
                <p:tags r:id="rId11"/>
              </p:custDataLst>
            </p:nvPr>
          </p:nvSpPr>
          <p:spPr bwMode="auto">
            <a:xfrm>
              <a:off x="6988" y="5340"/>
              <a:ext cx="1450" cy="567"/>
            </a:xfrm>
            <a:prstGeom prst="roundRect">
              <a:avLst>
                <a:gd name="adj" fmla="val 7766"/>
              </a:avLst>
            </a:prstGeom>
            <a:gradFill>
              <a:gsLst>
                <a:gs pos="0">
                  <a:srgbClr val="FFFFFF">
                    <a:alpha val="50000"/>
                  </a:srgbClr>
                </a:gs>
                <a:gs pos="100000">
                  <a:srgbClr val="FFFFFF"/>
                </a:gs>
              </a:gsLst>
              <a:lin ang="5400000" scaled="1"/>
            </a:gradFill>
            <a:ln w="3175" cap="flat">
              <a:solidFill>
                <a:schemeClr val="accent1">
                  <a:lumMod val="20000"/>
                  <a:lumOff val="80000"/>
                </a:schemeClr>
              </a:solid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900" b="1"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mn-ea"/>
                </a:rPr>
                <a:t>微调数据</a:t>
              </a:r>
              <a:endParaRPr lang="zh-CN" altLang="en-US" sz="900" b="1"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mn-ea"/>
              </a:endParaRPr>
            </a:p>
            <a:p>
              <a:pPr algn="ctr"/>
              <a:r>
                <a:rPr lang="zh-CN" altLang="en-US" sz="900" b="1"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mn-ea"/>
                </a:rPr>
                <a:t>准备</a:t>
              </a:r>
              <a:endParaRPr lang="zh-CN" altLang="en-US" sz="900" b="1"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mn-ea"/>
              </a:endParaRPr>
            </a:p>
          </p:txBody>
        </p:sp>
        <p:sp>
          <p:nvSpPr>
            <p:cNvPr id="35" name="矩形: 圆角 147"/>
            <p:cNvSpPr/>
            <p:nvPr>
              <p:custDataLst>
                <p:tags r:id="rId12"/>
              </p:custDataLst>
            </p:nvPr>
          </p:nvSpPr>
          <p:spPr bwMode="auto">
            <a:xfrm>
              <a:off x="8801" y="5340"/>
              <a:ext cx="1450" cy="567"/>
            </a:xfrm>
            <a:prstGeom prst="roundRect">
              <a:avLst>
                <a:gd name="adj" fmla="val 7766"/>
              </a:avLst>
            </a:prstGeom>
            <a:gradFill>
              <a:gsLst>
                <a:gs pos="0">
                  <a:srgbClr val="FFFFFF">
                    <a:alpha val="50000"/>
                  </a:srgbClr>
                </a:gs>
                <a:gs pos="100000">
                  <a:srgbClr val="FFFFFF"/>
                </a:gs>
              </a:gsLst>
              <a:lin ang="5400000" scaled="1"/>
            </a:gradFill>
            <a:ln w="3175" cap="flat">
              <a:solidFill>
                <a:schemeClr val="accent1">
                  <a:lumMod val="20000"/>
                  <a:lumOff val="80000"/>
                </a:schemeClr>
              </a:solid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r>
                <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模型微调</a:t>
              </a:r>
              <a:endPar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6" name="矩形: 圆角 147"/>
            <p:cNvSpPr/>
            <p:nvPr>
              <p:custDataLst>
                <p:tags r:id="rId13"/>
              </p:custDataLst>
            </p:nvPr>
          </p:nvSpPr>
          <p:spPr bwMode="auto">
            <a:xfrm>
              <a:off x="10614" y="5340"/>
              <a:ext cx="1450" cy="567"/>
            </a:xfrm>
            <a:prstGeom prst="roundRect">
              <a:avLst>
                <a:gd name="adj" fmla="val 7766"/>
              </a:avLst>
            </a:prstGeom>
            <a:gradFill>
              <a:gsLst>
                <a:gs pos="0">
                  <a:srgbClr val="FFFFFF">
                    <a:alpha val="50000"/>
                  </a:srgbClr>
                </a:gs>
                <a:gs pos="100000">
                  <a:srgbClr val="FFFFFF"/>
                </a:gs>
              </a:gsLst>
              <a:lin ang="5400000" scaled="1"/>
            </a:gradFill>
            <a:ln w="3175" cap="flat">
              <a:solidFill>
                <a:schemeClr val="accent1">
                  <a:lumMod val="20000"/>
                  <a:lumOff val="80000"/>
                </a:schemeClr>
              </a:solid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r>
                <a:rPr lang="zh-CN" altLang="en-US" sz="900" b="1" dirty="0" err="1">
                  <a:solidFill>
                    <a:schemeClr val="tx1">
                      <a:lumMod val="85000"/>
                      <a:lumOff val="15000"/>
                    </a:schemeClr>
                  </a:solidFill>
                  <a:latin typeface="微软雅黑" panose="020B0503020204020204" pitchFamily="34" charset="-122"/>
                  <a:ea typeface="微软雅黑" panose="020B0503020204020204" pitchFamily="34" charset="-122"/>
                  <a:sym typeface="+mn-ea"/>
                </a:rPr>
                <a:t>模型评估</a:t>
              </a:r>
              <a:endParaRPr lang="zh-CN" altLang="en-US" sz="900" b="1" dirty="0" err="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7" name="右箭头 36"/>
            <p:cNvSpPr/>
            <p:nvPr/>
          </p:nvSpPr>
          <p:spPr>
            <a:xfrm>
              <a:off x="8425" y="5450"/>
              <a:ext cx="321" cy="31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20" name="右箭头 19"/>
            <p:cNvSpPr/>
            <p:nvPr/>
          </p:nvSpPr>
          <p:spPr>
            <a:xfrm>
              <a:off x="10335" y="5473"/>
              <a:ext cx="321" cy="31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4946809" y="2118836"/>
            <a:ext cx="3595211" cy="329565"/>
            <a:chOff x="1012" y="5340"/>
            <a:chExt cx="5076" cy="566"/>
          </a:xfrm>
        </p:grpSpPr>
        <p:sp>
          <p:nvSpPr>
            <p:cNvPr id="80" name="矩形: 圆角 147"/>
            <p:cNvSpPr/>
            <p:nvPr>
              <p:custDataLst>
                <p:tags r:id="rId14"/>
              </p:custDataLst>
            </p:nvPr>
          </p:nvSpPr>
          <p:spPr bwMode="auto">
            <a:xfrm>
              <a:off x="1012" y="5340"/>
              <a:ext cx="1450" cy="567"/>
            </a:xfrm>
            <a:prstGeom prst="roundRect">
              <a:avLst>
                <a:gd name="adj" fmla="val 7766"/>
              </a:avLst>
            </a:prstGeom>
            <a:gradFill>
              <a:gsLst>
                <a:gs pos="0">
                  <a:srgbClr val="FFFFFF">
                    <a:alpha val="50000"/>
                  </a:srgbClr>
                </a:gs>
                <a:gs pos="100000">
                  <a:srgbClr val="FFFFFF"/>
                </a:gs>
              </a:gsLst>
              <a:lin ang="5400000" scaled="1"/>
            </a:gradFill>
            <a:ln w="3175" cap="flat">
              <a:solidFill>
                <a:schemeClr val="accent1">
                  <a:lumMod val="20000"/>
                  <a:lumOff val="80000"/>
                </a:schemeClr>
              </a:solid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r>
                <a:rPr lang="zh-CN" altLang="en-US" sz="900" b="1"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mn-ea"/>
                </a:rPr>
                <a:t>数据处理</a:t>
              </a:r>
              <a:endParaRPr lang="zh-CN" altLang="en-US" sz="900" b="1"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sym typeface="+mn-ea"/>
              </a:endParaRPr>
            </a:p>
          </p:txBody>
        </p:sp>
        <p:sp>
          <p:nvSpPr>
            <p:cNvPr id="81" name="矩形: 圆角 147"/>
            <p:cNvSpPr/>
            <p:nvPr>
              <p:custDataLst>
                <p:tags r:id="rId15"/>
              </p:custDataLst>
            </p:nvPr>
          </p:nvSpPr>
          <p:spPr bwMode="auto">
            <a:xfrm>
              <a:off x="2825" y="5340"/>
              <a:ext cx="1450" cy="567"/>
            </a:xfrm>
            <a:prstGeom prst="roundRect">
              <a:avLst>
                <a:gd name="adj" fmla="val 7766"/>
              </a:avLst>
            </a:prstGeom>
            <a:gradFill>
              <a:gsLst>
                <a:gs pos="0">
                  <a:srgbClr val="FFFFFF">
                    <a:alpha val="50000"/>
                  </a:srgbClr>
                </a:gs>
                <a:gs pos="100000">
                  <a:srgbClr val="FFFFFF"/>
                </a:gs>
              </a:gsLst>
              <a:lin ang="5400000" scaled="1"/>
            </a:gradFill>
            <a:ln w="3175" cap="flat">
              <a:solidFill>
                <a:schemeClr val="accent1">
                  <a:lumMod val="20000"/>
                  <a:lumOff val="80000"/>
                </a:schemeClr>
              </a:solid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r>
                <a:rPr lang="zh-CN" altLang="en-US" sz="900" b="1">
                  <a:solidFill>
                    <a:schemeClr val="tx1">
                      <a:lumMod val="85000"/>
                      <a:lumOff val="15000"/>
                    </a:schemeClr>
                  </a:solidFill>
                  <a:latin typeface="微软雅黑" panose="020B0503020204020204" pitchFamily="34" charset="-122"/>
                  <a:ea typeface="微软雅黑" panose="020B0503020204020204" pitchFamily="34" charset="-122"/>
                  <a:sym typeface="+mn-ea"/>
                </a:rPr>
                <a:t>知识入库</a:t>
              </a:r>
              <a:endParaRPr lang="zh-CN" altLang="en-US" sz="900"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84" name="矩形: 圆角 147"/>
            <p:cNvSpPr/>
            <p:nvPr>
              <p:custDataLst>
                <p:tags r:id="rId16"/>
              </p:custDataLst>
            </p:nvPr>
          </p:nvSpPr>
          <p:spPr bwMode="auto">
            <a:xfrm>
              <a:off x="4638" y="5340"/>
              <a:ext cx="1450" cy="567"/>
            </a:xfrm>
            <a:prstGeom prst="roundRect">
              <a:avLst>
                <a:gd name="adj" fmla="val 7766"/>
              </a:avLst>
            </a:prstGeom>
            <a:gradFill>
              <a:gsLst>
                <a:gs pos="0">
                  <a:srgbClr val="FFFFFF">
                    <a:alpha val="50000"/>
                  </a:srgbClr>
                </a:gs>
                <a:gs pos="100000">
                  <a:srgbClr val="FFFFFF"/>
                </a:gs>
              </a:gsLst>
              <a:lin ang="5400000" scaled="1"/>
            </a:gradFill>
            <a:ln w="3175" cap="flat">
              <a:solidFill>
                <a:schemeClr val="accent1">
                  <a:lumMod val="20000"/>
                  <a:lumOff val="80000"/>
                </a:schemeClr>
              </a:solid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r>
                <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知识库调优</a:t>
              </a:r>
              <a:endPar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87" name="右箭头 86"/>
            <p:cNvSpPr/>
            <p:nvPr/>
          </p:nvSpPr>
          <p:spPr>
            <a:xfrm>
              <a:off x="2495" y="5450"/>
              <a:ext cx="321" cy="31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91" name="右箭头 90"/>
            <p:cNvSpPr/>
            <p:nvPr/>
          </p:nvSpPr>
          <p:spPr>
            <a:xfrm>
              <a:off x="4357" y="5471"/>
              <a:ext cx="321" cy="31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4987290" y="3567113"/>
            <a:ext cx="3554730" cy="316706"/>
            <a:chOff x="13096" y="5340"/>
            <a:chExt cx="5064" cy="573"/>
          </a:xfrm>
        </p:grpSpPr>
        <p:sp>
          <p:nvSpPr>
            <p:cNvPr id="96" name="矩形: 圆角 147"/>
            <p:cNvSpPr/>
            <p:nvPr>
              <p:custDataLst>
                <p:tags r:id="rId17"/>
              </p:custDataLst>
            </p:nvPr>
          </p:nvSpPr>
          <p:spPr bwMode="auto">
            <a:xfrm>
              <a:off x="13096" y="5340"/>
              <a:ext cx="1449" cy="567"/>
            </a:xfrm>
            <a:prstGeom prst="roundRect">
              <a:avLst>
                <a:gd name="adj" fmla="val 7766"/>
              </a:avLst>
            </a:prstGeom>
            <a:gradFill>
              <a:gsLst>
                <a:gs pos="0">
                  <a:srgbClr val="FFFFFF">
                    <a:alpha val="50000"/>
                  </a:srgbClr>
                </a:gs>
                <a:gs pos="100000">
                  <a:srgbClr val="FFFFFF"/>
                </a:gs>
              </a:gsLst>
              <a:lin ang="5400000" scaled="1"/>
            </a:gradFill>
            <a:ln w="3175" cap="flat">
              <a:solidFill>
                <a:schemeClr val="accent1">
                  <a:lumMod val="20000"/>
                  <a:lumOff val="80000"/>
                </a:schemeClr>
              </a:solid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r>
                <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智能体</a:t>
              </a:r>
              <a:endPar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编排</a:t>
              </a:r>
              <a:endPar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97" name="矩形: 圆角 147"/>
            <p:cNvSpPr/>
            <p:nvPr>
              <p:custDataLst>
                <p:tags r:id="rId18"/>
              </p:custDataLst>
            </p:nvPr>
          </p:nvSpPr>
          <p:spPr bwMode="auto">
            <a:xfrm>
              <a:off x="14941" y="5347"/>
              <a:ext cx="1449" cy="567"/>
            </a:xfrm>
            <a:prstGeom prst="roundRect">
              <a:avLst>
                <a:gd name="adj" fmla="val 7766"/>
              </a:avLst>
            </a:prstGeom>
            <a:gradFill>
              <a:gsLst>
                <a:gs pos="0">
                  <a:srgbClr val="FFFFFF">
                    <a:alpha val="50000"/>
                  </a:srgbClr>
                </a:gs>
                <a:gs pos="100000">
                  <a:srgbClr val="FFFFFF"/>
                </a:gs>
              </a:gsLst>
              <a:lin ang="5400000" scaled="1"/>
            </a:gradFill>
            <a:ln w="3175" cap="flat">
              <a:solidFill>
                <a:schemeClr val="accent1">
                  <a:lumMod val="20000"/>
                  <a:lumOff val="80000"/>
                </a:schemeClr>
              </a:solid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r>
                <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智能体</a:t>
              </a:r>
              <a:endPar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交互优化</a:t>
              </a:r>
              <a:endParaRPr lang="zh-CN" altLang="en-US" sz="900" b="1"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98" name="矩形: 圆角 147"/>
            <p:cNvSpPr/>
            <p:nvPr>
              <p:custDataLst>
                <p:tags r:id="rId19"/>
              </p:custDataLst>
            </p:nvPr>
          </p:nvSpPr>
          <p:spPr bwMode="auto">
            <a:xfrm>
              <a:off x="16712" y="5340"/>
              <a:ext cx="1449" cy="567"/>
            </a:xfrm>
            <a:prstGeom prst="roundRect">
              <a:avLst>
                <a:gd name="adj" fmla="val 7766"/>
              </a:avLst>
            </a:prstGeom>
            <a:gradFill>
              <a:gsLst>
                <a:gs pos="0">
                  <a:srgbClr val="FFFFFF">
                    <a:alpha val="50000"/>
                  </a:srgbClr>
                </a:gs>
                <a:gs pos="100000">
                  <a:srgbClr val="FFFFFF"/>
                </a:gs>
              </a:gsLst>
              <a:lin ang="5400000" scaled="1"/>
            </a:gradFill>
            <a:ln w="3175" cap="flat">
              <a:solidFill>
                <a:schemeClr val="accent1">
                  <a:lumMod val="20000"/>
                  <a:lumOff val="80000"/>
                </a:schemeClr>
              </a:solidFill>
              <a:prstDash val="solid"/>
              <a:miter/>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r>
                <a:rPr lang="zh-CN" altLang="en-US" sz="900" b="1">
                  <a:solidFill>
                    <a:schemeClr val="tx1">
                      <a:lumMod val="85000"/>
                      <a:lumOff val="15000"/>
                    </a:schemeClr>
                  </a:solidFill>
                  <a:latin typeface="微软雅黑" panose="020B0503020204020204" pitchFamily="34" charset="-122"/>
                  <a:ea typeface="微软雅黑" panose="020B0503020204020204" pitchFamily="34" charset="-122"/>
                  <a:sym typeface="+mn-ea"/>
                </a:rPr>
                <a:t>智能体</a:t>
              </a:r>
              <a:endParaRPr lang="zh-CN" altLang="en-US" sz="900" b="1">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900" b="1">
                  <a:solidFill>
                    <a:schemeClr val="tx1">
                      <a:lumMod val="85000"/>
                      <a:lumOff val="15000"/>
                    </a:schemeClr>
                  </a:solidFill>
                  <a:latin typeface="微软雅黑" panose="020B0503020204020204" pitchFamily="34" charset="-122"/>
                  <a:ea typeface="微软雅黑" panose="020B0503020204020204" pitchFamily="34" charset="-122"/>
                  <a:sym typeface="+mn-ea"/>
                </a:rPr>
                <a:t>调优</a:t>
              </a:r>
              <a:endParaRPr lang="zh-CN" altLang="en-US" sz="900" b="1">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00" name="右箭头 99"/>
            <p:cNvSpPr/>
            <p:nvPr/>
          </p:nvSpPr>
          <p:spPr>
            <a:xfrm>
              <a:off x="14596" y="5458"/>
              <a:ext cx="321" cy="31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latin typeface="微软雅黑" panose="020B0503020204020204" pitchFamily="34" charset="-122"/>
                <a:ea typeface="微软雅黑" panose="020B0503020204020204" pitchFamily="34" charset="-122"/>
              </a:endParaRPr>
            </a:p>
          </p:txBody>
        </p:sp>
        <p:sp>
          <p:nvSpPr>
            <p:cNvPr id="112" name="右箭头 111"/>
            <p:cNvSpPr/>
            <p:nvPr/>
          </p:nvSpPr>
          <p:spPr>
            <a:xfrm>
              <a:off x="16458" y="5479"/>
              <a:ext cx="321" cy="31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19513"/>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lang="zh-CN" altLang="en-US" sz="1800" dirty="0">
                <a:solidFill>
                  <a:srgbClr val="0084CF"/>
                </a:solidFill>
                <a:cs typeface="+mn-cs"/>
                <a:sym typeface="+mn-ea"/>
              </a:rPr>
              <a:t>党政</a:t>
            </a:r>
            <a:r>
              <a:rPr sz="1800" dirty="0">
                <a:solidFill>
                  <a:srgbClr val="0084CF"/>
                </a:solidFill>
                <a:cs typeface="+mn-cs"/>
                <a:sym typeface="+mn-ea"/>
              </a:rPr>
              <a:t>行业</a:t>
            </a:r>
            <a:r>
              <a:rPr lang="en-US" altLang="zh-CN" sz="1800" dirty="0">
                <a:solidFill>
                  <a:srgbClr val="0084CF"/>
                </a:solidFill>
                <a:cs typeface="+mn-cs"/>
                <a:sym typeface="+mn-ea"/>
              </a:rPr>
              <a:t>-</a:t>
            </a:r>
            <a:r>
              <a:rPr lang="en-US" sz="1800" dirty="0">
                <a:solidFill>
                  <a:srgbClr val="0084CF"/>
                </a:solidFill>
                <a:cs typeface="+mn-cs"/>
                <a:sym typeface="+mn-ea"/>
              </a:rPr>
              <a:t>AI</a:t>
            </a:r>
            <a:r>
              <a:rPr lang="zh-CN" altLang="en-US" sz="1800" dirty="0">
                <a:solidFill>
                  <a:srgbClr val="0084CF"/>
                </a:solidFill>
                <a:cs typeface="+mn-cs"/>
                <a:sym typeface="+mn-ea"/>
              </a:rPr>
              <a:t>办公</a:t>
            </a:r>
            <a:r>
              <a:rPr sz="1800" dirty="0">
                <a:solidFill>
                  <a:srgbClr val="0084CF"/>
                </a:solidFill>
                <a:cs typeface="+mn-cs"/>
                <a:sym typeface="+mn-ea"/>
              </a:rPr>
              <a:t>场景</a:t>
            </a:r>
            <a:endParaRPr sz="1800" dirty="0">
              <a:solidFill>
                <a:srgbClr val="0084CF"/>
              </a:solidFill>
              <a:cs typeface="+mn-cs"/>
              <a:sym typeface="+mn-ea"/>
            </a:endParaRPr>
          </a:p>
        </p:txBody>
      </p:sp>
      <p:sp>
        <p:nvSpPr>
          <p:cNvPr id="38" name="文本框 37"/>
          <p:cNvSpPr txBox="1"/>
          <p:nvPr>
            <p:custDataLst>
              <p:tags r:id="rId1"/>
            </p:custDataLst>
          </p:nvPr>
        </p:nvSpPr>
        <p:spPr>
          <a:xfrm>
            <a:off x="6094143" y="1516071"/>
            <a:ext cx="3128963" cy="275749"/>
          </a:xfrm>
          <a:prstGeom prst="rect">
            <a:avLst/>
          </a:prstGeom>
          <a:noFill/>
        </p:spPr>
        <p:txBody>
          <a:bodyPr wrap="square" rtlCol="0" anchor="ctr" anchorCtr="0">
            <a:noAutofit/>
          </a:bodyPr>
          <a:lstStyle>
            <a:defPPr>
              <a:defRPr lang="en-US"/>
            </a:defPPr>
            <a:lvl1pPr marR="0" lvl="0" algn="ctr" defTabSz="876300" fontAlgn="ctr">
              <a:lnSpc>
                <a:spcPct val="100000"/>
              </a:lnSpc>
              <a:spcBef>
                <a:spcPts val="955"/>
              </a:spcBef>
              <a:spcAft>
                <a:spcPts val="0"/>
              </a:spcAft>
              <a:buClrTx/>
              <a:buSzTx/>
              <a:buFontTx/>
              <a:buNone/>
              <a:defRPr sz="3600" spc="100">
                <a:solidFill>
                  <a:srgbClr val="FFC000"/>
                </a:solidFill>
                <a:latin typeface="方正兰亭粗黑简体" panose="02000000000000000000" pitchFamily="2" charset="-122"/>
                <a:ea typeface="方正兰亭粗黑简体" panose="02000000000000000000" pitchFamily="2" charset="-122"/>
                <a:cs typeface="方正兰亭中黑_GBK" panose="02000000000000000000" charset="-122"/>
              </a:defRPr>
            </a:lvl1pPr>
          </a:lstStyle>
          <a:p>
            <a:pPr algn="ctr"/>
            <a:endParaRPr lang="zh-CN" altLang="en-US" sz="1350" b="1" dirty="0">
              <a:ln>
                <a:noFill/>
              </a:ln>
              <a:solidFill>
                <a:schemeClr val="bg2">
                  <a:lumMod val="50000"/>
                </a:schemeClr>
              </a:solidFill>
              <a:latin typeface="微软雅黑" panose="020B0503020204020204" pitchFamily="34" charset="-122"/>
              <a:ea typeface="微软雅黑" panose="020B0503020204020204" pitchFamily="34" charset="-122"/>
              <a:sym typeface="等线" panose="02010600030101010101" charset="-122"/>
            </a:endParaRPr>
          </a:p>
        </p:txBody>
      </p:sp>
      <p:sp>
        <p:nvSpPr>
          <p:cNvPr id="6" name="文本框 5"/>
          <p:cNvSpPr txBox="1"/>
          <p:nvPr>
            <p:custDataLst>
              <p:tags r:id="rId2"/>
            </p:custDataLst>
          </p:nvPr>
        </p:nvSpPr>
        <p:spPr>
          <a:xfrm>
            <a:off x="-23812" y="645319"/>
            <a:ext cx="9191625" cy="672941"/>
          </a:xfrm>
          <a:prstGeom prst="rect">
            <a:avLst/>
          </a:prstGeom>
          <a:solidFill>
            <a:srgbClr val="0070BF">
              <a:alpha val="4000"/>
            </a:srgbClr>
          </a:solidFill>
        </p:spPr>
        <p:txBody>
          <a:bodyPr wrap="square" lIns="297180" rIns="297180" rtlCol="0" anchor="t" anchorCtr="0">
            <a:noAutofit/>
          </a:bodyPr>
          <a:lstStyle/>
          <a:p>
            <a:pPr marL="285750" indent="-285750">
              <a:lnSpc>
                <a:spcPct val="150000"/>
              </a:lnSpc>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通过</a:t>
            </a:r>
            <a:r>
              <a:rPr lang="en-US" altLang="zh-CN" sz="1200" b="1" dirty="0">
                <a:solidFill>
                  <a:srgbClr val="0070C0"/>
                </a:solidFill>
                <a:latin typeface="微软雅黑" panose="020B0503020204020204" pitchFamily="34" charset="-122"/>
                <a:ea typeface="微软雅黑" panose="020B0503020204020204" pitchFamily="34" charset="-122"/>
                <a:sym typeface="+mn-ea"/>
              </a:rPr>
              <a:t>AI</a:t>
            </a:r>
            <a:r>
              <a:rPr lang="zh-CN" altLang="en-US" sz="1200" b="1" dirty="0">
                <a:solidFill>
                  <a:srgbClr val="0070C0"/>
                </a:solidFill>
                <a:latin typeface="微软雅黑" panose="020B0503020204020204" pitchFamily="34" charset="-122"/>
                <a:ea typeface="微软雅黑" panose="020B0503020204020204" pitchFamily="34" charset="-122"/>
                <a:sym typeface="+mn-ea"/>
              </a:rPr>
              <a:t>智能写作解决党政客户在公文写作时因格式调整、素材搜索、内容审核等原因造成的写作时间过长问题；</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通过</a:t>
            </a:r>
            <a:r>
              <a:rPr lang="en-US" altLang="zh-CN" sz="1200" b="1" dirty="0">
                <a:solidFill>
                  <a:srgbClr val="0070C0"/>
                </a:solidFill>
                <a:latin typeface="微软雅黑" panose="020B0503020204020204" pitchFamily="34" charset="-122"/>
                <a:ea typeface="微软雅黑" panose="020B0503020204020204" pitchFamily="34" charset="-122"/>
                <a:sym typeface="+mn-ea"/>
              </a:rPr>
              <a:t>AI</a:t>
            </a:r>
            <a:r>
              <a:rPr lang="zh-CN" altLang="en-US" sz="1200" b="1" dirty="0">
                <a:solidFill>
                  <a:srgbClr val="0070C0"/>
                </a:solidFill>
                <a:latin typeface="微软雅黑" panose="020B0503020204020204" pitchFamily="34" charset="-122"/>
                <a:ea typeface="微软雅黑" panose="020B0503020204020204" pitchFamily="34" charset="-122"/>
                <a:sym typeface="+mn-ea"/>
              </a:rPr>
              <a:t>知识库及智能体解决党政客户在工作中对有关内部政策、项目、采购、行政等场景的各类问题，咨询效率低的问题。</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grpSp>
        <p:nvGrpSpPr>
          <p:cNvPr id="29" name="组合 28"/>
          <p:cNvGrpSpPr/>
          <p:nvPr/>
        </p:nvGrpSpPr>
        <p:grpSpPr>
          <a:xfrm>
            <a:off x="4780598" y="1427321"/>
            <a:ext cx="4155281" cy="3411379"/>
            <a:chOff x="675" y="4994"/>
            <a:chExt cx="5313" cy="5313"/>
          </a:xfrm>
        </p:grpSpPr>
        <p:sp>
          <p:nvSpPr>
            <p:cNvPr id="31" name="圆角矩形 30"/>
            <p:cNvSpPr/>
            <p:nvPr>
              <p:custDataLst>
                <p:tags r:id="rId3"/>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4"/>
              </p:custDataLst>
            </p:nvPr>
          </p:nvSpPr>
          <p:spPr bwMode="auto">
            <a:xfrm>
              <a:off x="675" y="4994"/>
              <a:ext cx="5313" cy="38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解决方案能力</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a:off x="283845" y="1427321"/>
            <a:ext cx="4146233" cy="3411855"/>
            <a:chOff x="675" y="4994"/>
            <a:chExt cx="5313" cy="5313"/>
          </a:xfrm>
        </p:grpSpPr>
        <p:sp>
          <p:nvSpPr>
            <p:cNvPr id="5" name="圆角矩形 4"/>
            <p:cNvSpPr/>
            <p:nvPr>
              <p:custDataLst>
                <p:tags r:id="rId5"/>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7" name="矩形 6"/>
            <p:cNvSpPr/>
            <p:nvPr>
              <p:custDataLst>
                <p:tags r:id="rId6"/>
              </p:custDataLst>
            </p:nvPr>
          </p:nvSpPr>
          <p:spPr bwMode="auto">
            <a:xfrm>
              <a:off x="675" y="4994"/>
              <a:ext cx="5313" cy="386"/>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典型场景介绍</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2" name="文本框 1"/>
          <p:cNvSpPr txBox="1"/>
          <p:nvPr/>
        </p:nvSpPr>
        <p:spPr>
          <a:xfrm>
            <a:off x="4984433" y="1812131"/>
            <a:ext cx="3898106" cy="1692593"/>
          </a:xfrm>
          <a:prstGeom prst="rect">
            <a:avLst/>
          </a:prstGeom>
          <a:noFill/>
        </p:spPr>
        <p:txBody>
          <a:bodyPr wrap="square">
            <a:noAutofit/>
          </a:bodyPr>
          <a:lstStyle/>
          <a:p>
            <a:pPr lvl="1" indent="0">
              <a:lnSpc>
                <a:spcPct val="150000"/>
              </a:lnSpc>
              <a:buFont typeface="Wingdings" panose="05000000000000000000" pitchFamily="2" charset="2"/>
              <a:buNone/>
            </a:pPr>
            <a:r>
              <a:rPr lang="en-US" sz="900" dirty="0">
                <a:latin typeface="微软雅黑" panose="020B0503020204020204" pitchFamily="34" charset="-122"/>
                <a:ea typeface="微软雅黑" panose="020B0503020204020204" pitchFamily="34" charset="-122"/>
                <a:sym typeface="Arial" panose="020B0604020202020204" pitchFamily="34" charset="0"/>
              </a:rPr>
              <a:t>XX</a:t>
            </a: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 name="表格 8"/>
          <p:cNvGraphicFramePr>
            <a:graphicFrameLocks noGrp="1"/>
          </p:cNvGraphicFramePr>
          <p:nvPr>
            <p:custDataLst>
              <p:tags r:id="rId7"/>
            </p:custDataLst>
          </p:nvPr>
        </p:nvGraphicFramePr>
        <p:xfrm>
          <a:off x="5009494" y="1719467"/>
          <a:ext cx="3709035" cy="2971800"/>
        </p:xfrm>
        <a:graphic>
          <a:graphicData uri="http://schemas.openxmlformats.org/drawingml/2006/table">
            <a:tbl>
              <a:tblPr/>
              <a:tblGrid>
                <a:gridCol w="379730"/>
                <a:gridCol w="976630"/>
                <a:gridCol w="1913890"/>
                <a:gridCol w="438785"/>
              </a:tblGrid>
              <a:tr h="371475">
                <a:tc>
                  <a:txBody>
                    <a:bodyPr/>
                    <a:lstStyle/>
                    <a:p>
                      <a:pPr algn="ctr" rtl="0" fontAlgn="ctr"/>
                      <a:r>
                        <a:rPr lang="zh-CN" altLang="en-US" sz="750" b="1" u="none" strike="noStrike" dirty="0">
                          <a:solidFill>
                            <a:schemeClr val="bg1"/>
                          </a:solidFill>
                          <a:effectLst/>
                          <a:latin typeface="微软雅黑" panose="020B0503020204020204" pitchFamily="34" charset="-122"/>
                          <a:ea typeface="微软雅黑" panose="020B0503020204020204" pitchFamily="34" charset="-122"/>
                          <a:cs typeface="+mn-ea"/>
                          <a:sym typeface="+mn-lt"/>
                        </a:rPr>
                        <a:t>类目</a:t>
                      </a:r>
                      <a:endParaRPr lang="zh-CN" altLang="en-US" sz="750" b="1" i="0" u="none" strike="noStrike" dirty="0">
                        <a:solidFill>
                          <a:schemeClr val="bg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mpd="sng">
                      <a:solidFill>
                        <a:prstClr val="black"/>
                      </a:solidFill>
                      <a:prstDash val="solid"/>
                    </a:lnL>
                    <a:lnR w="12700" cmpd="sng">
                      <a:solidFill>
                        <a:prstClr val="black"/>
                      </a:solidFill>
                      <a:prstDash val="solid"/>
                    </a:lnR>
                    <a:lnT w="12700" cmpd="sng">
                      <a:solidFill>
                        <a:srgbClr val="1D1D1A"/>
                      </a:solidFill>
                    </a:lnT>
                    <a:lnB w="12700" cmpd="sng">
                      <a:solidFill>
                        <a:prstClr val="black"/>
                      </a:solidFill>
                      <a:prstDash val="solid"/>
                    </a:lnB>
                    <a:lnTlToBr w="12700" cmpd="sng">
                      <a:noFill/>
                      <a:prstDash val="solid"/>
                    </a:lnTlToBr>
                    <a:lnBlToTr w="12700" cmpd="sng">
                      <a:noFill/>
                      <a:prstDash val="solid"/>
                    </a:lnBlToTr>
                    <a:solidFill>
                      <a:srgbClr val="4584D3"/>
                    </a:solidFill>
                  </a:tcPr>
                </a:tc>
                <a:tc>
                  <a:txBody>
                    <a:bodyPr/>
                    <a:lstStyle/>
                    <a:p>
                      <a:pPr algn="ctr" rtl="0" fontAlgn="ctr"/>
                      <a:r>
                        <a:rPr lang="zh-CN" altLang="en-US" sz="750" b="1" i="0" u="none" strike="noStrike" dirty="0">
                          <a:solidFill>
                            <a:schemeClr val="bg1"/>
                          </a:solidFill>
                          <a:effectLst/>
                          <a:latin typeface="微软雅黑" panose="020B0503020204020204" pitchFamily="34" charset="-122"/>
                          <a:ea typeface="微软雅黑" panose="020B0503020204020204" pitchFamily="34" charset="-122"/>
                          <a:cs typeface="+mn-ea"/>
                          <a:sym typeface="+mn-lt"/>
                        </a:rPr>
                        <a:t>产品模块</a:t>
                      </a:r>
                      <a:endParaRPr lang="zh-CN" altLang="en-US" sz="750" b="1" i="0" u="none" strike="noStrike" dirty="0">
                        <a:solidFill>
                          <a:schemeClr val="bg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mpd="sng">
                      <a:solidFill>
                        <a:prstClr val="black"/>
                      </a:solidFill>
                      <a:prstDash val="solid"/>
                    </a:lnL>
                    <a:lnR w="12700" cmpd="sng">
                      <a:solidFill>
                        <a:srgbClr val="1D1D1A"/>
                      </a:solidFill>
                    </a:lnR>
                    <a:lnT w="12700" cmpd="sng">
                      <a:solidFill>
                        <a:srgbClr val="1D1D1A"/>
                      </a:solidFill>
                    </a:lnT>
                    <a:lnB w="12700" cmpd="sng">
                      <a:solidFill>
                        <a:prstClr val="black"/>
                      </a:solidFill>
                      <a:prstDash val="solid"/>
                    </a:lnB>
                    <a:lnTlToBr w="12700" cmpd="sng">
                      <a:noFill/>
                      <a:prstDash val="solid"/>
                    </a:lnTlToBr>
                    <a:lnBlToTr w="12700" cmpd="sng">
                      <a:noFill/>
                      <a:prstDash val="solid"/>
                    </a:lnBlToTr>
                    <a:solidFill>
                      <a:srgbClr val="4584D3"/>
                    </a:solidFill>
                  </a:tcPr>
                </a:tc>
                <a:tc>
                  <a:txBody>
                    <a:bodyPr/>
                    <a:lstStyle/>
                    <a:p>
                      <a:pPr algn="ctr" rtl="0" fontAlgn="ctr">
                        <a:buNone/>
                      </a:pPr>
                      <a:r>
                        <a:rPr lang="zh-CN" altLang="en-US" sz="750" b="1" i="0" u="none" strike="noStrike" dirty="0">
                          <a:solidFill>
                            <a:schemeClr val="bg1"/>
                          </a:solidFill>
                          <a:effectLst/>
                          <a:latin typeface="微软雅黑" panose="020B0503020204020204" pitchFamily="34" charset="-122"/>
                          <a:ea typeface="微软雅黑" panose="020B0503020204020204" pitchFamily="34" charset="-122"/>
                          <a:cs typeface="+mn-ea"/>
                          <a:sym typeface="+mn-lt"/>
                        </a:rPr>
                        <a:t>功能介绍</a:t>
                      </a:r>
                      <a:endParaRPr lang="zh-CN" altLang="en-US" sz="750" b="1" i="0" u="none" strike="noStrike" dirty="0">
                        <a:solidFill>
                          <a:schemeClr val="bg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ap="flat" cmpd="sng" algn="ctr">
                      <a:solidFill>
                        <a:srgbClr val="1D1D1A"/>
                      </a:solidFill>
                      <a:prstDash val="solid"/>
                      <a:round/>
                      <a:headEnd type="none" w="med" len="med"/>
                      <a:tailEnd type="none" w="med" len="med"/>
                    </a:lnL>
                    <a:lnR w="12700" cmpd="sng">
                      <a:solidFill>
                        <a:srgbClr val="1D1D1A"/>
                      </a:solidFill>
                    </a:lnR>
                    <a:lnT w="12700" cmpd="sng">
                      <a:solidFill>
                        <a:srgbClr val="1D1D1A"/>
                      </a:solidFill>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4584D3"/>
                    </a:solidFill>
                  </a:tcPr>
                </a:tc>
                <a:tc>
                  <a:txBody>
                    <a:bodyPr/>
                    <a:lstStyle/>
                    <a:p>
                      <a:pPr algn="ctr" rtl="0" fontAlgn="ctr"/>
                      <a:r>
                        <a:rPr lang="zh-CN" altLang="en-US" sz="750" b="1" u="none" strike="noStrike" dirty="0">
                          <a:solidFill>
                            <a:schemeClr val="bg1"/>
                          </a:solidFill>
                          <a:effectLst/>
                          <a:latin typeface="微软雅黑" panose="020B0503020204020204" pitchFamily="34" charset="-122"/>
                          <a:ea typeface="微软雅黑" panose="020B0503020204020204" pitchFamily="34" charset="-122"/>
                          <a:cs typeface="+mn-ea"/>
                          <a:sym typeface="+mn-lt"/>
                        </a:rPr>
                        <a:t>是否</a:t>
                      </a:r>
                      <a:endParaRPr lang="en-US" altLang="zh-CN" sz="750" b="1" u="none" strike="noStrike" dirty="0">
                        <a:solidFill>
                          <a:schemeClr val="bg1"/>
                        </a:solidFill>
                        <a:effectLst/>
                        <a:latin typeface="微软雅黑" panose="020B0503020204020204" pitchFamily="34" charset="-122"/>
                        <a:ea typeface="微软雅黑" panose="020B0503020204020204" pitchFamily="34" charset="-122"/>
                        <a:cs typeface="+mn-ea"/>
                        <a:sym typeface="+mn-lt"/>
                      </a:endParaRPr>
                    </a:p>
                    <a:p>
                      <a:pPr algn="ctr" rtl="0" fontAlgn="ctr"/>
                      <a:r>
                        <a:rPr lang="zh-CN" altLang="en-US" sz="750" b="1" u="none" strike="noStrike" dirty="0">
                          <a:solidFill>
                            <a:schemeClr val="bg1"/>
                          </a:solidFill>
                          <a:effectLst/>
                          <a:latin typeface="微软雅黑" panose="020B0503020204020204" pitchFamily="34" charset="-122"/>
                          <a:ea typeface="微软雅黑" panose="020B0503020204020204" pitchFamily="34" charset="-122"/>
                          <a:cs typeface="+mn-ea"/>
                          <a:sym typeface="+mn-lt"/>
                        </a:rPr>
                        <a:t>必选</a:t>
                      </a:r>
                      <a:endParaRPr lang="zh-CN" altLang="en-US" sz="750" b="1" i="0" u="none" strike="noStrike" dirty="0">
                        <a:solidFill>
                          <a:schemeClr val="bg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ap="flat" cmpd="sng" algn="ctr">
                      <a:solidFill>
                        <a:srgbClr val="1D1D1A"/>
                      </a:solidFill>
                      <a:prstDash val="solid"/>
                      <a:round/>
                      <a:headEnd type="none" w="med" len="med"/>
                      <a:tailEnd type="none" w="med" len="med"/>
                    </a:lnL>
                    <a:lnR w="12700" cmpd="sng">
                      <a:solidFill>
                        <a:srgbClr val="1D1D1A"/>
                      </a:solidFill>
                    </a:lnR>
                    <a:lnT w="12700" cmpd="sng">
                      <a:solidFill>
                        <a:srgbClr val="1D1D1A"/>
                      </a:solidFill>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4584D3"/>
                    </a:solidFill>
                  </a:tcPr>
                </a:tc>
              </a:tr>
              <a:tr h="371475">
                <a:tc rowSpan="2">
                  <a:txBody>
                    <a:bodyPr/>
                    <a:lstStyle/>
                    <a:p>
                      <a:pPr algn="ctr" rtl="0" fontAlgn="ctr"/>
                      <a:r>
                        <a:rPr lang="zh-CN" altLang="en-US" sz="750" b="1" u="none" strike="noStrike" dirty="0">
                          <a:effectLst/>
                          <a:latin typeface="微软雅黑" panose="020B0503020204020204" pitchFamily="34" charset="-122"/>
                          <a:ea typeface="微软雅黑" panose="020B0503020204020204" pitchFamily="34" charset="-122"/>
                          <a:cs typeface="+mn-ea"/>
                          <a:sym typeface="+mn-lt"/>
                        </a:rPr>
                        <a:t>办公</a:t>
                      </a:r>
                      <a:endParaRPr lang="en-US" altLang="zh-CN" sz="750" b="1" u="none" strike="noStrike" dirty="0">
                        <a:effectLst/>
                        <a:latin typeface="微软雅黑" panose="020B0503020204020204" pitchFamily="34" charset="-122"/>
                        <a:ea typeface="微软雅黑" panose="020B0503020204020204" pitchFamily="34" charset="-122"/>
                        <a:cs typeface="+mn-ea"/>
                        <a:sym typeface="+mn-lt"/>
                      </a:endParaRPr>
                    </a:p>
                    <a:p>
                      <a:pPr algn="ctr" rtl="0" fontAlgn="ctr"/>
                      <a:r>
                        <a:rPr lang="zh-CN" altLang="en-US" sz="750" b="1" u="none" strike="noStrike" dirty="0">
                          <a:effectLst/>
                          <a:latin typeface="微软雅黑" panose="020B0503020204020204" pitchFamily="34" charset="-122"/>
                          <a:ea typeface="微软雅黑" panose="020B0503020204020204" pitchFamily="34" charset="-122"/>
                          <a:cs typeface="+mn-ea"/>
                          <a:sym typeface="+mn-lt"/>
                        </a:rPr>
                        <a:t>应用</a:t>
                      </a:r>
                      <a:endParaRPr lang="zh-CN" altLang="en-US" sz="750" b="1" i="0" u="none" strike="noStrike" dirty="0">
                        <a:solidFill>
                          <a:srgbClr val="1D1D1A"/>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nchorCtr="1">
                    <a:lnL w="12700" cmpd="sng">
                      <a:solidFill>
                        <a:srgbClr val="1D1D1A"/>
                      </a:solidFill>
                    </a:lnL>
                    <a:lnR w="12700" cmpd="sng">
                      <a:solidFill>
                        <a:srgbClr val="1D1D1A"/>
                      </a:solidFill>
                    </a:lnR>
                    <a:lnT w="12700" cmpd="sng">
                      <a:solidFill>
                        <a:prstClr val="black"/>
                      </a:solidFill>
                      <a:prstDash val="solid"/>
                    </a:lnT>
                    <a:lnB w="12700" cmpd="sng">
                      <a:solidFill>
                        <a:srgbClr val="1D1D1A"/>
                      </a:solidFill>
                    </a:lnB>
                    <a:lnTlToBr w="12700" cmpd="sng">
                      <a:noFill/>
                      <a:prstDash val="solid"/>
                    </a:lnTlToBr>
                    <a:lnBlToTr w="12700" cmpd="sng">
                      <a:noFill/>
                      <a:prstDash val="solid"/>
                    </a:lnBlToTr>
                    <a:solidFill>
                      <a:srgbClr val="FFFFFF"/>
                    </a:solidFill>
                  </a:tcPr>
                </a:tc>
                <a:tc>
                  <a:txBody>
                    <a:bodyPr/>
                    <a:lstStyle/>
                    <a:p>
                      <a:pPr algn="l" rtl="0" fontAlgn="ct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rPr>
                        <a:t>智能公文写作</a:t>
                      </a:r>
                      <a:endPar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mpd="sng">
                      <a:solidFill>
                        <a:srgbClr val="1D1D1A"/>
                      </a:solidFill>
                    </a:lnL>
                    <a:lnR w="12700" cmpd="sng">
                      <a:solidFill>
                        <a:srgbClr val="1D1D1A"/>
                      </a:solidFill>
                    </a:lnR>
                    <a:lnT w="12700" cmpd="sng">
                      <a:solidFill>
                        <a:prstClr val="black"/>
                      </a:solidFill>
                      <a:prstDash val="solid"/>
                    </a:lnT>
                    <a:lnB w="12700" cmpd="sng">
                      <a:solidFill>
                        <a:srgbClr val="1D1D1A"/>
                      </a:solidFill>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750" b="0" i="0" kern="1200" dirty="0">
                          <a:solidFill>
                            <a:schemeClr val="tx1"/>
                          </a:solidFill>
                          <a:effectLst/>
                          <a:latin typeface="微软雅黑" panose="020B0503020204020204" pitchFamily="34" charset="-122"/>
                          <a:ea typeface="微软雅黑" panose="020B0503020204020204" pitchFamily="34" charset="-122"/>
                          <a:cs typeface="+mn-ea"/>
                          <a:sym typeface="+mn-lt"/>
                        </a:rPr>
                        <a:t>提供公文</a:t>
                      </a:r>
                      <a:r>
                        <a:rPr lang="zh-CN" altLang="en-US" sz="750" b="0" i="0" kern="1200" dirty="0">
                          <a:solidFill>
                            <a:schemeClr val="tx1"/>
                          </a:solidFill>
                          <a:effectLst/>
                          <a:latin typeface="微软雅黑" panose="020B0503020204020204" pitchFamily="34" charset="-122"/>
                          <a:ea typeface="微软雅黑" panose="020B0503020204020204" pitchFamily="34" charset="-122"/>
                          <a:cs typeface="+mn-ea"/>
                          <a:sym typeface="+mn-ea"/>
                        </a:rPr>
                        <a:t>内容快速生成、扩写、润色、续写、核验等—体化能力</a:t>
                      </a:r>
                      <a:r>
                        <a:rPr lang="zh-CN" altLang="en-US" sz="750" b="0" i="0" kern="1200" dirty="0">
                          <a:solidFill>
                            <a:schemeClr val="tx1"/>
                          </a:solidFill>
                          <a:effectLst/>
                          <a:latin typeface="微软雅黑" panose="020B0503020204020204" pitchFamily="34" charset="-122"/>
                          <a:ea typeface="微软雅黑" panose="020B0503020204020204" pitchFamily="34" charset="-122"/>
                          <a:cs typeface="+mn-ea"/>
                          <a:sym typeface="+mn-lt"/>
                        </a:rPr>
                        <a:t>。</a:t>
                      </a:r>
                      <a:endParaRPr lang="zh-CN" altLang="en-US" sz="750" b="0" i="0" kern="1200" dirty="0">
                        <a:solidFill>
                          <a:schemeClr val="tx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ap="flat" cmpd="sng" algn="ctr">
                      <a:solidFill>
                        <a:srgbClr val="1D1D1A"/>
                      </a:solidFill>
                      <a:prstDash val="solid"/>
                      <a:round/>
                      <a:headEnd type="none" w="med" len="med"/>
                      <a:tailEnd type="none" w="med" len="med"/>
                    </a:lnL>
                    <a:lnR w="12700" cmpd="sng">
                      <a:solidFill>
                        <a:srgbClr val="1D1D1A"/>
                      </a:solidFill>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zh-CN" altLang="en-US" sz="750" u="none" strike="noStrike" dirty="0">
                          <a:effectLst/>
                          <a:latin typeface="微软雅黑" panose="020B0503020204020204" pitchFamily="34" charset="-122"/>
                          <a:ea typeface="微软雅黑" panose="020B0503020204020204" pitchFamily="34" charset="-122"/>
                          <a:cs typeface="+mn-ea"/>
                          <a:sym typeface="+mn-lt"/>
                        </a:rPr>
                        <a:t>可选</a:t>
                      </a:r>
                      <a:endParaRPr lang="zh-CN" altLang="en-US" sz="750" b="0" i="0" u="none" strike="noStrike" dirty="0">
                        <a:effectLst/>
                        <a:latin typeface="微软雅黑" panose="020B0503020204020204" pitchFamily="34" charset="-122"/>
                        <a:ea typeface="微软雅黑" panose="020B0503020204020204" pitchFamily="34" charset="-122"/>
                        <a:cs typeface="+mn-ea"/>
                        <a:sym typeface="+mn-lt"/>
                      </a:endParaRPr>
                    </a:p>
                  </a:txBody>
                  <a:tcPr marL="0" marR="0" marT="27000" marB="27000" anchor="ctr">
                    <a:lnL w="12700" cap="flat" cmpd="sng" algn="ctr">
                      <a:solidFill>
                        <a:srgbClr val="1D1D1A"/>
                      </a:solidFill>
                      <a:prstDash val="solid"/>
                      <a:round/>
                      <a:headEnd type="none" w="med" len="med"/>
                      <a:tailEnd type="none" w="med" len="med"/>
                    </a:lnL>
                    <a:lnR w="12700" cmpd="sng">
                      <a:solidFill>
                        <a:srgbClr val="1D1D1A"/>
                      </a:solidFill>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71475">
                <a:tc vMerge="1">
                  <a:tcPr marL="36000" marR="36000" marT="36000" marB="36000" anchor="ctr" anchorCtr="1">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rgbClr val="FFFFFF"/>
                    </a:solidFill>
                  </a:tcPr>
                </a:tc>
                <a:tc>
                  <a:txBody>
                    <a:bodyPr/>
                    <a:lstStyle/>
                    <a:p>
                      <a:pPr algn="l" rtl="0" fontAlgn="ct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rPr>
                        <a:t>智能问答</a:t>
                      </a:r>
                      <a:endPar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mpd="sng">
                      <a:solidFill>
                        <a:srgbClr val="1D1D1A"/>
                      </a:solidFill>
                    </a:lnL>
                    <a:lnR w="12700" cmpd="sng">
                      <a:solidFill>
                        <a:srgbClr val="1D1D1A"/>
                      </a:solidFill>
                    </a:lnR>
                    <a:lnT w="12700" cmpd="sng">
                      <a:solidFill>
                        <a:srgbClr val="1D1D1A"/>
                      </a:solidFill>
                    </a:lnT>
                    <a:lnB w="12700" cmpd="sng">
                      <a:solidFill>
                        <a:srgbClr val="1D1D1A"/>
                      </a:solidFill>
                    </a:lnB>
                    <a:lnTlToBr w="12700" cmpd="sng">
                      <a:noFill/>
                      <a:prstDash val="solid"/>
                    </a:lnTlToBr>
                    <a:lnBlToTr w="12700" cmpd="sng">
                      <a:noFill/>
                      <a:prstDash val="solid"/>
                    </a:lnBlToTr>
                    <a:solidFill>
                      <a:srgbClr val="FFFFFF"/>
                    </a:solidFill>
                  </a:tcPr>
                </a:tc>
                <a:tc>
                  <a:txBody>
                    <a:bodyPr/>
                    <a:lstStyle/>
                    <a:p>
                      <a:r>
                        <a:rPr lang="zh-CN" altLang="en-US" sz="750" b="0" i="0" kern="1200" dirty="0">
                          <a:solidFill>
                            <a:schemeClr val="tx1"/>
                          </a:solidFill>
                          <a:effectLst/>
                          <a:latin typeface="微软雅黑" panose="020B0503020204020204" pitchFamily="34" charset="-122"/>
                          <a:ea typeface="微软雅黑" panose="020B0503020204020204" pitchFamily="34" charset="-122"/>
                          <a:cs typeface="+mn-ea"/>
                          <a:sym typeface="+mn-lt"/>
                        </a:rPr>
                        <a:t>建立内部知识库，回答内部人员各类问题及政策公文搜索，提高信息获取的效率及质量。</a:t>
                      </a:r>
                      <a:endParaRPr lang="zh-CN" altLang="en-US" sz="750" b="0" i="0" kern="1200" dirty="0">
                        <a:solidFill>
                          <a:schemeClr val="tx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ap="flat" cmpd="sng" algn="ctr">
                      <a:solidFill>
                        <a:srgbClr val="1D1D1A"/>
                      </a:solidFill>
                      <a:prstDash val="solid"/>
                      <a:round/>
                      <a:headEnd type="none" w="med" len="med"/>
                      <a:tailEnd type="none" w="med" len="med"/>
                    </a:lnL>
                    <a:lnR w="12700" cmpd="sng">
                      <a:solidFill>
                        <a:srgbClr val="1D1D1A"/>
                      </a:solidFill>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186815" rtl="0" eaLnBrk="1" fontAlgn="ctr" latinLnBrk="0" hangingPunct="1">
                        <a:lnSpc>
                          <a:spcPct val="100000"/>
                        </a:lnSpc>
                        <a:spcBef>
                          <a:spcPts val="0"/>
                        </a:spcBef>
                        <a:spcAft>
                          <a:spcPts val="0"/>
                        </a:spcAft>
                        <a:buClrTx/>
                        <a:buSzTx/>
                        <a:buFontTx/>
                        <a:buNone/>
                        <a:defRPr/>
                      </a:pPr>
                      <a:r>
                        <a:rPr kumimoji="0" lang="zh-CN" altLang="en-US" sz="75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mn-lt"/>
                        </a:rPr>
                        <a:t>可选</a:t>
                      </a:r>
                      <a:endParaRPr kumimoji="0" lang="zh-CN" altLang="en-US" sz="75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mn-lt"/>
                      </a:endParaRPr>
                    </a:p>
                  </a:txBody>
                  <a:tcPr marL="0" marR="0" marT="27000" marB="27000" anchor="ctr">
                    <a:lnL w="12700" cap="flat" cmpd="sng" algn="ctr">
                      <a:solidFill>
                        <a:srgbClr val="1D1D1A"/>
                      </a:solidFill>
                      <a:prstDash val="solid"/>
                      <a:round/>
                      <a:headEnd type="none" w="med" len="med"/>
                      <a:tailEnd type="none" w="med" len="med"/>
                    </a:lnL>
                    <a:lnR w="12700" cmpd="sng">
                      <a:solidFill>
                        <a:srgbClr val="1D1D1A"/>
                      </a:solidFill>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71475">
                <a:tc rowSpan="2">
                  <a:txBody>
                    <a:bodyPr/>
                    <a:lstStyle/>
                    <a:p>
                      <a:pPr algn="ctr" rtl="0" fontAlgn="ctr"/>
                      <a:r>
                        <a:rPr lang="zh-CN" altLang="en-US" sz="750" b="1" i="0" u="none" strike="noStrike" dirty="0">
                          <a:solidFill>
                            <a:srgbClr val="1D1D1A"/>
                          </a:solidFill>
                          <a:effectLst/>
                          <a:latin typeface="微软雅黑" panose="020B0503020204020204" pitchFamily="34" charset="-122"/>
                          <a:ea typeface="微软雅黑" panose="020B0503020204020204" pitchFamily="34" charset="-122"/>
                          <a:cs typeface="+mn-ea"/>
                          <a:sym typeface="+mn-lt"/>
                        </a:rPr>
                        <a:t>大模型平台</a:t>
                      </a:r>
                      <a:endParaRPr lang="zh-CN" altLang="en-US" sz="750" b="1" i="0" u="none" strike="noStrike" dirty="0">
                        <a:solidFill>
                          <a:srgbClr val="1D1D1A"/>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nchorCtr="1">
                    <a:lnL w="12700" cmpd="sng">
                      <a:solidFill>
                        <a:srgbClr val="1D1D1A"/>
                      </a:solidFill>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rPr>
                        <a:t>震泽</a:t>
                      </a:r>
                      <a:r>
                        <a:rPr lang="en-US" altLang="zh-CN" sz="750" u="none" strike="noStrike" kern="1200" dirty="0" err="1">
                          <a:solidFill>
                            <a:schemeClr val="tx1"/>
                          </a:solidFill>
                          <a:effectLst/>
                          <a:latin typeface="微软雅黑" panose="020B0503020204020204" pitchFamily="34" charset="-122"/>
                          <a:ea typeface="微软雅黑" panose="020B0503020204020204" pitchFamily="34" charset="-122"/>
                          <a:cs typeface="+mn-ea"/>
                          <a:sym typeface="+mn-lt"/>
                        </a:rPr>
                        <a:t>MaaS</a:t>
                      </a: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rPr>
                        <a:t>平台</a:t>
                      </a:r>
                      <a:endPar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750" b="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提供数据处理、模型微调、</a:t>
                      </a:r>
                      <a:r>
                        <a:rPr lang="zh-CN" altLang="en-US" sz="750" b="0" dirty="0">
                          <a:latin typeface="微软雅黑" panose="020B0503020204020204" pitchFamily="34" charset="-122"/>
                          <a:ea typeface="微软雅黑" panose="020B0503020204020204" pitchFamily="34" charset="-122"/>
                          <a:sym typeface="+mn-ea"/>
                        </a:rPr>
                        <a:t>智能体开发</a:t>
                      </a:r>
                      <a:r>
                        <a:rPr lang="zh-CN" altLang="en-US" sz="750" b="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、模型评估等能力。</a:t>
                      </a:r>
                      <a:endParaRPr lang="zh-CN" altLang="en-US" sz="750" b="0"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a:txBody>
                  <a:tcPr marL="27000" marR="27000" marT="27000" marB="2700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algn="ct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rPr>
                        <a:t>必选：</a:t>
                      </a:r>
                      <a:endParaRPr lang="en-US" altLang="zh-CN" sz="750" u="none" strike="noStrike" kern="1200" dirty="0">
                        <a:solidFill>
                          <a:schemeClr val="tx1"/>
                        </a:solidFill>
                        <a:effectLst/>
                        <a:latin typeface="微软雅黑" panose="020B0503020204020204" pitchFamily="34" charset="-122"/>
                        <a:ea typeface="微软雅黑" panose="020B0503020204020204" pitchFamily="34" charset="-122"/>
                        <a:cs typeface="+mn-ea"/>
                      </a:endParaRPr>
                    </a:p>
                    <a:p>
                      <a:pPr algn="ct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rPr>
                        <a:t>二选一</a:t>
                      </a:r>
                      <a:endPar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endParaRPr>
                    </a:p>
                  </a:txBody>
                  <a:tcPr marL="0" marR="0" marT="27000" marB="27000" anchor="ctr">
                    <a:lnL w="12700" cap="flat" cmpd="sng" algn="ctr">
                      <a:solidFill>
                        <a:srgbClr val="1D1D1A"/>
                      </a:solidFill>
                      <a:prstDash val="solid"/>
                      <a:round/>
                      <a:headEnd type="none" w="med" len="med"/>
                      <a:tailEnd type="none" w="med" len="med"/>
                    </a:lnL>
                    <a:lnR w="12700" cmpd="sng">
                      <a:solidFill>
                        <a:srgbClr val="1D1D1A"/>
                      </a:solidFill>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71475">
                <a:tc vMerge="1">
                  <a:tcPr marL="36000" marR="36000" marT="36000" marB="36000" anchor="ctr" anchorCtr="1">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fontAlgn="ct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rPr>
                        <a:t>生态伙伴大模型平台</a:t>
                      </a:r>
                      <a:endPar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750" b="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提供数据处理、模型微调、</a:t>
                      </a:r>
                      <a:r>
                        <a:rPr lang="zh-CN" altLang="en-US" sz="750" b="0" dirty="0">
                          <a:latin typeface="微软雅黑" panose="020B0503020204020204" pitchFamily="34" charset="-122"/>
                          <a:ea typeface="微软雅黑" panose="020B0503020204020204" pitchFamily="34" charset="-122"/>
                          <a:sym typeface="+mn-ea"/>
                        </a:rPr>
                        <a:t>智能体开发</a:t>
                      </a:r>
                      <a:r>
                        <a:rPr lang="zh-CN" altLang="en-US" sz="750" b="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、模型评估等能力。</a:t>
                      </a:r>
                      <a:endParaRPr lang="zh-CN" altLang="en-US" sz="750" b="0"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a:txBody>
                  <a:tcPr marL="27000" marR="27000" marT="27000" marB="2700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cPr marL="0" marR="0" marT="36000" marB="3600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71475">
                <a:tc>
                  <a:txBody>
                    <a:bodyPr/>
                    <a:lstStyle/>
                    <a:p>
                      <a:pPr algn="ctr" rtl="0" fontAlgn="ctr"/>
                      <a:r>
                        <a:rPr lang="zh-CN" altLang="en-US" sz="750" b="1" i="0" u="none" strike="noStrike" dirty="0">
                          <a:solidFill>
                            <a:srgbClr val="1D1D1A"/>
                          </a:solidFill>
                          <a:effectLst/>
                          <a:latin typeface="微软雅黑" panose="020B0503020204020204" pitchFamily="34" charset="-122"/>
                          <a:ea typeface="微软雅黑" panose="020B0503020204020204" pitchFamily="34" charset="-122"/>
                          <a:cs typeface="+mn-ea"/>
                          <a:sym typeface="+mn-lt"/>
                        </a:rPr>
                        <a:t>模型</a:t>
                      </a:r>
                      <a:endParaRPr lang="zh-CN" altLang="en-US" sz="750" b="1" i="0" u="none" strike="noStrike" dirty="0">
                        <a:solidFill>
                          <a:srgbClr val="1D1D1A"/>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nchorCtr="1">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rgbClr val="FFFFFF"/>
                    </a:solidFill>
                  </a:tcPr>
                </a:tc>
                <a:tc>
                  <a:txBody>
                    <a:bodyPr/>
                    <a:lstStyle/>
                    <a:p>
                      <a:pPr algn="l" rtl="0" fontAlgn="ctr"/>
                      <a:r>
                        <a:rPr lang="en-US" altLang="zh-CN" sz="750" u="none" strike="noStrike" kern="1200" dirty="0" err="1">
                          <a:solidFill>
                            <a:schemeClr val="tx1"/>
                          </a:solidFill>
                          <a:effectLst/>
                          <a:latin typeface="微软雅黑" panose="020B0503020204020204" pitchFamily="34" charset="-122"/>
                          <a:ea typeface="微软雅黑" panose="020B0503020204020204" pitchFamily="34" charset="-122"/>
                          <a:cs typeface="+mn-ea"/>
                          <a:sym typeface="+mn-lt"/>
                        </a:rPr>
                        <a:t>DeepSeek</a:t>
                      </a: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rPr>
                        <a:t> </a:t>
                      </a:r>
                      <a:r>
                        <a:rPr lang="en-US" altLang="zh-CN"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rPr>
                        <a:t>R1</a:t>
                      </a: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rPr>
                        <a:t>等</a:t>
                      </a:r>
                      <a:endPar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rgbClr val="FFFFFF"/>
                    </a:solidFill>
                  </a:tcPr>
                </a:tc>
                <a:tc>
                  <a:txBody>
                    <a:bodyPr/>
                    <a:lstStyle/>
                    <a:p>
                      <a:r>
                        <a:rPr lang="zh-CN" altLang="en-US" sz="750" b="0" i="0" kern="1200" dirty="0">
                          <a:solidFill>
                            <a:schemeClr val="tx1"/>
                          </a:solidFill>
                          <a:effectLst/>
                          <a:latin typeface="微软雅黑" panose="020B0503020204020204" pitchFamily="34" charset="-122"/>
                          <a:ea typeface="微软雅黑" panose="020B0503020204020204" pitchFamily="34" charset="-122"/>
                          <a:cs typeface="+mn-ea"/>
                          <a:sym typeface="+mn-lt"/>
                        </a:rPr>
                        <a:t>可根据实际需求选择满血版或蒸馏版。</a:t>
                      </a:r>
                      <a:endParaRPr lang="zh-CN" altLang="en-US" sz="750" b="0" i="0" kern="1200" dirty="0">
                        <a:solidFill>
                          <a:schemeClr val="tx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1186815" rtl="0" eaLnBrk="1" fontAlgn="ctr" latinLnBrk="0" hangingPunct="1">
                        <a:lnSpc>
                          <a:spcPct val="100000"/>
                        </a:lnSpc>
                        <a:spcBef>
                          <a:spcPts val="0"/>
                        </a:spcBef>
                        <a:spcAft>
                          <a:spcPts val="0"/>
                        </a:spcAft>
                        <a:buClrTx/>
                        <a:buSzTx/>
                        <a:buFontTx/>
                        <a:buNone/>
                        <a:defRPr/>
                      </a:pPr>
                      <a:r>
                        <a:rPr kumimoji="0" lang="zh-CN" altLang="en-US" sz="75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mn-lt"/>
                        </a:rPr>
                        <a:t>必选</a:t>
                      </a:r>
                      <a:endParaRPr kumimoji="0" lang="zh-CN" altLang="en-US" sz="75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mn-lt"/>
                      </a:endParaRPr>
                    </a:p>
                  </a:txBody>
                  <a:tcPr marL="0" marR="0" marT="27000" marB="27000" anchor="ctr">
                    <a:lnL w="12700" cap="flat" cmpd="sng" algn="ctr">
                      <a:solidFill>
                        <a:srgbClr val="1D1D1A"/>
                      </a:solidFill>
                      <a:prstDash val="solid"/>
                      <a:round/>
                      <a:headEnd type="none" w="med" len="med"/>
                      <a:tailEnd type="none" w="med" len="med"/>
                    </a:lnL>
                    <a:lnR w="12700" cmpd="sng">
                      <a:solidFill>
                        <a:srgbClr val="1D1D1A"/>
                      </a:solidFill>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71475">
                <a:tc rowSpan="2">
                  <a:txBody>
                    <a:bodyPr/>
                    <a:lstStyle/>
                    <a:p>
                      <a:r>
                        <a:rPr lang="zh-CN" altLang="en-US" sz="750" b="1" u="none" strike="noStrike" kern="1200" dirty="0">
                          <a:solidFill>
                            <a:schemeClr val="tx1"/>
                          </a:solidFill>
                          <a:effectLst/>
                          <a:latin typeface="微软雅黑" panose="020B0503020204020204" pitchFamily="34" charset="-122"/>
                          <a:ea typeface="微软雅黑" panose="020B0503020204020204" pitchFamily="34" charset="-122"/>
                          <a:cs typeface="+mn-ea"/>
                        </a:rPr>
                        <a:t>算力底座</a:t>
                      </a:r>
                      <a:endParaRPr lang="en-US" altLang="zh-CN" sz="750" b="1" u="none" strike="noStrike" kern="1200" dirty="0">
                        <a:solidFill>
                          <a:schemeClr val="tx1"/>
                        </a:solidFill>
                        <a:effectLst/>
                        <a:latin typeface="微软雅黑" panose="020B0503020204020204" pitchFamily="34" charset="-122"/>
                        <a:ea typeface="微软雅黑" panose="020B0503020204020204" pitchFamily="34" charset="-122"/>
                        <a:cs typeface="+mn-ea"/>
                      </a:endParaRPr>
                    </a:p>
                  </a:txBody>
                  <a:tcPr marL="68580" marR="68580" marT="34290" marB="34290" anchor="ctr" anchorCtr="1">
                    <a:lnT w="12700" cap="flat" cmpd="sng" algn="ctr">
                      <a:solidFill>
                        <a:srgbClr val="1D1D1A"/>
                      </a:solidFill>
                      <a:prstDash val="solid"/>
                      <a:round/>
                      <a:headEnd type="none" w="med" len="med"/>
                      <a:tailEnd type="none" w="med" len="med"/>
                    </a:lnT>
                  </a:tcPr>
                </a:tc>
                <a:tc>
                  <a:txBody>
                    <a:bodyPr/>
                    <a:lstStyle/>
                    <a:p>
                      <a:pPr algn="l" rtl="0" fontAlgn="ctr"/>
                      <a:r>
                        <a:rPr lang="en-US" altLang="zh-CN" sz="750" u="none" strike="noStrike" dirty="0">
                          <a:effectLst/>
                          <a:latin typeface="微软雅黑" panose="020B0503020204020204" pitchFamily="34" charset="-122"/>
                          <a:ea typeface="微软雅黑" panose="020B0503020204020204" pitchFamily="34" charset="-122"/>
                          <a:cs typeface="+mn-ea"/>
                          <a:sym typeface="+mn-lt"/>
                        </a:rPr>
                        <a:t>EIS</a:t>
                      </a:r>
                      <a:r>
                        <a:rPr lang="zh-CN" altLang="en-US" sz="750" u="none" strike="noStrike" dirty="0">
                          <a:effectLst/>
                          <a:latin typeface="微软雅黑" panose="020B0503020204020204" pitchFamily="34" charset="-122"/>
                          <a:ea typeface="微软雅黑" panose="020B0503020204020204" pitchFamily="34" charset="-122"/>
                          <a:cs typeface="+mn-ea"/>
                          <a:sym typeface="+mn-lt"/>
                        </a:rPr>
                        <a:t>智算一体机</a:t>
                      </a:r>
                      <a:endParaRPr lang="en-US" sz="750" u="none" strike="noStrike" dirty="0">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defRPr/>
                      </a:pPr>
                      <a:r>
                        <a:rPr lang="zh-CN" altLang="en-US" sz="750" dirty="0">
                          <a:effectLst/>
                          <a:cs typeface="+mn-ea"/>
                          <a:sym typeface="+mn-lt"/>
                        </a:rPr>
                        <a:t>基于</a:t>
                      </a:r>
                      <a:r>
                        <a:rPr lang="en-US" altLang="zh-CN" sz="750" u="none" strike="noStrike" dirty="0">
                          <a:effectLst/>
                          <a:latin typeface="微软雅黑" panose="020B0503020204020204" pitchFamily="34" charset="-122"/>
                          <a:ea typeface="微软雅黑" panose="020B0503020204020204" pitchFamily="34" charset="-122"/>
                          <a:cs typeface="+mn-ea"/>
                          <a:sym typeface="+mn-lt"/>
                        </a:rPr>
                        <a:t>EIS</a:t>
                      </a:r>
                      <a:r>
                        <a:rPr lang="zh-CN" altLang="en-US" sz="750" u="none" strike="noStrike" dirty="0">
                          <a:effectLst/>
                          <a:latin typeface="微软雅黑" panose="020B0503020204020204" pitchFamily="34" charset="-122"/>
                          <a:ea typeface="微软雅黑" panose="020B0503020204020204" pitchFamily="34" charset="-122"/>
                          <a:cs typeface="+mn-ea"/>
                          <a:sym typeface="+mn-lt"/>
                        </a:rPr>
                        <a:t>智算一体机</a:t>
                      </a:r>
                      <a:r>
                        <a:rPr lang="zh-CN" altLang="en-US" sz="750" dirty="0">
                          <a:effectLst/>
                          <a:cs typeface="+mn-ea"/>
                          <a:sym typeface="+mn-lt"/>
                        </a:rPr>
                        <a:t>提供底层算力</a:t>
                      </a:r>
                      <a:endParaRPr lang="zh-CN" altLang="en-US" sz="750" b="0" i="0" u="none" strike="noStrike" dirty="0">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algn="ct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rPr>
                        <a:t>必选：</a:t>
                      </a:r>
                      <a:endParaRPr lang="en-US" altLang="zh-CN" sz="750" u="none" strike="noStrike" kern="1200" dirty="0">
                        <a:solidFill>
                          <a:schemeClr val="tx1"/>
                        </a:solidFill>
                        <a:effectLst/>
                        <a:latin typeface="微软雅黑" panose="020B0503020204020204" pitchFamily="34" charset="-122"/>
                        <a:ea typeface="微软雅黑" panose="020B0503020204020204" pitchFamily="34" charset="-122"/>
                        <a:cs typeface="+mn-ea"/>
                      </a:endParaRPr>
                    </a:p>
                    <a:p>
                      <a:pPr algn="ct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rPr>
                        <a:t>二选一</a:t>
                      </a:r>
                      <a:endPar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endParaRPr>
                    </a:p>
                  </a:txBody>
                  <a:tcPr marL="27000" marR="27000" marT="27000" marB="27000" anchor="ctr">
                    <a:lnL w="12700" cap="flat" cmpd="sng" algn="ctr">
                      <a:solidFill>
                        <a:srgbClr val="1D1D1A"/>
                      </a:solidFill>
                      <a:prstDash val="solid"/>
                      <a:round/>
                      <a:headEnd type="none" w="med" len="med"/>
                      <a:tailEnd type="none" w="med" len="med"/>
                    </a:lnL>
                    <a:lnR w="12700" cmpd="sng">
                      <a:solidFill>
                        <a:srgbClr val="1D1D1A"/>
                      </a:solidFill>
                    </a:lnR>
                    <a:lnT w="12700" cap="flat" cmpd="sng" algn="ctr">
                      <a:solidFill>
                        <a:srgbClr val="1D1D1A"/>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rgbClr val="FFFFFF"/>
                    </a:solidFill>
                  </a:tcPr>
                </a:tc>
              </a:tr>
              <a:tr h="371475">
                <a:tc vMerge="1">
                  <a:tcPr anchor="ctr" anchorCtr="1"/>
                </a:tc>
                <a:tc>
                  <a:txBody>
                    <a:bodyPr/>
                    <a:lstStyle/>
                    <a:p>
                      <a:pPr algn="l" rtl="0" fontAlgn="ctr"/>
                      <a:r>
                        <a:rPr lang="zh-CN" altLang="en-US" sz="750" b="0" i="0" kern="1200" dirty="0">
                          <a:solidFill>
                            <a:schemeClr val="tx1"/>
                          </a:solidFill>
                          <a:effectLst/>
                          <a:latin typeface="微软雅黑" panose="020B0503020204020204" pitchFamily="34" charset="-122"/>
                          <a:ea typeface="微软雅黑" panose="020B0503020204020204" pitchFamily="34" charset="-122"/>
                          <a:cs typeface="+mn-ea"/>
                          <a:sym typeface="+mn-lt"/>
                        </a:rPr>
                        <a:t>公有云</a:t>
                      </a:r>
                      <a:endParaRPr lang="zh-CN" altLang="en-US" sz="750" b="0" i="0" kern="1200" dirty="0">
                        <a:solidFill>
                          <a:schemeClr val="tx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mpd="sng">
                      <a:solidFill>
                        <a:srgbClr val="1D1D1A"/>
                      </a:solidFill>
                    </a:lnL>
                    <a:lnR w="12700" cmpd="sng">
                      <a:solidFill>
                        <a:srgbClr val="1D1D1A"/>
                      </a:solidFill>
                    </a:lnR>
                    <a:lnT w="12700" cmpd="sng">
                      <a:solidFill>
                        <a:srgbClr val="1D1D1A"/>
                      </a:solidFill>
                    </a:lnT>
                    <a:lnB w="12700" cmpd="sng">
                      <a:solidFill>
                        <a:srgbClr val="1D1D1A"/>
                      </a:solidFill>
                    </a:lnB>
                    <a:lnTlToBr w="12700" cmpd="sng">
                      <a:noFill/>
                      <a:prstDash val="solid"/>
                    </a:lnTlToBr>
                    <a:lnBlToTr w="12700" cmpd="sng">
                      <a:noFill/>
                      <a:prstDash val="solid"/>
                    </a:lnBlToTr>
                    <a:solidFill>
                      <a:srgbClr val="FFFFFF"/>
                    </a:solidFill>
                  </a:tcPr>
                </a:tc>
                <a:tc>
                  <a:txBody>
                    <a:bodyPr/>
                    <a:lstStyle/>
                    <a:p>
                      <a:pPr marL="0" marR="0" lvl="0" indent="0" algn="l" defTabSz="1186815" rtl="0" eaLnBrk="1" fontAlgn="ctr" latinLnBrk="0" hangingPunct="1">
                        <a:lnSpc>
                          <a:spcPct val="100000"/>
                        </a:lnSpc>
                        <a:spcBef>
                          <a:spcPts val="0"/>
                        </a:spcBef>
                        <a:spcAft>
                          <a:spcPts val="0"/>
                        </a:spcAft>
                        <a:buClrTx/>
                        <a:buSzTx/>
                        <a:buFontTx/>
                        <a:buNone/>
                        <a:defRPr/>
                      </a:pPr>
                      <a:r>
                        <a:rPr lang="zh-CN" altLang="en-US" sz="750" dirty="0">
                          <a:effectLst/>
                          <a:cs typeface="+mn-ea"/>
                          <a:sym typeface="+mn-lt"/>
                        </a:rPr>
                        <a:t>基于公有</a:t>
                      </a:r>
                      <a:r>
                        <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rPr>
                        <a:t>云提供底层算力</a:t>
                      </a:r>
                      <a:endParaRPr lang="zh-CN" altLang="en-US" sz="750" u="none" strike="noStrike" kern="1200" dirty="0">
                        <a:solidFill>
                          <a:schemeClr val="tx1"/>
                        </a:solidFill>
                        <a:effectLst/>
                        <a:latin typeface="微软雅黑" panose="020B0503020204020204" pitchFamily="34" charset="-122"/>
                        <a:ea typeface="微软雅黑" panose="020B0503020204020204" pitchFamily="34" charset="-122"/>
                        <a:cs typeface="+mn-ea"/>
                        <a:sym typeface="+mn-lt"/>
                      </a:endParaRPr>
                    </a:p>
                  </a:txBody>
                  <a:tcPr marL="27000" marR="27000" marT="27000" marB="27000" anchor="ctr">
                    <a:lnL w="12700" cap="flat" cmpd="sng" algn="ctr">
                      <a:solidFill>
                        <a:srgbClr val="1D1D1A"/>
                      </a:solidFill>
                      <a:prstDash val="solid"/>
                      <a:round/>
                      <a:headEnd type="none" w="med" len="med"/>
                      <a:tailEnd type="none" w="med" len="med"/>
                    </a:lnL>
                    <a:lnR w="12700" cmpd="sng">
                      <a:solidFill>
                        <a:srgbClr val="1D1D1A"/>
                      </a:solidFill>
                    </a:lnR>
                    <a:lnT w="12700" cap="flat" cmpd="sng" algn="ctr">
                      <a:solidFill>
                        <a:srgbClr val="1D1D1A"/>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rgbClr val="FFFFFF"/>
                    </a:solidFill>
                  </a:tcPr>
                </a:tc>
                <a:tc vMerge="1">
                  <a:tcPr marL="36000" marR="36000" marT="36000" marB="36000" anchor="ctr">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mpd="sng">
                      <a:solidFill>
                        <a:srgbClr val="1D1D1A"/>
                      </a:solidFill>
                    </a:lnB>
                    <a:lnTlToBr w="12700" cmpd="sng">
                      <a:noFill/>
                      <a:prstDash val="solid"/>
                    </a:lnTlToBr>
                    <a:lnBlToTr w="12700" cmpd="sng">
                      <a:noFill/>
                      <a:prstDash val="solid"/>
                    </a:lnBlToTr>
                    <a:solidFill>
                      <a:srgbClr val="FFFFFF"/>
                    </a:solidFill>
                  </a:tcPr>
                </a:tc>
              </a:tr>
            </a:tbl>
          </a:graphicData>
        </a:graphic>
      </p:graphicFrame>
      <p:sp>
        <p:nvSpPr>
          <p:cNvPr id="10" name="文本框 9"/>
          <p:cNvSpPr txBox="1"/>
          <p:nvPr>
            <p:custDataLst>
              <p:tags r:id="rId8"/>
            </p:custDataLst>
          </p:nvPr>
        </p:nvSpPr>
        <p:spPr>
          <a:xfrm>
            <a:off x="321998" y="1771715"/>
            <a:ext cx="4151371" cy="2963363"/>
          </a:xfrm>
          <a:prstGeom prst="rect">
            <a:avLst/>
          </a:prstGeom>
          <a:noFill/>
        </p:spPr>
        <p:txBody>
          <a:bodyPr wrap="square" lIns="135000" rIns="135000" rtlCol="0" anchor="t" anchorCtr="0">
            <a:noAutofit/>
          </a:bodyPr>
          <a:lstStyle/>
          <a:p>
            <a:pPr marL="285750" indent="-285750">
              <a:lnSpc>
                <a:spcPct val="150000"/>
              </a:lnSpc>
              <a:buFont typeface="Wingdings" panose="05000000000000000000" charset="0"/>
              <a:buChar char=""/>
            </a:pPr>
            <a:r>
              <a:rPr lang="zh-CN" altLang="en-US" sz="105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智能公文写作：</a:t>
            </a:r>
            <a:endParaRPr lang="en-US" altLang="zh-CN" sz="105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50000"/>
              </a:lnSpc>
              <a:buFont typeface="Wingdings" panose="05000000000000000000" pitchFamily="2" charset="2"/>
              <a:buChar char="ü"/>
            </a:pPr>
            <a:r>
              <a:rPr lang="zh-CN" altLang="en-US" sz="900" b="1" dirty="0">
                <a:solidFill>
                  <a:srgbClr val="0070C0"/>
                </a:solidFill>
                <a:latin typeface="微软雅黑" panose="020B0503020204020204" pitchFamily="34" charset="-122"/>
                <a:ea typeface="微软雅黑" panose="020B0503020204020204" pitchFamily="34" charset="-122"/>
                <a:sym typeface="+mn-ea"/>
              </a:rPr>
              <a:t>内容速成：</a:t>
            </a:r>
            <a:r>
              <a:rPr lang="zh-CN" altLang="en-US" sz="900" dirty="0">
                <a:solidFill>
                  <a:srgbClr val="0070C0"/>
                </a:solidFill>
                <a:latin typeface="微软雅黑" panose="020B0503020204020204" pitchFamily="34" charset="-122"/>
                <a:ea typeface="微软雅黑" panose="020B0503020204020204" pitchFamily="34" charset="-122"/>
                <a:sym typeface="+mn-ea"/>
              </a:rPr>
              <a:t>基于公文要求，结合范文素材</a:t>
            </a:r>
            <a:r>
              <a:rPr lang="zh-CN" altLang="en-US" sz="900" b="1" dirty="0">
                <a:solidFill>
                  <a:srgbClr val="0070C0"/>
                </a:solidFill>
                <a:latin typeface="微软雅黑" panose="020B0503020204020204" pitchFamily="34" charset="-122"/>
                <a:ea typeface="微软雅黑" panose="020B0503020204020204" pitchFamily="34" charset="-122"/>
                <a:sym typeface="+mn-ea"/>
              </a:rPr>
              <a:t>自动生成</a:t>
            </a:r>
            <a:r>
              <a:rPr lang="zh-CN" altLang="en-US" sz="900" dirty="0">
                <a:solidFill>
                  <a:srgbClr val="0070C0"/>
                </a:solidFill>
                <a:latin typeface="微软雅黑" panose="020B0503020204020204" pitchFamily="34" charset="-122"/>
                <a:ea typeface="微软雅黑" panose="020B0503020204020204" pitchFamily="34" charset="-122"/>
                <a:sym typeface="+mn-ea"/>
              </a:rPr>
              <a:t>提纲或全文，支持</a:t>
            </a:r>
            <a:r>
              <a:rPr lang="zh-CN" altLang="en-US" sz="900" b="1" dirty="0">
                <a:solidFill>
                  <a:srgbClr val="0070C0"/>
                </a:solidFill>
                <a:latin typeface="微软雅黑" panose="020B0503020204020204" pitchFamily="34" charset="-122"/>
                <a:ea typeface="微软雅黑" panose="020B0503020204020204" pitchFamily="34" charset="-122"/>
                <a:sym typeface="+mn-ea"/>
              </a:rPr>
              <a:t>扩写</a:t>
            </a:r>
            <a:r>
              <a:rPr lang="zh-CN" altLang="en-US" sz="900" dirty="0">
                <a:solidFill>
                  <a:srgbClr val="0070C0"/>
                </a:solidFill>
                <a:latin typeface="微软雅黑" panose="020B0503020204020204" pitchFamily="34" charset="-122"/>
                <a:ea typeface="微软雅黑" panose="020B0503020204020204" pitchFamily="34" charset="-122"/>
                <a:sym typeface="+mn-ea"/>
              </a:rPr>
              <a:t>、</a:t>
            </a:r>
            <a:r>
              <a:rPr lang="zh-CN" altLang="en-US" sz="900" b="1" dirty="0">
                <a:solidFill>
                  <a:srgbClr val="0070C0"/>
                </a:solidFill>
                <a:latin typeface="微软雅黑" panose="020B0503020204020204" pitchFamily="34" charset="-122"/>
                <a:ea typeface="微软雅黑" panose="020B0503020204020204" pitchFamily="34" charset="-122"/>
                <a:sym typeface="+mn-ea"/>
              </a:rPr>
              <a:t>润色</a:t>
            </a:r>
            <a:r>
              <a:rPr lang="zh-CN" altLang="en-US" sz="900" dirty="0">
                <a:solidFill>
                  <a:srgbClr val="0070C0"/>
                </a:solidFill>
                <a:latin typeface="微软雅黑" panose="020B0503020204020204" pitchFamily="34" charset="-122"/>
                <a:ea typeface="微软雅黑" panose="020B0503020204020204" pitchFamily="34" charset="-122"/>
                <a:sym typeface="+mn-ea"/>
              </a:rPr>
              <a:t>、</a:t>
            </a:r>
            <a:r>
              <a:rPr lang="zh-CN" altLang="en-US" sz="900" b="1" dirty="0">
                <a:solidFill>
                  <a:srgbClr val="0070C0"/>
                </a:solidFill>
                <a:latin typeface="微软雅黑" panose="020B0503020204020204" pitchFamily="34" charset="-122"/>
                <a:ea typeface="微软雅黑" panose="020B0503020204020204" pitchFamily="34" charset="-122"/>
                <a:sym typeface="+mn-ea"/>
              </a:rPr>
              <a:t>续写</a:t>
            </a:r>
            <a:r>
              <a:rPr lang="zh-CN" altLang="en-US" sz="900" dirty="0">
                <a:solidFill>
                  <a:srgbClr val="0070C0"/>
                </a:solidFill>
                <a:latin typeface="微软雅黑" panose="020B0503020204020204" pitchFamily="34" charset="-122"/>
                <a:ea typeface="微软雅黑" panose="020B0503020204020204" pitchFamily="34" charset="-122"/>
                <a:sym typeface="+mn-ea"/>
              </a:rPr>
              <a:t>等—体化能力，提升写作流畅度和效率；</a:t>
            </a:r>
            <a:endParaRPr lang="zh-CN" altLang="en-US" sz="900" dirty="0">
              <a:solidFill>
                <a:srgbClr val="0070C0"/>
              </a:solidFill>
              <a:latin typeface="微软雅黑" panose="020B0503020204020204" pitchFamily="34" charset="-122"/>
              <a:ea typeface="微软雅黑" panose="020B0503020204020204" pitchFamily="34" charset="-122"/>
              <a:sym typeface="+mn-ea"/>
            </a:endParaRPr>
          </a:p>
          <a:p>
            <a:pPr marL="171450" lvl="0" indent="-171450">
              <a:lnSpc>
                <a:spcPct val="150000"/>
              </a:lnSpc>
              <a:buClrTx/>
              <a:buSzTx/>
              <a:buFont typeface="Wingdings" panose="05000000000000000000" pitchFamily="2" charset="2"/>
              <a:buChar char="ü"/>
            </a:pPr>
            <a:r>
              <a:rPr lang="zh-CN" altLang="en-US" sz="900" b="1" dirty="0">
                <a:solidFill>
                  <a:srgbClr val="0070C0"/>
                </a:solidFill>
                <a:latin typeface="微软雅黑" panose="020B0503020204020204" pitchFamily="34" charset="-122"/>
                <a:ea typeface="微软雅黑" panose="020B0503020204020204" pitchFamily="34" charset="-122"/>
                <a:sym typeface="+mn-ea"/>
              </a:rPr>
              <a:t>写作提升：</a:t>
            </a:r>
            <a:r>
              <a:rPr lang="zh-CN" altLang="en-US" sz="900" dirty="0">
                <a:solidFill>
                  <a:srgbClr val="0070C0"/>
                </a:solidFill>
                <a:latin typeface="微软雅黑" panose="020B0503020204020204" pitchFamily="34" charset="-122"/>
                <a:ea typeface="微软雅黑" panose="020B0503020204020204" pitchFamily="34" charset="-122"/>
                <a:sym typeface="+mn-ea"/>
              </a:rPr>
              <a:t>基于知识、素材等进行</a:t>
            </a:r>
            <a:r>
              <a:rPr lang="zh-CN" altLang="en-US" sz="900" b="1" dirty="0">
                <a:solidFill>
                  <a:srgbClr val="0070C0"/>
                </a:solidFill>
                <a:latin typeface="微软雅黑" panose="020B0503020204020204" pitchFamily="34" charset="-122"/>
                <a:ea typeface="微软雅黑" panose="020B0503020204020204" pitchFamily="34" charset="-122"/>
                <a:sym typeface="+mn-ea"/>
              </a:rPr>
              <a:t>内容润色</a:t>
            </a:r>
            <a:r>
              <a:rPr lang="zh-CN" altLang="en-US" sz="900" dirty="0">
                <a:solidFill>
                  <a:srgbClr val="0070C0"/>
                </a:solidFill>
                <a:latin typeface="微软雅黑" panose="020B0503020204020204" pitchFamily="34" charset="-122"/>
                <a:ea typeface="微软雅黑" panose="020B0503020204020204" pitchFamily="34" charset="-122"/>
                <a:sym typeface="+mn-ea"/>
              </a:rPr>
              <a:t>；结合内容进行</a:t>
            </a:r>
            <a:r>
              <a:rPr lang="zh-CN" altLang="en-US" sz="900" b="1" dirty="0">
                <a:solidFill>
                  <a:srgbClr val="0070C0"/>
                </a:solidFill>
                <a:latin typeface="微软雅黑" panose="020B0503020204020204" pitchFamily="34" charset="-122"/>
                <a:ea typeface="微软雅黑" panose="020B0503020204020204" pitchFamily="34" charset="-122"/>
                <a:sym typeface="+mn-ea"/>
              </a:rPr>
              <a:t>续写</a:t>
            </a:r>
            <a:r>
              <a:rPr lang="zh-CN" altLang="en-US" sz="900" dirty="0">
                <a:solidFill>
                  <a:srgbClr val="0070C0"/>
                </a:solidFill>
                <a:latin typeface="微软雅黑" panose="020B0503020204020204" pitchFamily="34" charset="-122"/>
                <a:ea typeface="微软雅黑" panose="020B0503020204020204" pitchFamily="34" charset="-122"/>
                <a:sym typeface="+mn-ea"/>
              </a:rPr>
              <a:t>；基于</a:t>
            </a:r>
            <a:r>
              <a:rPr lang="zh-CN" altLang="en-US" sz="900" b="1" dirty="0">
                <a:solidFill>
                  <a:srgbClr val="0070C0"/>
                </a:solidFill>
                <a:latin typeface="微软雅黑" panose="020B0503020204020204" pitchFamily="34" charset="-122"/>
                <a:ea typeface="微软雅黑" panose="020B0503020204020204" pitchFamily="34" charset="-122"/>
                <a:sym typeface="+mn-ea"/>
              </a:rPr>
              <a:t>写作语气、个人风格</a:t>
            </a:r>
            <a:r>
              <a:rPr lang="zh-CN" altLang="en-US" sz="900" dirty="0">
                <a:solidFill>
                  <a:srgbClr val="0070C0"/>
                </a:solidFill>
                <a:latin typeface="微软雅黑" panose="020B0503020204020204" pitchFamily="34" charset="-122"/>
                <a:ea typeface="微软雅黑" panose="020B0503020204020204" pitchFamily="34" charset="-122"/>
                <a:sym typeface="+mn-ea"/>
              </a:rPr>
              <a:t>进行生成或改写；</a:t>
            </a:r>
            <a:endParaRPr lang="en-US" altLang="zh-CN" sz="900" dirty="0">
              <a:solidFill>
                <a:srgbClr val="0070C0"/>
              </a:solidFill>
              <a:latin typeface="微软雅黑" panose="020B0503020204020204" pitchFamily="34" charset="-122"/>
              <a:ea typeface="微软雅黑" panose="020B0503020204020204" pitchFamily="34" charset="-122"/>
              <a:sym typeface="+mn-ea"/>
            </a:endParaRPr>
          </a:p>
          <a:p>
            <a:pPr marL="171450" lvl="0" indent="-171450">
              <a:lnSpc>
                <a:spcPct val="150000"/>
              </a:lnSpc>
              <a:buClrTx/>
              <a:buSzTx/>
              <a:buFont typeface="Wingdings" panose="05000000000000000000" pitchFamily="2" charset="2"/>
              <a:buChar char="ü"/>
            </a:pPr>
            <a:r>
              <a:rPr lang="zh-CN" altLang="en-US" sz="900" b="1" dirty="0">
                <a:solidFill>
                  <a:srgbClr val="0070C0"/>
                </a:solidFill>
                <a:latin typeface="微软雅黑" panose="020B0503020204020204" pitchFamily="34" charset="-122"/>
                <a:ea typeface="微软雅黑" panose="020B0503020204020204" pitchFamily="34" charset="-122"/>
                <a:sym typeface="+mn-ea"/>
              </a:rPr>
              <a:t>内容校对：</a:t>
            </a:r>
            <a:r>
              <a:rPr lang="zh-CN" altLang="en-US" sz="900" dirty="0">
                <a:solidFill>
                  <a:srgbClr val="0070C0"/>
                </a:solidFill>
                <a:latin typeface="微软雅黑" panose="020B0503020204020204" pitchFamily="34" charset="-122"/>
                <a:ea typeface="微软雅黑" panose="020B0503020204020204" pitchFamily="34" charset="-122"/>
                <a:sym typeface="+mn-ea"/>
              </a:rPr>
              <a:t>支持拼写、语法、政治领域、标点等的文本校对，为公文质量提供智能化审校保障。</a:t>
            </a:r>
            <a:endParaRPr lang="zh-CN" altLang="en-US" sz="900" dirty="0">
              <a:solidFill>
                <a:srgbClr val="0070C0"/>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
            </a:pPr>
            <a:r>
              <a:rPr lang="zh-CN" altLang="en-US" sz="1050" b="1" dirty="0">
                <a:latin typeface="微软雅黑" panose="020B0503020204020204" pitchFamily="34" charset="-122"/>
                <a:ea typeface="微软雅黑" panose="020B0503020204020204" pitchFamily="34" charset="-122"/>
                <a:sym typeface="+mn-ea"/>
              </a:rPr>
              <a:t>智能问答：</a:t>
            </a:r>
            <a:endParaRPr lang="en-US" altLang="zh-CN" sz="1050" b="1" dirty="0">
              <a:latin typeface="微软雅黑" panose="020B0503020204020204" pitchFamily="34" charset="-122"/>
              <a:ea typeface="微软雅黑" panose="020B0503020204020204" pitchFamily="34" charset="-122"/>
              <a:sym typeface="+mn-ea"/>
            </a:endParaRPr>
          </a:p>
          <a:p>
            <a:pPr marL="171450" indent="-171450">
              <a:lnSpc>
                <a:spcPct val="150000"/>
              </a:lnSpc>
              <a:buFont typeface="Wingdings" panose="05000000000000000000" pitchFamily="2" charset="2"/>
              <a:buChar char="ü"/>
            </a:pPr>
            <a:r>
              <a:rPr lang="zh-CN" altLang="en-US" sz="900" b="1" dirty="0">
                <a:solidFill>
                  <a:srgbClr val="0070C0"/>
                </a:solidFill>
                <a:latin typeface="微软雅黑" panose="020B0503020204020204" pitchFamily="34" charset="-122"/>
                <a:ea typeface="微软雅黑" panose="020B0503020204020204" pitchFamily="34" charset="-122"/>
                <a:sym typeface="+mn-ea"/>
              </a:rPr>
              <a:t>知识库搭建：</a:t>
            </a:r>
            <a:r>
              <a:rPr lang="zh-CN" altLang="en-US" sz="900" dirty="0">
                <a:solidFill>
                  <a:srgbClr val="0070C0"/>
                </a:solidFill>
                <a:latin typeface="微软雅黑" panose="020B0503020204020204" pitchFamily="34" charset="-122"/>
                <a:ea typeface="微软雅黑" panose="020B0503020204020204" pitchFamily="34" charset="-122"/>
                <a:sym typeface="+mn-ea"/>
              </a:rPr>
              <a:t>通过对组织内整理的大量语料，及国家地方</a:t>
            </a:r>
            <a:r>
              <a:rPr lang="zh-CN" altLang="en-US" sz="900" b="1" dirty="0">
                <a:solidFill>
                  <a:srgbClr val="0070C0"/>
                </a:solidFill>
                <a:latin typeface="微软雅黑" panose="020B0503020204020204" pitchFamily="34" charset="-122"/>
                <a:ea typeface="微软雅黑" panose="020B0503020204020204" pitchFamily="34" charset="-122"/>
                <a:sym typeface="+mn-ea"/>
              </a:rPr>
              <a:t>政策公文</a:t>
            </a:r>
            <a:r>
              <a:rPr lang="zh-CN" altLang="en-US" sz="900" dirty="0">
                <a:solidFill>
                  <a:srgbClr val="0070C0"/>
                </a:solidFill>
                <a:latin typeface="微软雅黑" panose="020B0503020204020204" pitchFamily="34" charset="-122"/>
                <a:ea typeface="微软雅黑" panose="020B0503020204020204" pitchFamily="34" charset="-122"/>
                <a:sym typeface="+mn-ea"/>
              </a:rPr>
              <a:t>等外部资料进行多轮算法训练后，建立</a:t>
            </a:r>
            <a:r>
              <a:rPr lang="zh-CN" altLang="en-US" sz="900" b="1" dirty="0">
                <a:solidFill>
                  <a:srgbClr val="0070C0"/>
                </a:solidFill>
                <a:latin typeface="微软雅黑" panose="020B0503020204020204" pitchFamily="34" charset="-122"/>
                <a:ea typeface="微软雅黑" panose="020B0503020204020204" pitchFamily="34" charset="-122"/>
                <a:sym typeface="+mn-ea"/>
              </a:rPr>
              <a:t>精准知识库</a:t>
            </a:r>
            <a:r>
              <a:rPr lang="zh-CN" altLang="en-US" sz="900" dirty="0">
                <a:solidFill>
                  <a:srgbClr val="0070C0"/>
                </a:solidFill>
                <a:latin typeface="微软雅黑" panose="020B0503020204020204" pitchFamily="34" charset="-122"/>
                <a:ea typeface="微软雅黑" panose="020B0503020204020204" pitchFamily="34" charset="-122"/>
                <a:sym typeface="+mn-ea"/>
              </a:rPr>
              <a:t>。</a:t>
            </a:r>
            <a:endParaRPr lang="en-US" altLang="zh-CN" sz="900" dirty="0">
              <a:solidFill>
                <a:srgbClr val="0070C0"/>
              </a:solidFill>
              <a:latin typeface="微软雅黑" panose="020B0503020204020204" pitchFamily="34" charset="-122"/>
              <a:ea typeface="微软雅黑" panose="020B0503020204020204" pitchFamily="34" charset="-122"/>
              <a:sym typeface="+mn-ea"/>
            </a:endParaRPr>
          </a:p>
          <a:p>
            <a:pPr marL="171450" indent="-171450">
              <a:lnSpc>
                <a:spcPct val="150000"/>
              </a:lnSpc>
              <a:buFont typeface="Wingdings" panose="05000000000000000000" pitchFamily="2" charset="2"/>
              <a:buChar char="ü"/>
            </a:pPr>
            <a:r>
              <a:rPr lang="zh-CN" altLang="en-US" sz="900" b="1" dirty="0">
                <a:solidFill>
                  <a:srgbClr val="0070C0"/>
                </a:solidFill>
                <a:latin typeface="微软雅黑" panose="020B0503020204020204" pitchFamily="34" charset="-122"/>
                <a:ea typeface="微软雅黑" panose="020B0503020204020204" pitchFamily="34" charset="-122"/>
                <a:sym typeface="+mn-ea"/>
              </a:rPr>
              <a:t>知识问答：</a:t>
            </a:r>
            <a:r>
              <a:rPr lang="zh-CN" altLang="en-US" sz="900" dirty="0">
                <a:solidFill>
                  <a:srgbClr val="0070C0"/>
                </a:solidFill>
                <a:latin typeface="微软雅黑" panose="020B0503020204020204" pitchFamily="34" charset="-122"/>
                <a:ea typeface="微软雅黑" panose="020B0503020204020204" pitchFamily="34" charset="-122"/>
                <a:sym typeface="+mn-ea"/>
              </a:rPr>
              <a:t>通过模型微调训练及智能体搭建，能够准确回答组织内部人员有关政策、项目、采购、财务、行政、人事等场景的各类问题，提高组织员工信息获取的效率及质量，成为组织内部可靠的问答助手。</a:t>
            </a:r>
            <a:endParaRPr lang="zh-CN" altLang="en-US" sz="900" dirty="0">
              <a:solidFill>
                <a:srgbClr val="0070C0"/>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
            </a:pP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19513"/>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lang="zh-CN" altLang="en-US" sz="1800" dirty="0">
                <a:solidFill>
                  <a:srgbClr val="0084CF"/>
                </a:solidFill>
                <a:cs typeface="+mn-cs"/>
                <a:sym typeface="+mn-ea"/>
              </a:rPr>
              <a:t>党政行业</a:t>
            </a:r>
            <a:r>
              <a:rPr lang="en-US" altLang="zh-CN" sz="1800" dirty="0">
                <a:solidFill>
                  <a:srgbClr val="0084CF"/>
                </a:solidFill>
                <a:cs typeface="+mn-cs"/>
                <a:sym typeface="+mn-ea"/>
              </a:rPr>
              <a:t>-</a:t>
            </a:r>
            <a:r>
              <a:rPr lang="zh-CN" altLang="en-US" sz="1800" dirty="0">
                <a:solidFill>
                  <a:srgbClr val="0084CF"/>
                </a:solidFill>
                <a:cs typeface="+mn-cs"/>
                <a:sym typeface="+mn-ea"/>
              </a:rPr>
              <a:t>公检法</a:t>
            </a:r>
            <a:r>
              <a:rPr lang="en-US" sz="1800" dirty="0">
                <a:solidFill>
                  <a:srgbClr val="0084CF"/>
                </a:solidFill>
                <a:cs typeface="+mn-cs"/>
                <a:sym typeface="+mn-ea"/>
              </a:rPr>
              <a:t>AI</a:t>
            </a:r>
            <a:r>
              <a:rPr lang="zh-CN" altLang="en-US" sz="1800" dirty="0">
                <a:solidFill>
                  <a:srgbClr val="0084CF"/>
                </a:solidFill>
                <a:cs typeface="+mn-cs"/>
                <a:sym typeface="+mn-ea"/>
              </a:rPr>
              <a:t>辅助判案</a:t>
            </a:r>
            <a:r>
              <a:rPr sz="1800" dirty="0">
                <a:solidFill>
                  <a:srgbClr val="0084CF"/>
                </a:solidFill>
                <a:cs typeface="+mn-cs"/>
                <a:sym typeface="+mn-ea"/>
              </a:rPr>
              <a:t>场景</a:t>
            </a:r>
            <a:endParaRPr sz="1800" dirty="0">
              <a:solidFill>
                <a:srgbClr val="0084CF"/>
              </a:solidFill>
              <a:cs typeface="+mn-cs"/>
              <a:sym typeface="+mn-ea"/>
            </a:endParaRPr>
          </a:p>
        </p:txBody>
      </p:sp>
      <p:sp>
        <p:nvSpPr>
          <p:cNvPr id="38" name="文本框 37"/>
          <p:cNvSpPr txBox="1"/>
          <p:nvPr>
            <p:custDataLst>
              <p:tags r:id="rId1"/>
            </p:custDataLst>
          </p:nvPr>
        </p:nvSpPr>
        <p:spPr>
          <a:xfrm>
            <a:off x="6094143" y="1516071"/>
            <a:ext cx="3128963" cy="275749"/>
          </a:xfrm>
          <a:prstGeom prst="rect">
            <a:avLst/>
          </a:prstGeom>
          <a:noFill/>
        </p:spPr>
        <p:txBody>
          <a:bodyPr wrap="square" rtlCol="0" anchor="ctr" anchorCtr="0">
            <a:noAutofit/>
          </a:bodyPr>
          <a:lstStyle>
            <a:defPPr>
              <a:defRPr lang="en-US"/>
            </a:defPPr>
            <a:lvl1pPr marR="0" lvl="0" algn="ctr" defTabSz="876300" fontAlgn="ctr">
              <a:lnSpc>
                <a:spcPct val="100000"/>
              </a:lnSpc>
              <a:spcBef>
                <a:spcPts val="955"/>
              </a:spcBef>
              <a:spcAft>
                <a:spcPts val="0"/>
              </a:spcAft>
              <a:buClrTx/>
              <a:buSzTx/>
              <a:buFontTx/>
              <a:buNone/>
              <a:defRPr sz="3600" spc="100">
                <a:solidFill>
                  <a:srgbClr val="FFC000"/>
                </a:solidFill>
                <a:latin typeface="方正兰亭粗黑简体" panose="02000000000000000000" pitchFamily="2" charset="-122"/>
                <a:ea typeface="方正兰亭粗黑简体" panose="02000000000000000000" pitchFamily="2" charset="-122"/>
                <a:cs typeface="方正兰亭中黑_GBK" panose="02000000000000000000" charset="-122"/>
              </a:defRPr>
            </a:lvl1pPr>
          </a:lstStyle>
          <a:p>
            <a:pPr algn="ctr"/>
            <a:endParaRPr lang="zh-CN" altLang="en-US" sz="1350" b="1" dirty="0">
              <a:ln>
                <a:noFill/>
              </a:ln>
              <a:solidFill>
                <a:schemeClr val="bg2">
                  <a:lumMod val="50000"/>
                </a:schemeClr>
              </a:solidFill>
              <a:latin typeface="微软雅黑" panose="020B0503020204020204" pitchFamily="34" charset="-122"/>
              <a:ea typeface="微软雅黑" panose="020B0503020204020204" pitchFamily="34" charset="-122"/>
              <a:sym typeface="等线" panose="02010600030101010101" charset="-122"/>
            </a:endParaRPr>
          </a:p>
        </p:txBody>
      </p:sp>
      <p:sp>
        <p:nvSpPr>
          <p:cNvPr id="6" name="文本框 5"/>
          <p:cNvSpPr txBox="1"/>
          <p:nvPr>
            <p:custDataLst>
              <p:tags r:id="rId2"/>
            </p:custDataLst>
          </p:nvPr>
        </p:nvSpPr>
        <p:spPr>
          <a:xfrm>
            <a:off x="-23812" y="645319"/>
            <a:ext cx="9191625" cy="737235"/>
          </a:xfrm>
          <a:prstGeom prst="rect">
            <a:avLst/>
          </a:prstGeom>
          <a:solidFill>
            <a:srgbClr val="0070BF">
              <a:alpha val="4000"/>
            </a:srgbClr>
          </a:solidFill>
        </p:spPr>
        <p:txBody>
          <a:bodyPr wrap="square" lIns="297180" rIns="297180" rtlCol="0" anchor="t" anchorCtr="0">
            <a:noAutofit/>
          </a:bodyPr>
          <a:lstStyle/>
          <a:p>
            <a:pPr marL="285750" indent="-285750">
              <a:lnSpc>
                <a:spcPct val="150000"/>
              </a:lnSpc>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法院面临</a:t>
            </a:r>
            <a:r>
              <a:rPr lang="en-US" altLang="zh-CN" sz="1200" b="1" dirty="0">
                <a:solidFill>
                  <a:srgbClr val="0070C0"/>
                </a:solidFill>
                <a:latin typeface="微软雅黑" panose="020B0503020204020204" pitchFamily="34" charset="-122"/>
                <a:ea typeface="微软雅黑" panose="020B0503020204020204" pitchFamily="34" charset="-122"/>
                <a:sym typeface="+mn-ea"/>
              </a:rPr>
              <a:t>“</a:t>
            </a:r>
            <a:r>
              <a:rPr lang="zh-CN" altLang="en-US" sz="1200" b="1" dirty="0">
                <a:solidFill>
                  <a:srgbClr val="0070C0"/>
                </a:solidFill>
                <a:latin typeface="微软雅黑" panose="020B0503020204020204" pitchFamily="34" charset="-122"/>
                <a:ea typeface="微软雅黑" panose="020B0503020204020204" pitchFamily="34" charset="-122"/>
                <a:sym typeface="+mn-ea"/>
              </a:rPr>
              <a:t>案多人少</a:t>
            </a:r>
            <a:r>
              <a:rPr lang="en-US" altLang="zh-CN" sz="1200" b="1" dirty="0">
                <a:solidFill>
                  <a:srgbClr val="0070C0"/>
                </a:solidFill>
                <a:latin typeface="微软雅黑" panose="020B0503020204020204" pitchFamily="34" charset="-122"/>
                <a:ea typeface="微软雅黑" panose="020B0503020204020204" pitchFamily="34" charset="-122"/>
                <a:sym typeface="+mn-ea"/>
              </a:rPr>
              <a:t>”</a:t>
            </a:r>
            <a:r>
              <a:rPr lang="zh-CN" altLang="en-US" sz="1200" b="1" dirty="0">
                <a:solidFill>
                  <a:srgbClr val="0070C0"/>
                </a:solidFill>
                <a:latin typeface="微软雅黑" panose="020B0503020204020204" pitchFamily="34" charset="-122"/>
                <a:ea typeface="微软雅黑" panose="020B0503020204020204" pitchFamily="34" charset="-122"/>
                <a:sym typeface="+mn-ea"/>
              </a:rPr>
              <a:t>压力与日俱增，法官审判质效难以把控。当前法院通常采用的辅助审判技术为要素式审判。</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得益于</a:t>
            </a:r>
            <a:r>
              <a:rPr lang="en-US" altLang="zh-CN" sz="1200" b="1" dirty="0">
                <a:solidFill>
                  <a:srgbClr val="0070C0"/>
                </a:solidFill>
                <a:latin typeface="微软雅黑" panose="020B0503020204020204" pitchFamily="34" charset="-122"/>
                <a:ea typeface="微软雅黑" panose="020B0503020204020204" pitchFamily="34" charset="-122"/>
                <a:sym typeface="+mn-ea"/>
              </a:rPr>
              <a:t>LLM</a:t>
            </a:r>
            <a:r>
              <a:rPr lang="zh-CN" altLang="en-US" sz="1200" b="1" dirty="0">
                <a:solidFill>
                  <a:srgbClr val="0070C0"/>
                </a:solidFill>
                <a:latin typeface="微软雅黑" panose="020B0503020204020204" pitchFamily="34" charset="-122"/>
                <a:ea typeface="微软雅黑" panose="020B0503020204020204" pitchFamily="34" charset="-122"/>
                <a:sym typeface="+mn-ea"/>
              </a:rPr>
              <a:t>的技术发展，基于本地卷宗管理系统的生成式</a:t>
            </a:r>
            <a:r>
              <a:rPr lang="en-US" altLang="zh-CN" sz="1200" b="1" dirty="0">
                <a:solidFill>
                  <a:srgbClr val="0070C0"/>
                </a:solidFill>
                <a:latin typeface="微软雅黑" panose="020B0503020204020204" pitchFamily="34" charset="-122"/>
                <a:ea typeface="微软雅黑" panose="020B0503020204020204" pitchFamily="34" charset="-122"/>
                <a:sym typeface="+mn-ea"/>
              </a:rPr>
              <a:t>AI</a:t>
            </a:r>
            <a:r>
              <a:rPr lang="zh-CN" altLang="en-US" sz="1200" b="1" dirty="0">
                <a:solidFill>
                  <a:srgbClr val="0070C0"/>
                </a:solidFill>
                <a:latin typeface="微软雅黑" panose="020B0503020204020204" pitchFamily="34" charset="-122"/>
                <a:ea typeface="微软雅黑" panose="020B0503020204020204" pitchFamily="34" charset="-122"/>
                <a:sym typeface="+mn-ea"/>
              </a:rPr>
              <a:t>辅助应用系统，可以无缝衔接法院平台，直击审案人员工作痛点。</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
            </a:pP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grpSp>
        <p:nvGrpSpPr>
          <p:cNvPr id="29" name="组合 28"/>
          <p:cNvGrpSpPr/>
          <p:nvPr/>
        </p:nvGrpSpPr>
        <p:grpSpPr>
          <a:xfrm>
            <a:off x="4780598" y="1427321"/>
            <a:ext cx="4155281" cy="3411379"/>
            <a:chOff x="675" y="4994"/>
            <a:chExt cx="5313" cy="5313"/>
          </a:xfrm>
        </p:grpSpPr>
        <p:sp>
          <p:nvSpPr>
            <p:cNvPr id="31" name="圆角矩形 30"/>
            <p:cNvSpPr/>
            <p:nvPr>
              <p:custDataLst>
                <p:tags r:id="rId3"/>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4"/>
              </p:custDataLst>
            </p:nvPr>
          </p:nvSpPr>
          <p:spPr bwMode="auto">
            <a:xfrm>
              <a:off x="675" y="4994"/>
              <a:ext cx="5313" cy="38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解决方案能力</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a:off x="283845" y="1427321"/>
            <a:ext cx="4146233" cy="3411855"/>
            <a:chOff x="675" y="4994"/>
            <a:chExt cx="5313" cy="5313"/>
          </a:xfrm>
        </p:grpSpPr>
        <p:sp>
          <p:nvSpPr>
            <p:cNvPr id="5" name="圆角矩形 4"/>
            <p:cNvSpPr/>
            <p:nvPr>
              <p:custDataLst>
                <p:tags r:id="rId5"/>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7" name="矩形 6"/>
            <p:cNvSpPr/>
            <p:nvPr>
              <p:custDataLst>
                <p:tags r:id="rId6"/>
              </p:custDataLst>
            </p:nvPr>
          </p:nvSpPr>
          <p:spPr bwMode="auto">
            <a:xfrm>
              <a:off x="675" y="4994"/>
              <a:ext cx="5313" cy="386"/>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典型场景介绍</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2" name="文本框 1"/>
          <p:cNvSpPr txBox="1"/>
          <p:nvPr/>
        </p:nvSpPr>
        <p:spPr>
          <a:xfrm>
            <a:off x="4784498" y="1674523"/>
            <a:ext cx="4151371" cy="1692593"/>
          </a:xfrm>
          <a:prstGeom prst="rect">
            <a:avLst/>
          </a:prstGeom>
          <a:noFill/>
        </p:spPr>
        <p:txBody>
          <a:bodyPr wrap="square">
            <a:noAutofit/>
          </a:bodyPr>
          <a:lstStyle/>
          <a:p>
            <a:pPr>
              <a:lnSpc>
                <a:spcPct val="150000"/>
              </a:lnSpc>
            </a:pPr>
            <a:r>
              <a:rPr lang="zh-CN" altLang="en-US" sz="900" b="1" dirty="0">
                <a:latin typeface="微软雅黑" panose="020B0503020204020204" pitchFamily="34" charset="-122"/>
                <a:ea typeface="微软雅黑" panose="020B0503020204020204" pitchFamily="34" charset="-122"/>
                <a:sym typeface="+mn-ea"/>
              </a:rPr>
              <a:t>解决方案架构图：</a:t>
            </a:r>
            <a:endParaRPr lang="en-US" altLang="zh-CN" sz="900" b="1" dirty="0">
              <a:latin typeface="微软雅黑" panose="020B0503020204020204" pitchFamily="34" charset="-122"/>
              <a:ea typeface="微软雅黑" panose="020B0503020204020204" pitchFamily="34" charset="-122"/>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r>
              <a:rPr lang="zh-CN" altLang="en-US" sz="900" b="1" dirty="0">
                <a:latin typeface="微软雅黑" panose="020B0503020204020204" pitchFamily="34" charset="-122"/>
                <a:ea typeface="微软雅黑" panose="020B0503020204020204" pitchFamily="34" charset="-122"/>
                <a:sym typeface="+mn-ea"/>
              </a:rPr>
              <a:t>解决方案亮点：</a:t>
            </a:r>
            <a:endParaRPr lang="en-US" altLang="zh-CN" sz="900" b="1" dirty="0">
              <a:latin typeface="微软雅黑" panose="020B0503020204020204" pitchFamily="34" charset="-122"/>
              <a:ea typeface="微软雅黑" panose="020B0503020204020204" pitchFamily="34" charset="-122"/>
              <a:sym typeface="+mn-ea"/>
            </a:endParaRPr>
          </a:p>
          <a:p>
            <a:pPr indent="-171450">
              <a:lnSpc>
                <a:spcPct val="150000"/>
              </a:lnSpc>
              <a:buFont typeface="Wingdings" panose="05000000000000000000" pitchFamily="2" charset="2"/>
              <a:buChar char="p"/>
            </a:pPr>
            <a:r>
              <a:rPr lang="zh-CN" altLang="en-US" sz="900" dirty="0">
                <a:sym typeface="+mn-ea"/>
              </a:rPr>
              <a:t>司法专业大模型：</a:t>
            </a:r>
            <a:r>
              <a:rPr lang="en-US" altLang="zh-CN" sz="900" dirty="0">
                <a:sym typeface="+mn-ea"/>
              </a:rPr>
              <a:t>DS</a:t>
            </a:r>
            <a:r>
              <a:rPr lang="zh-CN" altLang="en-US" sz="900" dirty="0">
                <a:sym typeface="+mn-ea"/>
              </a:rPr>
              <a:t>蒸馏基础模型</a:t>
            </a:r>
            <a:r>
              <a:rPr lang="en-US" altLang="zh-CN" sz="900" dirty="0">
                <a:sym typeface="+mn-ea"/>
              </a:rPr>
              <a:t>+</a:t>
            </a:r>
            <a:r>
              <a:rPr lang="zh-CN" altLang="en-US" sz="900" dirty="0">
                <a:sym typeface="+mn-ea"/>
              </a:rPr>
              <a:t>高质量真实案件卷宗数据</a:t>
            </a:r>
            <a:r>
              <a:rPr lang="en-US" altLang="zh-CN" sz="900" dirty="0">
                <a:sym typeface="+mn-ea"/>
              </a:rPr>
              <a:t>4TB</a:t>
            </a:r>
            <a:r>
              <a:rPr lang="zh-CN" altLang="en-US" sz="900" dirty="0">
                <a:sym typeface="+mn-ea"/>
              </a:rPr>
              <a:t>（证据材料语料库</a:t>
            </a:r>
            <a:r>
              <a:rPr lang="en-US" altLang="zh-CN" sz="900" dirty="0">
                <a:sym typeface="+mn-ea"/>
              </a:rPr>
              <a:t>1000</a:t>
            </a:r>
            <a:r>
              <a:rPr lang="zh-CN" altLang="en-US" sz="900" dirty="0">
                <a:sym typeface="+mn-ea"/>
              </a:rPr>
              <a:t>万，合同材料语料库</a:t>
            </a:r>
            <a:r>
              <a:rPr lang="en-US" altLang="zh-CN" sz="900" dirty="0">
                <a:sym typeface="+mn-ea"/>
              </a:rPr>
              <a:t>140</a:t>
            </a:r>
            <a:r>
              <a:rPr lang="zh-CN" altLang="en-US" sz="900" dirty="0">
                <a:sym typeface="+mn-ea"/>
              </a:rPr>
              <a:t>万，争议焦点语料库</a:t>
            </a:r>
            <a:r>
              <a:rPr lang="en-US" altLang="zh-CN" sz="900" dirty="0">
                <a:sym typeface="+mn-ea"/>
              </a:rPr>
              <a:t>80</a:t>
            </a:r>
            <a:r>
              <a:rPr lang="zh-CN" altLang="en-US" sz="900" dirty="0">
                <a:sym typeface="+mn-ea"/>
              </a:rPr>
              <a:t>万）</a:t>
            </a:r>
            <a:endParaRPr lang="en-US" altLang="zh-CN" sz="900" dirty="0">
              <a:sym typeface="+mn-ea"/>
            </a:endParaRPr>
          </a:p>
          <a:p>
            <a:pPr indent="-171450">
              <a:lnSpc>
                <a:spcPct val="150000"/>
              </a:lnSpc>
              <a:buFont typeface="Wingdings" panose="05000000000000000000" pitchFamily="2" charset="2"/>
              <a:buChar char="p"/>
            </a:pPr>
            <a:r>
              <a:rPr lang="zh-CN" altLang="en-US" sz="900" dirty="0">
                <a:sym typeface="+mn-ea"/>
              </a:rPr>
              <a:t>全国产信创方案：</a:t>
            </a:r>
            <a:r>
              <a:rPr lang="en-US" altLang="zh-CN" sz="900" dirty="0">
                <a:sym typeface="+mn-ea"/>
              </a:rPr>
              <a:t>AI</a:t>
            </a:r>
            <a:r>
              <a:rPr lang="zh-CN" altLang="en-US" sz="900" dirty="0">
                <a:sym typeface="+mn-ea"/>
              </a:rPr>
              <a:t>辅助判案应用</a:t>
            </a:r>
            <a:r>
              <a:rPr lang="en-US" altLang="zh-CN" sz="900" dirty="0">
                <a:sym typeface="+mn-ea"/>
              </a:rPr>
              <a:t>+</a:t>
            </a:r>
            <a:r>
              <a:rPr lang="zh-CN" altLang="en-US" sz="900" dirty="0">
                <a:sym typeface="+mn-ea"/>
              </a:rPr>
              <a:t>移动云</a:t>
            </a:r>
            <a:r>
              <a:rPr lang="en-US" altLang="zh-CN" sz="900" dirty="0">
                <a:sym typeface="+mn-ea"/>
              </a:rPr>
              <a:t>DS</a:t>
            </a:r>
            <a:r>
              <a:rPr lang="zh-CN" altLang="en-US" sz="900" dirty="0">
                <a:sym typeface="+mn-ea"/>
              </a:rPr>
              <a:t>一体机整体交付（</a:t>
            </a:r>
            <a:r>
              <a:rPr lang="en-US" altLang="zh-CN" sz="900" dirty="0">
                <a:sym typeface="+mn-ea"/>
              </a:rPr>
              <a:t>1+2</a:t>
            </a:r>
            <a:r>
              <a:rPr lang="zh-CN" altLang="en-US" sz="900" dirty="0">
                <a:sym typeface="+mn-ea"/>
              </a:rPr>
              <a:t>起步）高可用，高并发，可扩展。</a:t>
            </a:r>
            <a:endParaRPr lang="en-US" altLang="zh-CN" sz="900"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en-US" altLang="zh-CN" sz="900" b="1" dirty="0">
              <a:sym typeface="+mn-ea"/>
            </a:endParaRPr>
          </a:p>
          <a:p>
            <a:pPr>
              <a:lnSpc>
                <a:spcPct val="150000"/>
              </a:lnSpc>
            </a:pPr>
            <a:endParaRPr lang="zh-CN" altLang="en-US" sz="900" b="1" dirty="0">
              <a:sym typeface="+mn-ea"/>
            </a:endParaRPr>
          </a:p>
        </p:txBody>
      </p:sp>
      <p:sp>
        <p:nvSpPr>
          <p:cNvPr id="9" name="文本框 8"/>
          <p:cNvSpPr txBox="1"/>
          <p:nvPr/>
        </p:nvSpPr>
        <p:spPr>
          <a:xfrm>
            <a:off x="365401" y="1682730"/>
            <a:ext cx="3994874" cy="1140073"/>
          </a:xfrm>
          <a:prstGeom prst="rect">
            <a:avLst/>
          </a:prstGeom>
          <a:noFill/>
        </p:spPr>
        <p:txBody>
          <a:bodyPr wrap="square">
            <a:noAutofit/>
          </a:bodyPr>
          <a:lstStyle/>
          <a:p>
            <a:pPr>
              <a:lnSpc>
                <a:spcPct val="150000"/>
              </a:lnSpc>
            </a:pP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rPr>
              <a:t>法院主要痛点：</a:t>
            </a:r>
            <a:endParaRPr lang="en-US" altLang="zh-CN" sz="9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900" dirty="0">
                <a:sym typeface="+mn-ea"/>
              </a:rPr>
              <a:t>案件数量多，法官阅卷累；卷宗信息杂</a:t>
            </a:r>
            <a:r>
              <a:rPr lang="en-US" altLang="zh-CN" sz="900" dirty="0">
                <a:sym typeface="+mn-ea"/>
              </a:rPr>
              <a:t> </a:t>
            </a:r>
            <a:r>
              <a:rPr lang="zh-CN" altLang="en-US" sz="900" dirty="0">
                <a:sym typeface="+mn-ea"/>
              </a:rPr>
              <a:t>人工查找慢；文书制作耗费精力大。</a:t>
            </a:r>
            <a:endParaRPr lang="zh-CN" altLang="en-US" sz="900" dirty="0">
              <a:sym typeface="+mn-ea"/>
            </a:endParaRPr>
          </a:p>
          <a:p>
            <a:pPr>
              <a:lnSpc>
                <a:spcPct val="150000"/>
              </a:lnSpc>
            </a:pPr>
            <a:r>
              <a:rPr lang="en-US" altLang="zh-CN" sz="900" b="1" dirty="0">
                <a:sym typeface="+mn-ea"/>
              </a:rPr>
              <a:t>AI</a:t>
            </a:r>
            <a:r>
              <a:rPr lang="zh-CN" altLang="en-US" sz="900" b="1" dirty="0">
                <a:sym typeface="+mn-ea"/>
              </a:rPr>
              <a:t>辅助审判系统：</a:t>
            </a:r>
            <a:endParaRPr lang="en-US" altLang="zh-CN" sz="900" b="1" dirty="0">
              <a:sym typeface="+mn-ea"/>
            </a:endParaRPr>
          </a:p>
          <a:p>
            <a:pPr>
              <a:lnSpc>
                <a:spcPct val="150000"/>
              </a:lnSpc>
            </a:pPr>
            <a:r>
              <a:rPr lang="zh-CN" altLang="en-US" sz="900" dirty="0">
                <a:sym typeface="+mn-ea"/>
              </a:rPr>
              <a:t>可以在法院判案的全流程（庭前阅卷、庭审提纲、事实认定、审理裁判和文书生成）等多个不同环节场景提供高效的</a:t>
            </a:r>
            <a:r>
              <a:rPr lang="en-US" altLang="zh-CN" sz="900" dirty="0">
                <a:sym typeface="+mn-ea"/>
              </a:rPr>
              <a:t>AI</a:t>
            </a:r>
            <a:r>
              <a:rPr lang="zh-CN" altLang="en-US" sz="900" dirty="0">
                <a:sym typeface="+mn-ea"/>
              </a:rPr>
              <a:t>智慧化辅助支撑。</a:t>
            </a:r>
            <a:endParaRPr lang="zh-CN" altLang="en-US" sz="900" dirty="0">
              <a:sym typeface="+mn-ea"/>
            </a:endParaRPr>
          </a:p>
          <a:p>
            <a:pPr>
              <a:lnSpc>
                <a:spcPct val="150000"/>
              </a:lnSpc>
            </a:pPr>
            <a:endParaRPr 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7"/>
          <a:stretch>
            <a:fillRect/>
          </a:stretch>
        </p:blipFill>
        <p:spPr>
          <a:xfrm>
            <a:off x="4935311" y="1879828"/>
            <a:ext cx="3925553" cy="1925372"/>
          </a:xfrm>
          <a:prstGeom prst="rect">
            <a:avLst/>
          </a:prstGeom>
        </p:spPr>
      </p:pic>
      <p:pic>
        <p:nvPicPr>
          <p:cNvPr id="10" name="图片 9"/>
          <p:cNvPicPr>
            <a:picLocks noChangeAspect="1"/>
          </p:cNvPicPr>
          <p:nvPr/>
        </p:nvPicPr>
        <p:blipFill>
          <a:blip r:embed="rId8"/>
          <a:stretch>
            <a:fillRect/>
          </a:stretch>
        </p:blipFill>
        <p:spPr>
          <a:xfrm>
            <a:off x="360710" y="2786063"/>
            <a:ext cx="3926120" cy="197915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19513"/>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lang="zh-CN" altLang="en-US" sz="1800">
                <a:solidFill>
                  <a:srgbClr val="0084CF"/>
                </a:solidFill>
                <a:cs typeface="+mn-cs"/>
                <a:sym typeface="+mn-ea"/>
              </a:rPr>
              <a:t>党政行业</a:t>
            </a:r>
            <a:r>
              <a:rPr lang="en-US" altLang="zh-CN" sz="1800">
                <a:solidFill>
                  <a:srgbClr val="0084CF"/>
                </a:solidFill>
                <a:cs typeface="+mn-cs"/>
                <a:sym typeface="+mn-ea"/>
              </a:rPr>
              <a:t>-</a:t>
            </a:r>
            <a:r>
              <a:rPr lang="zh-CN" altLang="en-US" sz="1800">
                <a:solidFill>
                  <a:srgbClr val="0084CF"/>
                </a:solidFill>
                <a:cs typeface="+mn-cs"/>
                <a:sym typeface="+mn-ea"/>
              </a:rPr>
              <a:t>公安执法办案</a:t>
            </a:r>
            <a:r>
              <a:rPr sz="1800">
                <a:solidFill>
                  <a:srgbClr val="0084CF"/>
                </a:solidFill>
                <a:cs typeface="+mn-cs"/>
                <a:sym typeface="+mn-ea"/>
              </a:rPr>
              <a:t>场景</a:t>
            </a:r>
            <a:endParaRPr sz="1800" dirty="0">
              <a:solidFill>
                <a:srgbClr val="0084CF"/>
              </a:solidFill>
              <a:cs typeface="+mn-cs"/>
              <a:sym typeface="+mn-ea"/>
            </a:endParaRPr>
          </a:p>
        </p:txBody>
      </p:sp>
      <p:sp>
        <p:nvSpPr>
          <p:cNvPr id="38" name="文本框 37"/>
          <p:cNvSpPr txBox="1"/>
          <p:nvPr>
            <p:custDataLst>
              <p:tags r:id="rId1"/>
            </p:custDataLst>
          </p:nvPr>
        </p:nvSpPr>
        <p:spPr>
          <a:xfrm>
            <a:off x="6094143" y="1516071"/>
            <a:ext cx="3128963" cy="275749"/>
          </a:xfrm>
          <a:prstGeom prst="rect">
            <a:avLst/>
          </a:prstGeom>
          <a:noFill/>
        </p:spPr>
        <p:txBody>
          <a:bodyPr wrap="square" rtlCol="0" anchor="ctr" anchorCtr="0">
            <a:noAutofit/>
          </a:bodyPr>
          <a:lstStyle>
            <a:defPPr>
              <a:defRPr lang="en-US"/>
            </a:defPPr>
            <a:lvl1pPr marR="0" lvl="0" algn="ctr" defTabSz="876300" fontAlgn="ctr">
              <a:lnSpc>
                <a:spcPct val="100000"/>
              </a:lnSpc>
              <a:spcBef>
                <a:spcPts val="955"/>
              </a:spcBef>
              <a:spcAft>
                <a:spcPts val="0"/>
              </a:spcAft>
              <a:buClrTx/>
              <a:buSzTx/>
              <a:buFontTx/>
              <a:buNone/>
              <a:defRPr sz="3600" spc="100">
                <a:solidFill>
                  <a:srgbClr val="FFC000"/>
                </a:solidFill>
                <a:latin typeface="方正兰亭粗黑简体" panose="02000000000000000000" pitchFamily="2" charset="-122"/>
                <a:ea typeface="方正兰亭粗黑简体" panose="02000000000000000000" pitchFamily="2" charset="-122"/>
                <a:cs typeface="方正兰亭中黑_GBK" panose="02000000000000000000" charset="-122"/>
              </a:defRPr>
            </a:lvl1pPr>
          </a:lstStyle>
          <a:p>
            <a:pPr algn="ctr"/>
            <a:endParaRPr lang="zh-CN" altLang="en-US" sz="1350" b="1" dirty="0">
              <a:ln>
                <a:noFill/>
              </a:ln>
              <a:solidFill>
                <a:schemeClr val="bg2">
                  <a:lumMod val="50000"/>
                </a:schemeClr>
              </a:solidFill>
              <a:latin typeface="微软雅黑" panose="020B0503020204020204" pitchFamily="34" charset="-122"/>
              <a:ea typeface="微软雅黑" panose="020B0503020204020204" pitchFamily="34" charset="-122"/>
              <a:sym typeface="等线" panose="02010600030101010101" charset="-122"/>
            </a:endParaRPr>
          </a:p>
        </p:txBody>
      </p:sp>
      <p:sp>
        <p:nvSpPr>
          <p:cNvPr id="6" name="文本框 5"/>
          <p:cNvSpPr txBox="1"/>
          <p:nvPr>
            <p:custDataLst>
              <p:tags r:id="rId2"/>
            </p:custDataLst>
          </p:nvPr>
        </p:nvSpPr>
        <p:spPr>
          <a:xfrm>
            <a:off x="-23812" y="645319"/>
            <a:ext cx="9191625" cy="672941"/>
          </a:xfrm>
          <a:prstGeom prst="rect">
            <a:avLst/>
          </a:prstGeom>
          <a:solidFill>
            <a:srgbClr val="0070BF">
              <a:alpha val="4000"/>
            </a:srgbClr>
          </a:solidFill>
        </p:spPr>
        <p:txBody>
          <a:bodyPr wrap="square" lIns="297180" rIns="297180" rtlCol="0" anchor="t" anchorCtr="0">
            <a:noAutofit/>
          </a:bodyPr>
          <a:lstStyle/>
          <a:p>
            <a:pPr marL="285750" lvl="0" indent="-285750" algn="l">
              <a:lnSpc>
                <a:spcPct val="130000"/>
              </a:lnSpc>
              <a:buClrTx/>
              <a:buSzTx/>
              <a:buFont typeface="Wingdings" panose="05000000000000000000" pitchFamily="2" charset="2"/>
              <a:buChar char="n"/>
            </a:pPr>
            <a:r>
              <a:rPr lang="zh-CN" altLang="en-US" sz="1200" b="1" dirty="0">
                <a:solidFill>
                  <a:srgbClr val="0084CF"/>
                </a:solidFill>
                <a:latin typeface="微软雅黑" panose="020B0503020204020204" pitchFamily="34" charset="-122"/>
                <a:ea typeface="微软雅黑" panose="020B0503020204020204" pitchFamily="34" charset="-122"/>
                <a:sym typeface="+mn-ea"/>
              </a:rPr>
              <a:t>公安行业中，执法办案信息处理过程繁重庞杂，民警办案中存在案件多、要求高、时效压力大的问题，警务管理中，存在依托人工审核为主、审核质量不稳定、审核时效压力大的问题，急需依托</a:t>
            </a:r>
            <a:r>
              <a:rPr lang="en-US" altLang="zh-CN" sz="1200" b="1" dirty="0">
                <a:solidFill>
                  <a:srgbClr val="0084CF"/>
                </a:solidFill>
                <a:latin typeface="微软雅黑" panose="020B0503020204020204" pitchFamily="34" charset="-122"/>
                <a:ea typeface="微软雅黑" panose="020B0503020204020204" pitchFamily="34" charset="-122"/>
                <a:sym typeface="+mn-ea"/>
              </a:rPr>
              <a:t>AI</a:t>
            </a:r>
            <a:r>
              <a:rPr lang="zh-CN" altLang="en-US" sz="1200" b="1" dirty="0">
                <a:solidFill>
                  <a:srgbClr val="0084CF"/>
                </a:solidFill>
                <a:latin typeface="微软雅黑" panose="020B0503020204020204" pitchFamily="34" charset="-122"/>
                <a:ea typeface="微软雅黑" panose="020B0503020204020204" pitchFamily="34" charset="-122"/>
                <a:sym typeface="+mn-ea"/>
              </a:rPr>
              <a:t>能力，进行办案与管理层面辅助，提升办案及管理效率，使得警情识别更精准、执法更高效专业</a:t>
            </a:r>
            <a:r>
              <a:rPr lang="zh-CN" altLang="en-US" sz="1200" b="1" dirty="0">
                <a:latin typeface="微软雅黑" panose="020B0503020204020204" pitchFamily="34" charset="-122"/>
                <a:ea typeface="微软雅黑" panose="020B0503020204020204" pitchFamily="34" charset="-122"/>
                <a:sym typeface="+mn-ea"/>
              </a:rPr>
              <a:t>。</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grpSp>
        <p:nvGrpSpPr>
          <p:cNvPr id="29" name="组合 28"/>
          <p:cNvGrpSpPr/>
          <p:nvPr/>
        </p:nvGrpSpPr>
        <p:grpSpPr>
          <a:xfrm>
            <a:off x="4780598" y="1427321"/>
            <a:ext cx="4155281" cy="3411379"/>
            <a:chOff x="675" y="4994"/>
            <a:chExt cx="5313" cy="5313"/>
          </a:xfrm>
        </p:grpSpPr>
        <p:sp>
          <p:nvSpPr>
            <p:cNvPr id="31" name="圆角矩形 30"/>
            <p:cNvSpPr/>
            <p:nvPr>
              <p:custDataLst>
                <p:tags r:id="rId3"/>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4"/>
              </p:custDataLst>
            </p:nvPr>
          </p:nvSpPr>
          <p:spPr bwMode="auto">
            <a:xfrm>
              <a:off x="675" y="4994"/>
              <a:ext cx="5313" cy="38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解决方案能力</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nvGrpSpPr>
        <p:grpSpPr>
          <a:xfrm>
            <a:off x="283845" y="1427321"/>
            <a:ext cx="4146233" cy="3411855"/>
            <a:chOff x="675" y="4994"/>
            <a:chExt cx="5313" cy="5313"/>
          </a:xfrm>
        </p:grpSpPr>
        <p:sp>
          <p:nvSpPr>
            <p:cNvPr id="5" name="圆角矩形 4"/>
            <p:cNvSpPr/>
            <p:nvPr>
              <p:custDataLst>
                <p:tags r:id="rId5"/>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7" name="矩形 6"/>
            <p:cNvSpPr/>
            <p:nvPr>
              <p:custDataLst>
                <p:tags r:id="rId6"/>
              </p:custDataLst>
            </p:nvPr>
          </p:nvSpPr>
          <p:spPr bwMode="auto">
            <a:xfrm>
              <a:off x="675" y="4994"/>
              <a:ext cx="5313" cy="386"/>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典型场景介绍</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15" name="矩形 14"/>
          <p:cNvSpPr/>
          <p:nvPr>
            <p:custDataLst>
              <p:tags r:id="rId7"/>
            </p:custDataLst>
          </p:nvPr>
        </p:nvSpPr>
        <p:spPr>
          <a:xfrm>
            <a:off x="4889120" y="2368117"/>
            <a:ext cx="3884327" cy="523949"/>
          </a:xfrm>
          <a:prstGeom prst="rect">
            <a:avLst/>
          </a:prstGeom>
          <a:solidFill>
            <a:schemeClr val="accent1"/>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endParaRPr lang="zh-CN" altLang="en-US" sz="105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cxnSp>
        <p:nvCxnSpPr>
          <p:cNvPr id="16" name="直接连接符 15"/>
          <p:cNvCxnSpPr/>
          <p:nvPr>
            <p:custDataLst>
              <p:tags r:id="rId8"/>
            </p:custDataLst>
          </p:nvPr>
        </p:nvCxnSpPr>
        <p:spPr>
          <a:xfrm>
            <a:off x="4888912" y="2967610"/>
            <a:ext cx="3884327" cy="6161"/>
          </a:xfrm>
          <a:prstGeom prst="line">
            <a:avLst/>
          </a:prstGeom>
          <a:ln>
            <a:gradFill>
              <a:gsLst>
                <a:gs pos="100000">
                  <a:schemeClr val="accent1">
                    <a:alpha val="30000"/>
                  </a:schemeClr>
                </a:gs>
                <a:gs pos="51000">
                  <a:srgbClr val="39BCE7">
                    <a:alpha val="100000"/>
                  </a:srgbClr>
                </a:gs>
                <a:gs pos="0">
                  <a:srgbClr val="17DDF9">
                    <a:alpha val="30000"/>
                  </a:srgb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9"/>
            </p:custDataLst>
          </p:nvPr>
        </p:nvSpPr>
        <p:spPr>
          <a:xfrm>
            <a:off x="4868869" y="2333101"/>
            <a:ext cx="3904160" cy="255490"/>
          </a:xfrm>
          <a:prstGeom prst="rect">
            <a:avLst/>
          </a:prstGeom>
          <a:noFill/>
        </p:spPr>
        <p:txBody>
          <a:bodyPr wrap="square" rtlCol="0">
            <a:noAutofit/>
          </a:bodyPr>
          <a:lstStyle/>
          <a:p>
            <a:pPr algn="ctr"/>
            <a:r>
              <a:rPr lang="zh-CN" altLang="en-US" sz="9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行业赋能应用</a:t>
            </a:r>
            <a:endParaRPr lang="zh-CN" altLang="en-US" sz="900" b="1" dirty="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custDataLst>
              <p:tags r:id="rId10"/>
            </p:custDataLst>
          </p:nvPr>
        </p:nvSpPr>
        <p:spPr>
          <a:xfrm>
            <a:off x="5024407" y="2584894"/>
            <a:ext cx="680354" cy="259076"/>
          </a:xfrm>
          <a:prstGeom prst="rect">
            <a:avLst/>
          </a:prstGeom>
          <a:solidFill>
            <a:srgbClr val="92D7FB"/>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750" b="1" dirty="0">
                <a:solidFill>
                  <a:srgbClr val="0085D0"/>
                </a:solidFill>
                <a:latin typeface="微软雅黑" panose="020B0503020204020204" pitchFamily="34" charset="-122"/>
                <a:ea typeface="微软雅黑" panose="020B0503020204020204" pitchFamily="34" charset="-122"/>
                <a:cs typeface="微软雅黑" panose="020B0503020204020204" pitchFamily="34" charset="-122"/>
                <a:sym typeface="+mn-ea"/>
              </a:rPr>
              <a:t>执法助手</a:t>
            </a:r>
            <a:endParaRPr lang="zh-CN" altLang="en-US" sz="750" b="1" dirty="0">
              <a:solidFill>
                <a:srgbClr val="0085D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矩形 18"/>
          <p:cNvSpPr/>
          <p:nvPr>
            <p:custDataLst>
              <p:tags r:id="rId11"/>
            </p:custDataLst>
          </p:nvPr>
        </p:nvSpPr>
        <p:spPr>
          <a:xfrm>
            <a:off x="5992770" y="2585909"/>
            <a:ext cx="796490" cy="254841"/>
          </a:xfrm>
          <a:prstGeom prst="rect">
            <a:avLst/>
          </a:prstGeom>
          <a:solidFill>
            <a:srgbClr val="92D7FB"/>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solidFill>
                  <a:srgbClr val="0085D0"/>
                </a:solidFill>
                <a:latin typeface="微软雅黑" panose="020B0503020204020204" pitchFamily="34" charset="-122"/>
                <a:ea typeface="微软雅黑" panose="020B0503020204020204" pitchFamily="34" charset="-122"/>
                <a:cs typeface="微软雅黑" panose="020B0503020204020204" pitchFamily="34" charset="-122"/>
                <a:sym typeface="+mn-ea"/>
              </a:rPr>
              <a:t>专家知识库</a:t>
            </a:r>
            <a:endParaRPr lang="zh-CN" altLang="en-US" sz="750" b="1" dirty="0">
              <a:solidFill>
                <a:srgbClr val="0085D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矩形 19"/>
          <p:cNvSpPr/>
          <p:nvPr>
            <p:custDataLst>
              <p:tags r:id="rId12"/>
            </p:custDataLst>
          </p:nvPr>
        </p:nvSpPr>
        <p:spPr>
          <a:xfrm>
            <a:off x="6933958" y="2584893"/>
            <a:ext cx="775936" cy="255814"/>
          </a:xfrm>
          <a:prstGeom prst="rect">
            <a:avLst/>
          </a:prstGeom>
          <a:solidFill>
            <a:srgbClr val="92D7FB"/>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solidFill>
                  <a:srgbClr val="0085D0"/>
                </a:solidFill>
                <a:latin typeface="微软雅黑" panose="020B0503020204020204" pitchFamily="34" charset="-122"/>
                <a:ea typeface="微软雅黑" panose="020B0503020204020204" pitchFamily="34" charset="-122"/>
                <a:cs typeface="微软雅黑" panose="020B0503020204020204" pitchFamily="34" charset="-122"/>
                <a:sym typeface="+mn-ea"/>
              </a:rPr>
              <a:t>证据链条检测</a:t>
            </a:r>
            <a:endParaRPr lang="zh-CN" altLang="en-US" sz="750" b="1" dirty="0">
              <a:solidFill>
                <a:srgbClr val="0085D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6" name="组合 25"/>
          <p:cNvGrpSpPr/>
          <p:nvPr/>
        </p:nvGrpSpPr>
        <p:grpSpPr>
          <a:xfrm>
            <a:off x="4876489" y="3088502"/>
            <a:ext cx="3909371" cy="1666119"/>
            <a:chOff x="297" y="4566"/>
            <a:chExt cx="18725" cy="6046"/>
          </a:xfrm>
        </p:grpSpPr>
        <p:sp>
          <p:nvSpPr>
            <p:cNvPr id="27" name="矩形 26"/>
            <p:cNvSpPr/>
            <p:nvPr>
              <p:custDataLst>
                <p:tags r:id="rId13"/>
              </p:custDataLst>
            </p:nvPr>
          </p:nvSpPr>
          <p:spPr>
            <a:xfrm>
              <a:off x="377" y="4566"/>
              <a:ext cx="2887" cy="5907"/>
            </a:xfrm>
            <a:prstGeom prst="rect">
              <a:avLst/>
            </a:prstGeom>
            <a:solidFill>
              <a:srgbClr val="DFEAFA"/>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endParaRPr lang="zh-CN" altLang="en-US" sz="105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28" name="矩形 27"/>
            <p:cNvSpPr/>
            <p:nvPr>
              <p:custDataLst>
                <p:tags r:id="rId14"/>
              </p:custDataLst>
            </p:nvPr>
          </p:nvSpPr>
          <p:spPr>
            <a:xfrm>
              <a:off x="13792" y="5560"/>
              <a:ext cx="5230" cy="5052"/>
            </a:xfrm>
            <a:prstGeom prst="rect">
              <a:avLst/>
            </a:prstGeom>
            <a:solidFill>
              <a:srgbClr val="DFEAFA"/>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endParaRPr lang="zh-CN" altLang="en-US" sz="105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30" name="矩形 29"/>
            <p:cNvSpPr/>
            <p:nvPr>
              <p:custDataLst>
                <p:tags r:id="rId15"/>
              </p:custDataLst>
            </p:nvPr>
          </p:nvSpPr>
          <p:spPr>
            <a:xfrm>
              <a:off x="6338" y="4568"/>
              <a:ext cx="6452" cy="4684"/>
            </a:xfrm>
            <a:prstGeom prst="rect">
              <a:avLst/>
            </a:prstGeom>
            <a:solidFill>
              <a:srgbClr val="DFEAFA"/>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endParaRPr lang="zh-CN" altLang="en-US" sz="1050">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sym typeface="+mn-ea"/>
              </a:endParaRPr>
            </a:p>
          </p:txBody>
        </p:sp>
        <p:sp>
          <p:nvSpPr>
            <p:cNvPr id="33" name="文本框 32"/>
            <p:cNvSpPr txBox="1"/>
            <p:nvPr>
              <p:custDataLst>
                <p:tags r:id="rId16"/>
              </p:custDataLst>
            </p:nvPr>
          </p:nvSpPr>
          <p:spPr>
            <a:xfrm>
              <a:off x="6579" y="5560"/>
              <a:ext cx="5688" cy="834"/>
            </a:xfrm>
            <a:prstGeom prst="rect">
              <a:avLst/>
            </a:prstGeom>
            <a:noFill/>
          </p:spPr>
          <p:txBody>
            <a:bodyPr wrap="square" rtlCol="0">
              <a:spAutoFit/>
            </a:bodyPr>
            <a:lstStyle/>
            <a:p>
              <a:pPr lvl="0" algn="ctr">
                <a:buClrTx/>
                <a:buSzTx/>
                <a:buFontTx/>
              </a:pPr>
              <a:r>
                <a:rPr lang="en-US" altLang="zh-CN" sz="900" b="1" dirty="0" err="1">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DeepSeek</a:t>
              </a:r>
              <a:r>
                <a:rPr lang="zh-CN" altLang="en-US" sz="900" b="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大模型</a:t>
              </a:r>
              <a:endParaRPr lang="zh-CN" altLang="en-US" sz="900" b="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4" name="矩形 33"/>
            <p:cNvSpPr/>
            <p:nvPr>
              <p:custDataLst>
                <p:tags r:id="rId17"/>
              </p:custDataLst>
            </p:nvPr>
          </p:nvSpPr>
          <p:spPr>
            <a:xfrm>
              <a:off x="16805" y="8886"/>
              <a:ext cx="2017" cy="796"/>
            </a:xfrm>
            <a:prstGeom prst="rect">
              <a:avLst/>
            </a:prstGeom>
            <a:solidFill>
              <a:srgbClr val="00A8FE">
                <a:alpha val="34000"/>
              </a:srgbClr>
            </a:solidFill>
            <a:ln w="12700" cmpd="sng">
              <a:solidFill>
                <a:srgbClr val="000000">
                  <a:alpha val="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敏感词约束</a:t>
              </a:r>
              <a:endPar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5" name="文本框 34"/>
            <p:cNvSpPr txBox="1"/>
            <p:nvPr>
              <p:custDataLst>
                <p:tags r:id="rId18"/>
              </p:custDataLst>
            </p:nvPr>
          </p:nvSpPr>
          <p:spPr>
            <a:xfrm>
              <a:off x="14804" y="7872"/>
              <a:ext cx="3598" cy="683"/>
            </a:xfrm>
            <a:prstGeom prst="rect">
              <a:avLst/>
            </a:prstGeom>
            <a:noFill/>
          </p:spPr>
          <p:txBody>
            <a:bodyPr wrap="square" rtlCol="0">
              <a:noAutofit/>
            </a:bodyPr>
            <a:lstStyle/>
            <a:p>
              <a:pPr algn="ctr"/>
              <a:r>
                <a:rPr lang="zh-CN" altLang="en-US" sz="675" b="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业务约束模型（敏感过滤）</a:t>
              </a:r>
              <a:endParaRPr lang="zh-CN" altLang="en-US" sz="675" b="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pSp>
          <p:nvGrpSpPr>
            <p:cNvPr id="36" name="组合 35"/>
            <p:cNvGrpSpPr/>
            <p:nvPr/>
          </p:nvGrpSpPr>
          <p:grpSpPr>
            <a:xfrm>
              <a:off x="591" y="5738"/>
              <a:ext cx="2443" cy="3393"/>
              <a:chOff x="182" y="1923"/>
              <a:chExt cx="876" cy="1312"/>
            </a:xfrm>
          </p:grpSpPr>
          <p:sp>
            <p:nvSpPr>
              <p:cNvPr id="97" name="矩形 96"/>
              <p:cNvSpPr/>
              <p:nvPr>
                <p:custDataLst>
                  <p:tags r:id="rId19"/>
                </p:custDataLst>
              </p:nvPr>
            </p:nvSpPr>
            <p:spPr>
              <a:xfrm>
                <a:off x="182" y="2213"/>
                <a:ext cx="870" cy="211"/>
              </a:xfrm>
              <a:prstGeom prst="rect">
                <a:avLst/>
              </a:prstGeom>
              <a:solidFill>
                <a:srgbClr val="92D7FB"/>
              </a:solidFill>
              <a:ln w="12700" cmpd="sng">
                <a:solidFill>
                  <a:srgbClr val="000000">
                    <a:alpha val="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52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警务数据</a:t>
                </a:r>
                <a:endParaRPr lang="zh-CN" altLang="en-US" sz="52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8" name="矩形 97"/>
              <p:cNvSpPr/>
              <p:nvPr>
                <p:custDataLst>
                  <p:tags r:id="rId20"/>
                </p:custDataLst>
              </p:nvPr>
            </p:nvSpPr>
            <p:spPr>
              <a:xfrm>
                <a:off x="182" y="2485"/>
                <a:ext cx="870" cy="211"/>
              </a:xfrm>
              <a:prstGeom prst="rect">
                <a:avLst/>
              </a:prstGeom>
              <a:solidFill>
                <a:srgbClr val="00A8FE">
                  <a:alpha val="34000"/>
                </a:srgbClr>
              </a:solidFill>
              <a:ln w="12700" cmpd="sng">
                <a:solidFill>
                  <a:srgbClr val="000000">
                    <a:alpha val="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52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政务数据</a:t>
                </a:r>
                <a:endParaRPr lang="zh-CN" altLang="en-US" sz="52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9" name="矩形 98"/>
              <p:cNvSpPr/>
              <p:nvPr>
                <p:custDataLst>
                  <p:tags r:id="rId21"/>
                </p:custDataLst>
              </p:nvPr>
            </p:nvSpPr>
            <p:spPr>
              <a:xfrm>
                <a:off x="182" y="2756"/>
                <a:ext cx="870" cy="211"/>
              </a:xfrm>
              <a:prstGeom prst="rect">
                <a:avLst/>
              </a:prstGeom>
              <a:solidFill>
                <a:srgbClr val="00A8FE">
                  <a:alpha val="34000"/>
                </a:srgbClr>
              </a:solidFill>
              <a:ln w="12700" cmpd="sng">
                <a:solidFill>
                  <a:srgbClr val="000000">
                    <a:alpha val="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52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互联网数据</a:t>
                </a:r>
                <a:endParaRPr lang="zh-CN" altLang="en-US" sz="52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矩形 99"/>
              <p:cNvSpPr/>
              <p:nvPr>
                <p:custDataLst>
                  <p:tags r:id="rId22"/>
                </p:custDataLst>
              </p:nvPr>
            </p:nvSpPr>
            <p:spPr>
              <a:xfrm>
                <a:off x="182" y="3024"/>
                <a:ext cx="870" cy="211"/>
              </a:xfrm>
              <a:prstGeom prst="rect">
                <a:avLst/>
              </a:prstGeom>
              <a:solidFill>
                <a:srgbClr val="00A8FE">
                  <a:alpha val="34000"/>
                </a:srgbClr>
              </a:solidFill>
              <a:ln w="12700" cmpd="sng">
                <a:solidFill>
                  <a:srgbClr val="000000">
                    <a:alpha val="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675"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675"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1" name="矩形 100"/>
              <p:cNvSpPr/>
              <p:nvPr>
                <p:custDataLst>
                  <p:tags r:id="rId23"/>
                </p:custDataLst>
              </p:nvPr>
            </p:nvSpPr>
            <p:spPr>
              <a:xfrm>
                <a:off x="188" y="1923"/>
                <a:ext cx="870" cy="211"/>
              </a:xfrm>
              <a:prstGeom prst="rect">
                <a:avLst/>
              </a:prstGeom>
              <a:solidFill>
                <a:srgbClr val="92D7FB"/>
              </a:solidFill>
              <a:ln w="12700" cmpd="sng">
                <a:solidFill>
                  <a:srgbClr val="000000">
                    <a:alpha val="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52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视图数据</a:t>
                </a:r>
                <a:endParaRPr lang="zh-CN" altLang="en-US" sz="525"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37" name="矩形 36"/>
            <p:cNvSpPr/>
            <p:nvPr>
              <p:custDataLst>
                <p:tags r:id="rId24"/>
              </p:custDataLst>
            </p:nvPr>
          </p:nvSpPr>
          <p:spPr>
            <a:xfrm>
              <a:off x="4139" y="4567"/>
              <a:ext cx="1032" cy="5922"/>
            </a:xfrm>
            <a:prstGeom prst="rect">
              <a:avLst/>
            </a:prstGeom>
            <a:solidFill>
              <a:srgbClr val="DFEAFA"/>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79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知</a:t>
              </a:r>
              <a:endParaRPr lang="zh-CN" altLang="en-US" sz="79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r>
                <a:rPr lang="zh-CN" altLang="en-US" sz="79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识</a:t>
              </a:r>
              <a:endParaRPr lang="zh-CN" altLang="en-US" sz="79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r>
                <a:rPr lang="zh-CN" altLang="en-US" sz="79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增</a:t>
              </a:r>
              <a:endParaRPr lang="zh-CN" altLang="en-US" sz="79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r>
                <a:rPr lang="zh-CN" altLang="en-US" sz="79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强</a:t>
              </a:r>
              <a:endParaRPr lang="zh-CN" altLang="en-US" sz="79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9" name="矩形 38"/>
            <p:cNvSpPr/>
            <p:nvPr>
              <p:custDataLst>
                <p:tags r:id="rId25"/>
              </p:custDataLst>
            </p:nvPr>
          </p:nvSpPr>
          <p:spPr>
            <a:xfrm>
              <a:off x="13959" y="9929"/>
              <a:ext cx="4863" cy="581"/>
            </a:xfrm>
            <a:prstGeom prst="rect">
              <a:avLst/>
            </a:prstGeom>
            <a:solidFill>
              <a:srgbClr val="00A8FE">
                <a:alpha val="34000"/>
              </a:srgbClr>
            </a:solidFill>
            <a:ln w="12700" cmpd="sng">
              <a:solidFill>
                <a:srgbClr val="000000">
                  <a:alpha val="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敏感</a:t>
              </a:r>
              <a:r>
                <a:rPr lang="zh-CN"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人物图谱约束</a:t>
              </a:r>
              <a:endPar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矩形 39"/>
            <p:cNvSpPr/>
            <p:nvPr>
              <p:custDataLst>
                <p:tags r:id="rId26"/>
              </p:custDataLst>
            </p:nvPr>
          </p:nvSpPr>
          <p:spPr>
            <a:xfrm>
              <a:off x="13959" y="8886"/>
              <a:ext cx="2495" cy="796"/>
            </a:xfrm>
            <a:prstGeom prst="rect">
              <a:avLst/>
            </a:prstGeom>
            <a:solidFill>
              <a:srgbClr val="00A8FE">
                <a:alpha val="34000"/>
              </a:srgbClr>
            </a:solidFill>
            <a:ln w="12700" cmpd="sng">
              <a:solidFill>
                <a:srgbClr val="000000">
                  <a:alpha val="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敏感术语约束</a:t>
              </a:r>
              <a:endPar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矩形 40"/>
            <p:cNvSpPr/>
            <p:nvPr>
              <p:custDataLst>
                <p:tags r:id="rId27"/>
              </p:custDataLst>
            </p:nvPr>
          </p:nvSpPr>
          <p:spPr>
            <a:xfrm>
              <a:off x="16520" y="6086"/>
              <a:ext cx="2309" cy="701"/>
            </a:xfrm>
            <a:prstGeom prst="rect">
              <a:avLst/>
            </a:prstGeom>
            <a:solidFill>
              <a:srgbClr val="00A8FE">
                <a:alpha val="34000"/>
              </a:srgbClr>
            </a:solidFill>
            <a:ln w="12700" cmpd="sng">
              <a:solidFill>
                <a:srgbClr val="000000">
                  <a:alpha val="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情报线索生成</a:t>
              </a:r>
              <a:endPar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文本框 41"/>
            <p:cNvSpPr txBox="1"/>
            <p:nvPr>
              <p:custDataLst>
                <p:tags r:id="rId28"/>
              </p:custDataLst>
            </p:nvPr>
          </p:nvSpPr>
          <p:spPr>
            <a:xfrm>
              <a:off x="13793" y="5414"/>
              <a:ext cx="5187" cy="700"/>
            </a:xfrm>
            <a:prstGeom prst="rect">
              <a:avLst/>
            </a:prstGeom>
            <a:noFill/>
          </p:spPr>
          <p:txBody>
            <a:bodyPr wrap="square" rtlCol="0">
              <a:noAutofit/>
            </a:bodyPr>
            <a:lstStyle/>
            <a:p>
              <a:pPr algn="ctr"/>
              <a:r>
                <a:rPr lang="zh-CN" altLang="en-US" sz="675" b="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行业大模型</a:t>
              </a:r>
              <a:endParaRPr lang="zh-CN" altLang="en-US" sz="675" b="1" dirty="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43" name="矩形 42"/>
            <p:cNvSpPr/>
            <p:nvPr>
              <p:custDataLst>
                <p:tags r:id="rId29"/>
              </p:custDataLst>
            </p:nvPr>
          </p:nvSpPr>
          <p:spPr>
            <a:xfrm>
              <a:off x="13959" y="6965"/>
              <a:ext cx="4895" cy="865"/>
            </a:xfrm>
            <a:prstGeom prst="rect">
              <a:avLst/>
            </a:prstGeom>
            <a:solidFill>
              <a:srgbClr val="00A8FE">
                <a:alpha val="34000"/>
              </a:srgbClr>
            </a:solidFill>
            <a:ln w="12700" cmpd="sng">
              <a:solidFill>
                <a:srgbClr val="000000">
                  <a:alpha val="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智能搜索增强、警情监督</a:t>
              </a:r>
              <a:endPar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4" name="矩形 43"/>
            <p:cNvSpPr/>
            <p:nvPr>
              <p:custDataLst>
                <p:tags r:id="rId30"/>
              </p:custDataLst>
            </p:nvPr>
          </p:nvSpPr>
          <p:spPr>
            <a:xfrm>
              <a:off x="13892" y="6086"/>
              <a:ext cx="2446" cy="716"/>
            </a:xfrm>
            <a:prstGeom prst="rect">
              <a:avLst/>
            </a:prstGeom>
            <a:solidFill>
              <a:srgbClr val="00A8FE">
                <a:alpha val="34000"/>
              </a:srgbClr>
            </a:solidFill>
            <a:ln w="12700" cmpd="sng">
              <a:solidFill>
                <a:srgbClr val="000000">
                  <a:alpha val="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建模</a:t>
              </a:r>
              <a:endParaRPr lang="zh-CN" altLang="en-US" sz="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6" name="矩形 45"/>
            <p:cNvSpPr/>
            <p:nvPr>
              <p:custDataLst>
                <p:tags r:id="rId31"/>
              </p:custDataLst>
            </p:nvPr>
          </p:nvSpPr>
          <p:spPr>
            <a:xfrm>
              <a:off x="297" y="9244"/>
              <a:ext cx="2960" cy="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业务数据</a:t>
              </a:r>
              <a:endParaRPr lang="zh-CN" altLang="en-US" sz="75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箭头: 上 3"/>
            <p:cNvSpPr/>
            <p:nvPr>
              <p:custDataLst>
                <p:tags r:id="rId32"/>
              </p:custDataLst>
            </p:nvPr>
          </p:nvSpPr>
          <p:spPr bwMode="auto">
            <a:xfrm rot="5400000">
              <a:off x="3357" y="5638"/>
              <a:ext cx="634" cy="820"/>
            </a:xfrm>
            <a:prstGeom prst="rect">
              <a:avLst/>
            </a:prstGeom>
            <a:gradFill flip="none" rotWithShape="1">
              <a:gsLst>
                <a:gs pos="100000">
                  <a:srgbClr val="16E8FF"/>
                </a:gs>
                <a:gs pos="0">
                  <a:srgbClr val="08789F">
                    <a:alpha val="0"/>
                  </a:srgbClr>
                </a:gs>
              </a:gsLst>
              <a:lin ang="16200000" scaled="0"/>
            </a:gradFill>
            <a:ln w="9525">
              <a:noFill/>
              <a:round/>
            </a:ln>
          </p:spPr>
          <p:txBody>
            <a:bodyPr vert="horz" wrap="square" lIns="100800" tIns="50400" rIns="100800" bIns="50400" numCol="1" rtlCol="0" anchor="t" anchorCtr="0" compatLnSpc="1"/>
            <a:lstStyle/>
            <a:p>
              <a:pPr algn="l"/>
              <a:endParaRPr lang="zh-CN" altLang="en-US" sz="1050">
                <a:latin typeface="微软雅黑" panose="020B0503020204020204" pitchFamily="34" charset="-122"/>
                <a:ea typeface="微软雅黑" panose="020B0503020204020204" pitchFamily="34" charset="-122"/>
              </a:endParaRPr>
            </a:p>
          </p:txBody>
        </p:sp>
        <p:sp>
          <p:nvSpPr>
            <p:cNvPr id="48" name="箭头: 上 3"/>
            <p:cNvSpPr/>
            <p:nvPr>
              <p:custDataLst>
                <p:tags r:id="rId33"/>
              </p:custDataLst>
            </p:nvPr>
          </p:nvSpPr>
          <p:spPr bwMode="auto">
            <a:xfrm rot="5400000">
              <a:off x="8990" y="5655"/>
              <a:ext cx="514" cy="8726"/>
            </a:xfrm>
            <a:prstGeom prst="rect">
              <a:avLst/>
            </a:prstGeom>
            <a:gradFill flip="none" rotWithShape="1">
              <a:gsLst>
                <a:gs pos="97000">
                  <a:srgbClr val="0FB0CF">
                    <a:alpha val="100000"/>
                  </a:srgbClr>
                </a:gs>
                <a:gs pos="100000">
                  <a:srgbClr val="16E8FF"/>
                </a:gs>
                <a:gs pos="0">
                  <a:srgbClr val="08789F">
                    <a:alpha val="0"/>
                  </a:srgbClr>
                </a:gs>
              </a:gsLst>
              <a:lin ang="16200000" scaled="1"/>
              <a:tileRect/>
            </a:gradFill>
            <a:ln w="9525">
              <a:noFill/>
              <a:round/>
            </a:ln>
          </p:spPr>
          <p:txBody>
            <a:bodyPr vert="horz" wrap="square" lIns="100800" tIns="50400" rIns="100800" bIns="50400" numCol="1" rtlCol="0" anchor="t" anchorCtr="0" compatLnSpc="1"/>
            <a:lstStyle/>
            <a:p>
              <a:pPr algn="l"/>
              <a:endParaRPr lang="zh-CN" altLang="en-US" sz="1050">
                <a:latin typeface="微软雅黑" panose="020B0503020204020204" pitchFamily="34" charset="-122"/>
                <a:ea typeface="微软雅黑" panose="020B0503020204020204" pitchFamily="34" charset="-122"/>
              </a:endParaRPr>
            </a:p>
          </p:txBody>
        </p:sp>
        <p:grpSp>
          <p:nvGrpSpPr>
            <p:cNvPr id="49" name="组合 48"/>
            <p:cNvGrpSpPr/>
            <p:nvPr/>
          </p:nvGrpSpPr>
          <p:grpSpPr>
            <a:xfrm>
              <a:off x="6763" y="7399"/>
              <a:ext cx="5717" cy="1629"/>
              <a:chOff x="17866" y="9735"/>
              <a:chExt cx="8560" cy="3154"/>
            </a:xfrm>
          </p:grpSpPr>
          <p:grpSp>
            <p:nvGrpSpPr>
              <p:cNvPr id="53" name="组合 52"/>
              <p:cNvGrpSpPr/>
              <p:nvPr/>
            </p:nvGrpSpPr>
            <p:grpSpPr>
              <a:xfrm>
                <a:off x="23978" y="9735"/>
                <a:ext cx="2448" cy="2920"/>
                <a:chOff x="6628" y="8335"/>
                <a:chExt cx="1665" cy="1987"/>
              </a:xfrm>
            </p:grpSpPr>
            <p:grpSp>
              <p:nvGrpSpPr>
                <p:cNvPr id="83" name="Google Shape;13596;p81"/>
                <p:cNvGrpSpPr>
                  <a:grpSpLocks noChangeAspect="1"/>
                </p:cNvGrpSpPr>
                <p:nvPr/>
              </p:nvGrpSpPr>
              <p:grpSpPr>
                <a:xfrm>
                  <a:off x="6840" y="8335"/>
                  <a:ext cx="999" cy="850"/>
                  <a:chOff x="6217500" y="3088625"/>
                  <a:chExt cx="349000" cy="297025"/>
                </a:xfrm>
              </p:grpSpPr>
              <p:sp>
                <p:nvSpPr>
                  <p:cNvPr id="85" name="Google Shape;13597;p81"/>
                  <p:cNvSpPr/>
                  <p:nvPr>
                    <p:custDataLst>
                      <p:tags r:id="rId34"/>
                    </p:custDataLst>
                  </p:nvPr>
                </p:nvSpPr>
                <p:spPr>
                  <a:xfrm>
                    <a:off x="6484275" y="3139025"/>
                    <a:ext cx="9325" cy="10125"/>
                  </a:xfrm>
                  <a:prstGeom prst="rect">
                    <a:avLst/>
                  </a:prstGeom>
                  <a:solidFill>
                    <a:srgbClr val="657E93"/>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86" name="Google Shape;13598;p81"/>
                  <p:cNvSpPr/>
                  <p:nvPr>
                    <p:custDataLst>
                      <p:tags r:id="rId35"/>
                    </p:custDataLst>
                  </p:nvPr>
                </p:nvSpPr>
                <p:spPr>
                  <a:xfrm>
                    <a:off x="6504000" y="3139025"/>
                    <a:ext cx="11325" cy="7550"/>
                  </a:xfrm>
                  <a:prstGeom prst="rect">
                    <a:avLst/>
                  </a:prstGeom>
                  <a:solidFill>
                    <a:srgbClr val="657E93"/>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87" name="Google Shape;13599;p81"/>
                  <p:cNvSpPr/>
                  <p:nvPr>
                    <p:custDataLst>
                      <p:tags r:id="rId36"/>
                    </p:custDataLst>
                  </p:nvPr>
                </p:nvSpPr>
                <p:spPr>
                  <a:xfrm>
                    <a:off x="6524950" y="3139025"/>
                    <a:ext cx="11300" cy="7550"/>
                  </a:xfrm>
                  <a:prstGeom prst="rect">
                    <a:avLst/>
                  </a:prstGeom>
                  <a:solidFill>
                    <a:srgbClr val="657E93"/>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88" name="Google Shape;13600;p81"/>
                  <p:cNvSpPr/>
                  <p:nvPr>
                    <p:custDataLst>
                      <p:tags r:id="rId37"/>
                    </p:custDataLst>
                  </p:nvPr>
                </p:nvSpPr>
                <p:spPr>
                  <a:xfrm>
                    <a:off x="6217500" y="3088625"/>
                    <a:ext cx="349000" cy="297025"/>
                  </a:xfrm>
                  <a:prstGeom prst="rect">
                    <a:avLst/>
                  </a:prstGeom>
                  <a:solidFill>
                    <a:srgbClr val="45FCFF"/>
                  </a:solidFill>
                  <a:ln>
                    <a:solidFill>
                      <a:srgbClr val="FFFFFF"/>
                    </a:solid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89" name="Google Shape;13601;p81"/>
                  <p:cNvSpPr/>
                  <p:nvPr>
                    <p:custDataLst>
                      <p:tags r:id="rId38"/>
                    </p:custDataLst>
                  </p:nvPr>
                </p:nvSpPr>
                <p:spPr>
                  <a:xfrm>
                    <a:off x="6274900" y="3185575"/>
                    <a:ext cx="233425" cy="79900"/>
                  </a:xfrm>
                  <a:prstGeom prst="rect">
                    <a:avLst/>
                  </a:prstGeom>
                  <a:solidFill>
                    <a:srgbClr val="45FCFF"/>
                  </a:solidFill>
                  <a:ln>
                    <a:solidFill>
                      <a:srgbClr val="FFFFFF"/>
                    </a:solid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90" name="Google Shape;13602;p81"/>
                  <p:cNvSpPr/>
                  <p:nvPr>
                    <p:custDataLst>
                      <p:tags r:id="rId39"/>
                    </p:custDataLst>
                  </p:nvPr>
                </p:nvSpPr>
                <p:spPr>
                  <a:xfrm>
                    <a:off x="6274900" y="3279400"/>
                    <a:ext cx="233425" cy="80675"/>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91" name="Google Shape;13603;p81"/>
                  <p:cNvSpPr/>
                  <p:nvPr>
                    <p:custDataLst>
                      <p:tags r:id="rId40"/>
                    </p:custDataLst>
                  </p:nvPr>
                </p:nvSpPr>
                <p:spPr>
                  <a:xfrm>
                    <a:off x="6447050" y="3297225"/>
                    <a:ext cx="38800" cy="45000"/>
                  </a:xfrm>
                  <a:prstGeom prst="rect">
                    <a:avLst/>
                  </a:prstGeom>
                  <a:solidFill>
                    <a:srgbClr val="45FCFF"/>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92" name="Google Shape;13604;p81"/>
                  <p:cNvSpPr/>
                  <p:nvPr>
                    <p:custDataLst>
                      <p:tags r:id="rId41"/>
                    </p:custDataLst>
                  </p:nvPr>
                </p:nvSpPr>
                <p:spPr>
                  <a:xfrm>
                    <a:off x="6285750" y="3202125"/>
                    <a:ext cx="59975" cy="455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93" name="Google Shape;13605;p81"/>
                  <p:cNvSpPr/>
                  <p:nvPr>
                    <p:custDataLst>
                      <p:tags r:id="rId42"/>
                    </p:custDataLst>
                  </p:nvPr>
                </p:nvSpPr>
                <p:spPr>
                  <a:xfrm>
                    <a:off x="6371825" y="3208825"/>
                    <a:ext cx="113250" cy="101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94" name="Google Shape;13606;p81"/>
                  <p:cNvSpPr/>
                  <p:nvPr>
                    <p:custDataLst>
                      <p:tags r:id="rId43"/>
                    </p:custDataLst>
                  </p:nvPr>
                </p:nvSpPr>
                <p:spPr>
                  <a:xfrm>
                    <a:off x="6371825" y="3232100"/>
                    <a:ext cx="40350" cy="101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95" name="Google Shape;13607;p81"/>
                  <p:cNvSpPr/>
                  <p:nvPr>
                    <p:custDataLst>
                      <p:tags r:id="rId44"/>
                    </p:custDataLst>
                  </p:nvPr>
                </p:nvSpPr>
                <p:spPr>
                  <a:xfrm>
                    <a:off x="6299875" y="3304175"/>
                    <a:ext cx="111350" cy="10175"/>
                  </a:xfrm>
                  <a:prstGeom prst="rect">
                    <a:avLst/>
                  </a:prstGeom>
                  <a:solidFill>
                    <a:srgbClr val="45FCFF"/>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96" name="Google Shape;13608;p81"/>
                  <p:cNvSpPr/>
                  <p:nvPr>
                    <p:custDataLst>
                      <p:tags r:id="rId45"/>
                    </p:custDataLst>
                  </p:nvPr>
                </p:nvSpPr>
                <p:spPr>
                  <a:xfrm>
                    <a:off x="6374150" y="3327475"/>
                    <a:ext cx="37250" cy="10100"/>
                  </a:xfrm>
                  <a:prstGeom prst="rect">
                    <a:avLst/>
                  </a:prstGeom>
                  <a:solidFill>
                    <a:srgbClr val="45FCFF"/>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grpSp>
            <p:sp>
              <p:nvSpPr>
                <p:cNvPr id="84" name="文本框 83"/>
                <p:cNvSpPr txBox="1"/>
                <p:nvPr>
                  <p:custDataLst>
                    <p:tags r:id="rId46"/>
                  </p:custDataLst>
                </p:nvPr>
              </p:nvSpPr>
              <p:spPr>
                <a:xfrm>
                  <a:off x="6628" y="9004"/>
                  <a:ext cx="1665" cy="1318"/>
                </a:xfrm>
                <a:prstGeom prst="rect">
                  <a:avLst/>
                </a:prstGeom>
                <a:noFill/>
              </p:spPr>
              <p:txBody>
                <a:bodyPr wrap="square" rtlCol="0" anchor="ctr">
                  <a:spAutoFit/>
                </a:bodyPr>
                <a:lstStyle/>
                <a:p>
                  <a:pPr algn="ctr" defTabSz="321310" fontAlgn="ctr">
                    <a:spcBef>
                      <a:spcPts val="320"/>
                    </a:spcBef>
                    <a:buClrTx/>
                    <a:buSzTx/>
                    <a:buFontTx/>
                    <a:defRPr/>
                  </a:pPr>
                  <a:r>
                    <a:rPr lang="en-US" altLang="zh-CN" sz="600" b="1" dirty="0">
                      <a:solidFill>
                        <a:srgbClr val="0070C0"/>
                      </a:solidFill>
                      <a:latin typeface="微软雅黑" panose="020B0503020204020204" pitchFamily="34" charset="-122"/>
                      <a:ea typeface="微软雅黑" panose="020B0503020204020204" pitchFamily="34" charset="-122"/>
                    </a:rPr>
                    <a:t>671B</a:t>
                  </a:r>
                  <a:endParaRPr lang="en-US" altLang="zh-CN" sz="600" b="1" dirty="0">
                    <a:solidFill>
                      <a:srgbClr val="0070C0"/>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20742" y="9786"/>
                <a:ext cx="2109" cy="3053"/>
                <a:chOff x="5427" y="8332"/>
                <a:chExt cx="1435" cy="2076"/>
              </a:xfrm>
            </p:grpSpPr>
            <p:grpSp>
              <p:nvGrpSpPr>
                <p:cNvPr id="67" name="Google Shape;13569;p81"/>
                <p:cNvGrpSpPr>
                  <a:grpSpLocks noChangeAspect="1"/>
                </p:cNvGrpSpPr>
                <p:nvPr/>
              </p:nvGrpSpPr>
              <p:grpSpPr>
                <a:xfrm>
                  <a:off x="5760" y="8332"/>
                  <a:ext cx="997" cy="850"/>
                  <a:chOff x="1680925" y="2517875"/>
                  <a:chExt cx="349000" cy="297800"/>
                </a:xfrm>
              </p:grpSpPr>
              <p:sp>
                <p:nvSpPr>
                  <p:cNvPr id="69" name="Google Shape;13570;p81"/>
                  <p:cNvSpPr/>
                  <p:nvPr>
                    <p:custDataLst>
                      <p:tags r:id="rId47"/>
                    </p:custDataLst>
                  </p:nvPr>
                </p:nvSpPr>
                <p:spPr>
                  <a:xfrm>
                    <a:off x="1946525" y="2568275"/>
                    <a:ext cx="11275" cy="7900"/>
                  </a:xfrm>
                  <a:prstGeom prst="rect">
                    <a:avLst/>
                  </a:prstGeom>
                  <a:solidFill>
                    <a:srgbClr val="657E93"/>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70" name="Google Shape;13571;p81"/>
                  <p:cNvSpPr/>
                  <p:nvPr>
                    <p:custDataLst>
                      <p:tags r:id="rId48"/>
                    </p:custDataLst>
                  </p:nvPr>
                </p:nvSpPr>
                <p:spPr>
                  <a:xfrm>
                    <a:off x="1967075" y="2568275"/>
                    <a:ext cx="11675" cy="10125"/>
                  </a:xfrm>
                  <a:prstGeom prst="rect">
                    <a:avLst/>
                  </a:prstGeom>
                  <a:solidFill>
                    <a:srgbClr val="657E93"/>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71" name="Google Shape;13572;p81"/>
                  <p:cNvSpPr/>
                  <p:nvPr>
                    <p:custDataLst>
                      <p:tags r:id="rId49"/>
                    </p:custDataLst>
                  </p:nvPr>
                </p:nvSpPr>
                <p:spPr>
                  <a:xfrm>
                    <a:off x="1989000" y="2568275"/>
                    <a:ext cx="11450" cy="7900"/>
                  </a:xfrm>
                  <a:prstGeom prst="rect">
                    <a:avLst/>
                  </a:prstGeom>
                  <a:solidFill>
                    <a:srgbClr val="657E93"/>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72" name="Google Shape;13573;p81"/>
                  <p:cNvSpPr/>
                  <p:nvPr>
                    <p:custDataLst>
                      <p:tags r:id="rId50"/>
                    </p:custDataLst>
                  </p:nvPr>
                </p:nvSpPr>
                <p:spPr>
                  <a:xfrm>
                    <a:off x="1680925" y="2517875"/>
                    <a:ext cx="349000" cy="297800"/>
                  </a:xfrm>
                  <a:prstGeom prst="rect">
                    <a:avLst/>
                  </a:prstGeom>
                  <a:solidFill>
                    <a:srgbClr val="EAF3FA"/>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73" name="Google Shape;13574;p81"/>
                  <p:cNvSpPr/>
                  <p:nvPr>
                    <p:custDataLst>
                      <p:tags r:id="rId51"/>
                    </p:custDataLst>
                  </p:nvPr>
                </p:nvSpPr>
                <p:spPr>
                  <a:xfrm>
                    <a:off x="1708850" y="2623350"/>
                    <a:ext cx="124875" cy="326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74" name="Google Shape;13575;p81"/>
                  <p:cNvSpPr/>
                  <p:nvPr>
                    <p:custDataLst>
                      <p:tags r:id="rId52"/>
                    </p:custDataLst>
                  </p:nvPr>
                </p:nvSpPr>
                <p:spPr>
                  <a:xfrm>
                    <a:off x="1715825" y="2670650"/>
                    <a:ext cx="111700" cy="101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75" name="Google Shape;13576;p81"/>
                  <p:cNvSpPr/>
                  <p:nvPr>
                    <p:custDataLst>
                      <p:tags r:id="rId53"/>
                    </p:custDataLst>
                  </p:nvPr>
                </p:nvSpPr>
                <p:spPr>
                  <a:xfrm>
                    <a:off x="1718150" y="2695200"/>
                    <a:ext cx="108275" cy="105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76" name="Google Shape;13577;p81"/>
                  <p:cNvSpPr/>
                  <p:nvPr>
                    <p:custDataLst>
                      <p:tags r:id="rId54"/>
                    </p:custDataLst>
                  </p:nvPr>
                </p:nvSpPr>
                <p:spPr>
                  <a:xfrm>
                    <a:off x="1715825" y="2720275"/>
                    <a:ext cx="111700" cy="10875"/>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77" name="Google Shape;13578;p81"/>
                  <p:cNvSpPr/>
                  <p:nvPr>
                    <p:custDataLst>
                      <p:tags r:id="rId55"/>
                    </p:custDataLst>
                  </p:nvPr>
                </p:nvSpPr>
                <p:spPr>
                  <a:xfrm>
                    <a:off x="1877125" y="2623350"/>
                    <a:ext cx="125650" cy="326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78" name="Google Shape;13579;p81"/>
                  <p:cNvSpPr/>
                  <p:nvPr>
                    <p:custDataLst>
                      <p:tags r:id="rId56"/>
                    </p:custDataLst>
                  </p:nvPr>
                </p:nvSpPr>
                <p:spPr>
                  <a:xfrm>
                    <a:off x="1877125" y="2748200"/>
                    <a:ext cx="125650" cy="31825"/>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79" name="Google Shape;13580;p81"/>
                  <p:cNvSpPr/>
                  <p:nvPr>
                    <p:custDataLst>
                      <p:tags r:id="rId57"/>
                    </p:custDataLst>
                  </p:nvPr>
                </p:nvSpPr>
                <p:spPr>
                  <a:xfrm>
                    <a:off x="1709625" y="2748200"/>
                    <a:ext cx="124875" cy="31825"/>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80" name="Google Shape;13581;p81"/>
                  <p:cNvSpPr/>
                  <p:nvPr>
                    <p:custDataLst>
                      <p:tags r:id="rId58"/>
                    </p:custDataLst>
                  </p:nvPr>
                </p:nvSpPr>
                <p:spPr>
                  <a:xfrm>
                    <a:off x="1884875" y="2670650"/>
                    <a:ext cx="111700" cy="101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81" name="Google Shape;13582;p81"/>
                  <p:cNvSpPr/>
                  <p:nvPr>
                    <p:custDataLst>
                      <p:tags r:id="rId59"/>
                    </p:custDataLst>
                  </p:nvPr>
                </p:nvSpPr>
                <p:spPr>
                  <a:xfrm>
                    <a:off x="1886100" y="2695975"/>
                    <a:ext cx="109250" cy="985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82" name="Google Shape;13583;p81"/>
                  <p:cNvSpPr/>
                  <p:nvPr>
                    <p:custDataLst>
                      <p:tags r:id="rId60"/>
                    </p:custDataLst>
                  </p:nvPr>
                </p:nvSpPr>
                <p:spPr>
                  <a:xfrm>
                    <a:off x="1884875" y="2720275"/>
                    <a:ext cx="111700" cy="10875"/>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grpSp>
            <p:sp>
              <p:nvSpPr>
                <p:cNvPr id="68" name="文本框 67"/>
                <p:cNvSpPr txBox="1"/>
                <p:nvPr>
                  <p:custDataLst>
                    <p:tags r:id="rId61"/>
                  </p:custDataLst>
                </p:nvPr>
              </p:nvSpPr>
              <p:spPr>
                <a:xfrm>
                  <a:off x="5427" y="8911"/>
                  <a:ext cx="1435" cy="1497"/>
                </a:xfrm>
                <a:prstGeom prst="rect">
                  <a:avLst/>
                </a:prstGeom>
                <a:noFill/>
              </p:spPr>
              <p:txBody>
                <a:bodyPr wrap="square" rtlCol="0" anchor="ctr">
                  <a:spAutoFit/>
                </a:bodyPr>
                <a:lstStyle/>
                <a:p>
                  <a:pPr algn="ctr" defTabSz="321310" fontAlgn="ctr">
                    <a:spcBef>
                      <a:spcPts val="320"/>
                    </a:spcBef>
                    <a:buClrTx/>
                    <a:buSzTx/>
                    <a:buFontTx/>
                    <a:defRPr/>
                  </a:pPr>
                  <a:r>
                    <a:rPr lang="en-US" altLang="zh-CN" sz="600" b="1" dirty="0">
                      <a:solidFill>
                        <a:srgbClr val="0070C0"/>
                      </a:solidFill>
                      <a:latin typeface="微软雅黑" panose="020B0503020204020204" pitchFamily="34" charset="-122"/>
                      <a:ea typeface="微软雅黑" panose="020B0503020204020204" pitchFamily="34" charset="-122"/>
                    </a:rPr>
                    <a:t>70B</a:t>
                  </a:r>
                  <a:endParaRPr lang="en-US" altLang="zh-CN" sz="600" b="1" dirty="0">
                    <a:solidFill>
                      <a:srgbClr val="0070C0"/>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17866" y="9758"/>
                <a:ext cx="2220" cy="3131"/>
                <a:chOff x="4358" y="8329"/>
                <a:chExt cx="1511" cy="2130"/>
              </a:xfrm>
            </p:grpSpPr>
            <p:grpSp>
              <p:nvGrpSpPr>
                <p:cNvPr id="56" name="Google Shape;13701;p81"/>
                <p:cNvGrpSpPr>
                  <a:grpSpLocks noChangeAspect="1"/>
                </p:cNvGrpSpPr>
                <p:nvPr/>
              </p:nvGrpSpPr>
              <p:grpSpPr>
                <a:xfrm>
                  <a:off x="4665" y="8329"/>
                  <a:ext cx="999" cy="850"/>
                  <a:chOff x="931825" y="3088625"/>
                  <a:chExt cx="348975" cy="297025"/>
                </a:xfrm>
              </p:grpSpPr>
              <p:sp>
                <p:nvSpPr>
                  <p:cNvPr id="58" name="Google Shape;13702;p81"/>
                  <p:cNvSpPr/>
                  <p:nvPr>
                    <p:custDataLst>
                      <p:tags r:id="rId62"/>
                    </p:custDataLst>
                  </p:nvPr>
                </p:nvSpPr>
                <p:spPr>
                  <a:xfrm>
                    <a:off x="1196775" y="3139025"/>
                    <a:ext cx="11325" cy="7550"/>
                  </a:xfrm>
                  <a:prstGeom prst="rect">
                    <a:avLst/>
                  </a:prstGeom>
                  <a:solidFill>
                    <a:srgbClr val="657E93"/>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59" name="Google Shape;13703;p81"/>
                  <p:cNvSpPr/>
                  <p:nvPr>
                    <p:custDataLst>
                      <p:tags r:id="rId63"/>
                    </p:custDataLst>
                  </p:nvPr>
                </p:nvSpPr>
                <p:spPr>
                  <a:xfrm>
                    <a:off x="1218400" y="3138775"/>
                    <a:ext cx="11225" cy="10625"/>
                  </a:xfrm>
                  <a:prstGeom prst="rect">
                    <a:avLst/>
                  </a:prstGeom>
                  <a:solidFill>
                    <a:srgbClr val="657E93"/>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60" name="Google Shape;13704;p81"/>
                  <p:cNvSpPr/>
                  <p:nvPr>
                    <p:custDataLst>
                      <p:tags r:id="rId64"/>
                    </p:custDataLst>
                  </p:nvPr>
                </p:nvSpPr>
                <p:spPr>
                  <a:xfrm>
                    <a:off x="1240100" y="3138775"/>
                    <a:ext cx="10450" cy="10625"/>
                  </a:xfrm>
                  <a:prstGeom prst="rect">
                    <a:avLst/>
                  </a:prstGeom>
                  <a:solidFill>
                    <a:srgbClr val="657E93"/>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61" name="Google Shape;13705;p81"/>
                  <p:cNvSpPr/>
                  <p:nvPr>
                    <p:custDataLst>
                      <p:tags r:id="rId65"/>
                    </p:custDataLst>
                  </p:nvPr>
                </p:nvSpPr>
                <p:spPr>
                  <a:xfrm>
                    <a:off x="931825" y="3088625"/>
                    <a:ext cx="348975" cy="297025"/>
                  </a:xfrm>
                  <a:prstGeom prst="rect">
                    <a:avLst/>
                  </a:prstGeom>
                  <a:ln>
                    <a:solidFill>
                      <a:srgbClr val="FFFFFF"/>
                    </a:solid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62" name="Google Shape;13706;p81"/>
                  <p:cNvSpPr/>
                  <p:nvPr>
                    <p:custDataLst>
                      <p:tags r:id="rId66"/>
                    </p:custDataLst>
                  </p:nvPr>
                </p:nvSpPr>
                <p:spPr>
                  <a:xfrm>
                    <a:off x="999275" y="3246825"/>
                    <a:ext cx="61300" cy="101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63" name="Google Shape;13707;p81"/>
                  <p:cNvSpPr/>
                  <p:nvPr>
                    <p:custDataLst>
                      <p:tags r:id="rId67"/>
                    </p:custDataLst>
                  </p:nvPr>
                </p:nvSpPr>
                <p:spPr>
                  <a:xfrm>
                    <a:off x="999275" y="3270875"/>
                    <a:ext cx="117125" cy="101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64" name="Google Shape;13708;p81"/>
                  <p:cNvSpPr/>
                  <p:nvPr>
                    <p:custDataLst>
                      <p:tags r:id="rId68"/>
                    </p:custDataLst>
                  </p:nvPr>
                </p:nvSpPr>
                <p:spPr>
                  <a:xfrm>
                    <a:off x="997725" y="3294900"/>
                    <a:ext cx="120225" cy="101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65" name="Google Shape;13709;p81"/>
                  <p:cNvSpPr/>
                  <p:nvPr>
                    <p:custDataLst>
                      <p:tags r:id="rId69"/>
                    </p:custDataLst>
                  </p:nvPr>
                </p:nvSpPr>
                <p:spPr>
                  <a:xfrm>
                    <a:off x="999275" y="3318950"/>
                    <a:ext cx="117125" cy="10100"/>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sp>
                <p:nvSpPr>
                  <p:cNvPr id="66" name="Google Shape;13710;p81"/>
                  <p:cNvSpPr/>
                  <p:nvPr>
                    <p:custDataLst>
                      <p:tags r:id="rId70"/>
                    </p:custDataLst>
                  </p:nvPr>
                </p:nvSpPr>
                <p:spPr>
                  <a:xfrm>
                    <a:off x="999275" y="3342825"/>
                    <a:ext cx="117125" cy="10275"/>
                  </a:xfrm>
                  <a:prstGeom prst="rect">
                    <a:avLst/>
                  </a:prstGeom>
                  <a:solidFill>
                    <a:schemeClr val="bg1"/>
                  </a:solidFill>
                  <a:ln>
                    <a:noFill/>
                  </a:ln>
                </p:spPr>
                <p:txBody>
                  <a:bodyPr spcFirstLastPara="1" wrap="square" lIns="100782" tIns="100782" rIns="100782" bIns="100782" anchor="ctr" anchorCtr="0">
                    <a:noAutofit/>
                  </a:bodyPr>
                  <a:lstStyle/>
                  <a:p>
                    <a:pPr marL="0" lvl="0" indent="0" algn="l" rtl="0">
                      <a:spcBef>
                        <a:spcPts val="0"/>
                      </a:spcBef>
                      <a:spcAft>
                        <a:spcPts val="0"/>
                      </a:spcAft>
                      <a:buNone/>
                    </a:pPr>
                    <a:endParaRPr sz="1050">
                      <a:latin typeface="微软雅黑" panose="020B0503020204020204" pitchFamily="34" charset="-122"/>
                      <a:ea typeface="微软雅黑" panose="020B0503020204020204" pitchFamily="34" charset="-122"/>
                    </a:endParaRPr>
                  </a:p>
                </p:txBody>
              </p:sp>
            </p:grpSp>
            <p:sp>
              <p:nvSpPr>
                <p:cNvPr id="57" name="文本框 56"/>
                <p:cNvSpPr txBox="1"/>
                <p:nvPr>
                  <p:custDataLst>
                    <p:tags r:id="rId71"/>
                  </p:custDataLst>
                </p:nvPr>
              </p:nvSpPr>
              <p:spPr>
                <a:xfrm>
                  <a:off x="4358" y="8868"/>
                  <a:ext cx="1511" cy="1591"/>
                </a:xfrm>
                <a:prstGeom prst="rect">
                  <a:avLst/>
                </a:prstGeom>
                <a:noFill/>
              </p:spPr>
              <p:txBody>
                <a:bodyPr wrap="square" rtlCol="0" anchor="ctr">
                  <a:spAutoFit/>
                </a:bodyPr>
                <a:lstStyle/>
                <a:p>
                  <a:pPr algn="ctr" defTabSz="321310" fontAlgn="ctr">
                    <a:spcBef>
                      <a:spcPts val="320"/>
                    </a:spcBef>
                    <a:buClrTx/>
                    <a:buSzTx/>
                    <a:buFontTx/>
                    <a:defRPr/>
                  </a:pPr>
                  <a:r>
                    <a:rPr lang="en-US" altLang="zh-CN" sz="600" b="1" dirty="0">
                      <a:solidFill>
                        <a:srgbClr val="0070C0"/>
                      </a:solidFill>
                      <a:latin typeface="微软雅黑" panose="020B0503020204020204" pitchFamily="34" charset="-122"/>
                      <a:ea typeface="微软雅黑" panose="020B0503020204020204" pitchFamily="34" charset="-122"/>
                    </a:rPr>
                    <a:t>32B</a:t>
                  </a:r>
                  <a:endParaRPr lang="en-US" altLang="zh-CN" sz="600" b="1" dirty="0">
                    <a:solidFill>
                      <a:srgbClr val="0070C0"/>
                    </a:solidFill>
                    <a:latin typeface="微软雅黑" panose="020B0503020204020204" pitchFamily="34" charset="-122"/>
                    <a:ea typeface="微软雅黑" panose="020B0503020204020204" pitchFamily="34" charset="-122"/>
                  </a:endParaRPr>
                </a:p>
              </p:txBody>
            </p:sp>
          </p:grpSp>
        </p:grpSp>
        <p:sp>
          <p:nvSpPr>
            <p:cNvPr id="50" name="箭头: 上 3"/>
            <p:cNvSpPr/>
            <p:nvPr>
              <p:custDataLst>
                <p:tags r:id="rId72"/>
              </p:custDataLst>
            </p:nvPr>
          </p:nvSpPr>
          <p:spPr bwMode="auto">
            <a:xfrm rot="5400000">
              <a:off x="5344" y="5654"/>
              <a:ext cx="634" cy="820"/>
            </a:xfrm>
            <a:prstGeom prst="rect">
              <a:avLst/>
            </a:prstGeom>
            <a:gradFill flip="none" rotWithShape="1">
              <a:gsLst>
                <a:gs pos="100000">
                  <a:srgbClr val="16E8FF"/>
                </a:gs>
                <a:gs pos="0">
                  <a:srgbClr val="08789F">
                    <a:alpha val="0"/>
                  </a:srgbClr>
                </a:gs>
              </a:gsLst>
              <a:lin ang="16200000" scaled="0"/>
            </a:gradFill>
            <a:ln w="9525">
              <a:noFill/>
              <a:round/>
            </a:ln>
          </p:spPr>
          <p:txBody>
            <a:bodyPr vert="horz" wrap="square" lIns="100800" tIns="50400" rIns="100800" bIns="50400" numCol="1" rtlCol="0" anchor="t" anchorCtr="0" compatLnSpc="1"/>
            <a:lstStyle/>
            <a:p>
              <a:pPr algn="l"/>
              <a:endParaRPr lang="zh-CN" altLang="en-US" sz="1050">
                <a:latin typeface="微软雅黑" panose="020B0503020204020204" pitchFamily="34" charset="-122"/>
                <a:ea typeface="微软雅黑" panose="020B0503020204020204" pitchFamily="34" charset="-122"/>
              </a:endParaRPr>
            </a:p>
          </p:txBody>
        </p:sp>
        <p:sp>
          <p:nvSpPr>
            <p:cNvPr id="51" name="箭头: 上 3"/>
            <p:cNvSpPr/>
            <p:nvPr>
              <p:custDataLst>
                <p:tags r:id="rId73"/>
              </p:custDataLst>
            </p:nvPr>
          </p:nvSpPr>
          <p:spPr bwMode="auto">
            <a:xfrm rot="5400000">
              <a:off x="12883" y="5654"/>
              <a:ext cx="634" cy="820"/>
            </a:xfrm>
            <a:prstGeom prst="rect">
              <a:avLst/>
            </a:prstGeom>
            <a:gradFill flip="none" rotWithShape="1">
              <a:gsLst>
                <a:gs pos="100000">
                  <a:srgbClr val="16E8FF"/>
                </a:gs>
                <a:gs pos="0">
                  <a:srgbClr val="08789F">
                    <a:alpha val="0"/>
                  </a:srgbClr>
                </a:gs>
              </a:gsLst>
              <a:lin ang="16200000" scaled="0"/>
            </a:gradFill>
            <a:ln w="9525">
              <a:noFill/>
              <a:round/>
            </a:ln>
          </p:spPr>
          <p:txBody>
            <a:bodyPr vert="horz" wrap="square" lIns="100800" tIns="50400" rIns="100800" bIns="50400" numCol="1" rtlCol="0" anchor="t" anchorCtr="0" compatLnSpc="1"/>
            <a:lstStyle/>
            <a:p>
              <a:pPr algn="l"/>
              <a:endParaRPr lang="zh-CN" altLang="en-US" sz="1050">
                <a:latin typeface="微软雅黑" panose="020B0503020204020204" pitchFamily="34" charset="-122"/>
                <a:ea typeface="微软雅黑" panose="020B0503020204020204" pitchFamily="34" charset="-122"/>
              </a:endParaRPr>
            </a:p>
          </p:txBody>
        </p:sp>
        <p:sp>
          <p:nvSpPr>
            <p:cNvPr id="52" name="矩形 51"/>
            <p:cNvSpPr/>
            <p:nvPr>
              <p:custDataLst>
                <p:tags r:id="rId74"/>
              </p:custDataLst>
            </p:nvPr>
          </p:nvSpPr>
          <p:spPr>
            <a:xfrm>
              <a:off x="13792" y="4566"/>
              <a:ext cx="5230" cy="8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警务大模型</a:t>
              </a:r>
              <a:endParaRPr lang="zh-CN" altLang="en-US" sz="75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2" name="矩形 101"/>
          <p:cNvSpPr/>
          <p:nvPr>
            <p:custDataLst>
              <p:tags r:id="rId75"/>
            </p:custDataLst>
          </p:nvPr>
        </p:nvSpPr>
        <p:spPr>
          <a:xfrm>
            <a:off x="7914793" y="2581956"/>
            <a:ext cx="775936" cy="255814"/>
          </a:xfrm>
          <a:prstGeom prst="rect">
            <a:avLst/>
          </a:prstGeom>
          <a:solidFill>
            <a:srgbClr val="92D7FB"/>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750" b="1" dirty="0">
                <a:solidFill>
                  <a:srgbClr val="0085D0"/>
                </a:solidFill>
                <a:latin typeface="微软雅黑" panose="020B0503020204020204" pitchFamily="34" charset="-122"/>
                <a:ea typeface="微软雅黑" panose="020B0503020204020204" pitchFamily="34" charset="-122"/>
                <a:cs typeface="微软雅黑" panose="020B0503020204020204" pitchFamily="34" charset="-122"/>
                <a:sym typeface="+mn-ea"/>
              </a:rPr>
              <a:t>智能审查监督</a:t>
            </a:r>
            <a:endParaRPr lang="zh-CN" altLang="en-US" sz="750" b="1" dirty="0">
              <a:solidFill>
                <a:srgbClr val="0085D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7" name="文本框 106"/>
          <p:cNvSpPr txBox="1"/>
          <p:nvPr/>
        </p:nvSpPr>
        <p:spPr>
          <a:xfrm>
            <a:off x="4781436" y="1710220"/>
            <a:ext cx="4142330" cy="714375"/>
          </a:xfrm>
          <a:prstGeom prst="rect">
            <a:avLst/>
          </a:prstGeom>
          <a:noFill/>
        </p:spPr>
        <p:txBody>
          <a:bodyPr wrap="square">
            <a:spAutoFit/>
          </a:bodyPr>
          <a:lstStyle/>
          <a:p>
            <a:pPr lvl="0" algn="l">
              <a:lnSpc>
                <a:spcPct val="150000"/>
              </a:lnSpc>
              <a:spcBef>
                <a:spcPts val="0"/>
              </a:spcBef>
              <a:spcAft>
                <a:spcPts val="0"/>
              </a:spcAft>
              <a:buClrTx/>
              <a:buSzTx/>
              <a:defRPr/>
            </a:pPr>
            <a:r>
              <a:rPr lang="en-US" altLang="zh-CN" sz="900" dirty="0" err="1">
                <a:latin typeface="微软雅黑" panose="020B0503020204020204" pitchFamily="34" charset="-122"/>
                <a:ea typeface="微软雅黑" panose="020B0503020204020204" pitchFamily="34" charset="-122"/>
                <a:cs typeface="微软雅黑" panose="020B0503020204020204" pitchFamily="34" charset="-122"/>
                <a:sym typeface="+mn-ea"/>
              </a:rPr>
              <a:t>以DeepSeek大模型</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为基础大模型</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dirty="0" err="1">
                <a:latin typeface="微软雅黑" panose="020B0503020204020204" pitchFamily="34" charset="-122"/>
                <a:ea typeface="微软雅黑" panose="020B0503020204020204" pitchFamily="34" charset="-122"/>
                <a:cs typeface="微软雅黑" panose="020B0503020204020204" pitchFamily="34" charset="-122"/>
                <a:sym typeface="+mn-ea"/>
              </a:rPr>
              <a:t>融合</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公安</a:t>
            </a:r>
            <a:r>
              <a:rPr lang="en-US" altLang="zh-CN" sz="900" dirty="0" err="1">
                <a:latin typeface="微软雅黑" panose="020B0503020204020204" pitchFamily="34" charset="-122"/>
                <a:ea typeface="微软雅黑" panose="020B0503020204020204" pitchFamily="34" charset="-122"/>
                <a:cs typeface="微软雅黑" panose="020B0503020204020204" pitchFamily="34" charset="-122"/>
                <a:sym typeface="+mn-ea"/>
              </a:rPr>
              <a:t>业务领域数据进行精调</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形成警务大模型能力，依托智能体应用能力，打造覆盖警务问答、辅助执法办案等业务场景</a:t>
            </a:r>
            <a:endPar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15" name="表格 114"/>
          <p:cNvGraphicFramePr>
            <a:graphicFrameLocks noGrp="1"/>
          </p:cNvGraphicFramePr>
          <p:nvPr/>
        </p:nvGraphicFramePr>
        <p:xfrm>
          <a:off x="358140" y="1719468"/>
          <a:ext cx="4019550" cy="3134995"/>
        </p:xfrm>
        <a:graphic>
          <a:graphicData uri="http://schemas.openxmlformats.org/drawingml/2006/table">
            <a:tbl>
              <a:tblPr firstRow="1" bandRow="1">
                <a:tableStyleId>{3B4B98B0-60AC-42C2-AFA5-B58CD77FA1E5}</a:tableStyleId>
              </a:tblPr>
              <a:tblGrid>
                <a:gridCol w="1339850"/>
                <a:gridCol w="1339850"/>
                <a:gridCol w="1339850"/>
              </a:tblGrid>
              <a:tr h="382270">
                <a:tc>
                  <a:txBody>
                    <a:bodyPr/>
                    <a:lstStyle/>
                    <a:p>
                      <a:pPr algn="ctr"/>
                      <a:r>
                        <a:rPr lang="zh-CN" altLang="en-US" sz="900" dirty="0"/>
                        <a:t>场景</a:t>
                      </a:r>
                      <a:endParaRPr lang="zh-CN" altLang="en-US" sz="900" dirty="0">
                        <a:latin typeface="+mj-ea"/>
                        <a:ea typeface="+mj-ea"/>
                      </a:endParaRPr>
                    </a:p>
                  </a:txBody>
                  <a:tcPr marL="68580" marR="68580" marT="34290" marB="34290" anchor="ctr"/>
                </a:tc>
                <a:tc>
                  <a:txBody>
                    <a:bodyPr/>
                    <a:lstStyle/>
                    <a:p>
                      <a:pPr algn="ctr"/>
                      <a:r>
                        <a:rPr lang="zh-CN" altLang="en-US" sz="900" dirty="0"/>
                        <a:t>场景介绍</a:t>
                      </a:r>
                      <a:endParaRPr lang="zh-CN" altLang="en-US" sz="900" dirty="0">
                        <a:latin typeface="+mj-ea"/>
                        <a:ea typeface="+mj-ea"/>
                      </a:endParaRPr>
                    </a:p>
                  </a:txBody>
                  <a:tcPr marL="68580" marR="68580" marT="34290" marB="34290" anchor="ctr"/>
                </a:tc>
                <a:tc>
                  <a:txBody>
                    <a:bodyPr/>
                    <a:lstStyle/>
                    <a:p>
                      <a:pPr algn="ctr"/>
                      <a:r>
                        <a:rPr lang="zh-CN" altLang="en-US" sz="900" dirty="0"/>
                        <a:t>方案能力</a:t>
                      </a:r>
                      <a:endParaRPr lang="zh-CN" altLang="en-US" sz="900" dirty="0">
                        <a:latin typeface="+mj-ea"/>
                        <a:ea typeface="+mj-ea"/>
                      </a:endParaRPr>
                    </a:p>
                  </a:txBody>
                  <a:tcPr marL="68580" marR="68580" marT="34290" marB="34290" anchor="ctr"/>
                </a:tc>
              </a:tr>
              <a:tr h="71183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dirty="0"/>
                        <a:t>专家问答</a:t>
                      </a:r>
                      <a:endParaRPr lang="en-US" altLang="zh-CN" sz="900" dirty="0">
                        <a:latin typeface="+mj-ea"/>
                        <a:ea typeface="+mj-ea"/>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900" dirty="0"/>
                        <a:t>通过智能问答方式用户能够快速地了解案件相关问题</a:t>
                      </a:r>
                      <a:endParaRPr lang="zh-CN" altLang="en-US" sz="900" dirty="0">
                        <a:latin typeface="+mj-ea"/>
                        <a:ea typeface="+mj-ea"/>
                      </a:endParaRPr>
                    </a:p>
                  </a:txBody>
                  <a:tcPr marL="68580" marR="68580" marT="34290" marB="34290"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900" dirty="0"/>
                        <a:t>法律法规库知识库</a:t>
                      </a:r>
                      <a:endParaRPr lang="en-US" altLang="zh-CN" sz="9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900" dirty="0"/>
                        <a:t>相似案件库</a:t>
                      </a:r>
                      <a:endParaRPr lang="en-US" altLang="zh-CN" sz="9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900" dirty="0"/>
                        <a:t>常见问题资源库</a:t>
                      </a:r>
                      <a:endParaRPr lang="en-US" altLang="zh-CN" sz="9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900" dirty="0"/>
                        <a:t>执法业务库等知识库</a:t>
                      </a:r>
                      <a:endParaRPr lang="en-US" altLang="zh-CN" sz="900" dirty="0">
                        <a:latin typeface="+mj-ea"/>
                        <a:ea typeface="+mj-ea"/>
                      </a:endParaRPr>
                    </a:p>
                  </a:txBody>
                  <a:tcPr marL="68580" marR="68580" marT="34290" marB="34290" anchor="ctr"/>
                </a:tc>
              </a:tr>
              <a:tr h="553720">
                <a:tc>
                  <a:txBody>
                    <a:bodyPr/>
                    <a:lstStyle/>
                    <a:p>
                      <a:pPr algn="ctr"/>
                      <a:r>
                        <a:rPr lang="zh-CN" altLang="en-US" sz="900" dirty="0"/>
                        <a:t>辅助办案</a:t>
                      </a:r>
                      <a:endParaRPr lang="zh-CN" altLang="en-US" sz="900" dirty="0">
                        <a:latin typeface="+mj-ea"/>
                        <a:ea typeface="+mj-ea"/>
                      </a:endParaRPr>
                    </a:p>
                  </a:txBody>
                  <a:tcPr marL="68580" marR="68580" marT="34290" marB="34290" anchor="ctr"/>
                </a:tc>
                <a:tc>
                  <a:txBody>
                    <a:bodyPr/>
                    <a:lstStyle/>
                    <a:p>
                      <a:pPr algn="l"/>
                      <a:r>
                        <a:rPr lang="zh-CN" altLang="en-US" sz="900" dirty="0"/>
                        <a:t>提供辅助办案应用，提升办案效率，优化资源配置</a:t>
                      </a:r>
                      <a:endParaRPr lang="zh-CN" altLang="en-US" sz="900" dirty="0">
                        <a:latin typeface="+mj-ea"/>
                        <a:ea typeface="+mj-ea"/>
                      </a:endParaRPr>
                    </a:p>
                  </a:txBody>
                  <a:tcPr marL="68580" marR="68580" marT="34290" marB="34290" anchor="ctr"/>
                </a:tc>
                <a:tc>
                  <a:txBody>
                    <a:bodyPr/>
                    <a:lstStyle/>
                    <a:p>
                      <a:pPr marL="171450" indent="-171450" algn="l">
                        <a:buFont typeface="Arial" panose="020B0604020202020204" pitchFamily="34" charset="0"/>
                        <a:buChar char="•"/>
                      </a:pPr>
                      <a:r>
                        <a:rPr lang="zh-CN" altLang="en-US" sz="900" dirty="0"/>
                        <a:t>法律法规咨询类案</a:t>
                      </a:r>
                      <a:endParaRPr lang="en-US" altLang="zh-CN" sz="900" dirty="0"/>
                    </a:p>
                    <a:p>
                      <a:pPr marL="171450" indent="-171450" algn="l">
                        <a:buFont typeface="Arial" panose="020B0604020202020204" pitchFamily="34" charset="0"/>
                        <a:buChar char="•"/>
                      </a:pPr>
                      <a:r>
                        <a:rPr lang="zh-CN" altLang="en-US" sz="900" dirty="0"/>
                        <a:t>推荐办案流程指引</a:t>
                      </a:r>
                      <a:endParaRPr lang="en-US" altLang="zh-CN" sz="900" dirty="0"/>
                    </a:p>
                    <a:p>
                      <a:pPr marL="171450" indent="-171450" algn="l">
                        <a:buFont typeface="Arial" panose="020B0604020202020204" pitchFamily="34" charset="0"/>
                        <a:buChar char="•"/>
                      </a:pPr>
                      <a:r>
                        <a:rPr lang="zh-CN" altLang="en-US" sz="900" dirty="0"/>
                        <a:t>行政量裁判罚分析</a:t>
                      </a:r>
                      <a:endParaRPr lang="zh-CN" altLang="en-US" sz="900" dirty="0">
                        <a:latin typeface="+mj-ea"/>
                        <a:ea typeface="+mj-ea"/>
                      </a:endParaRPr>
                    </a:p>
                  </a:txBody>
                  <a:tcPr marL="68580" marR="68580" marT="34290" marB="34290" anchor="ctr"/>
                </a:tc>
              </a:tr>
              <a:tr h="869950">
                <a:tc>
                  <a:txBody>
                    <a:bodyPr/>
                    <a:lstStyle/>
                    <a:p>
                      <a:pPr algn="ctr"/>
                      <a:r>
                        <a:rPr lang="zh-CN" altLang="en-US" sz="900" dirty="0"/>
                        <a:t>证据链核查</a:t>
                      </a:r>
                      <a:endParaRPr lang="zh-CN" altLang="en-US" sz="900" dirty="0">
                        <a:latin typeface="+mj-ea"/>
                        <a:ea typeface="+mj-ea"/>
                      </a:endParaRPr>
                    </a:p>
                  </a:txBody>
                  <a:tcPr marL="68580" marR="68580" marT="34290" marB="34290" anchor="ctr"/>
                </a:tc>
                <a:tc>
                  <a:txBody>
                    <a:bodyPr/>
                    <a:lstStyle/>
                    <a:p>
                      <a:pPr algn="l"/>
                      <a:r>
                        <a:rPr lang="zh-CN" altLang="en-US" sz="900" dirty="0"/>
                        <a:t>对证据完整性、有效性进行检测，对缺失和瑕疵证据进行提示指引，辅助办案人员补充完善相关证据</a:t>
                      </a:r>
                      <a:endParaRPr lang="zh-CN" altLang="en-US" sz="900" dirty="0">
                        <a:latin typeface="+mj-ea"/>
                        <a:ea typeface="+mj-ea"/>
                      </a:endParaRPr>
                    </a:p>
                  </a:txBody>
                  <a:tcPr marL="68580" marR="68580" marT="34290" marB="34290" anchor="ctr"/>
                </a:tc>
                <a:tc>
                  <a:txBody>
                    <a:bodyPr/>
                    <a:lstStyle/>
                    <a:p>
                      <a:pPr marL="171450" indent="-171450" algn="l">
                        <a:buFont typeface="Arial" panose="020B0604020202020204" pitchFamily="34" charset="0"/>
                        <a:buChar char="•"/>
                      </a:pPr>
                      <a:r>
                        <a:rPr lang="zh-CN" altLang="en-US" sz="900" dirty="0"/>
                        <a:t>证据智能提取</a:t>
                      </a:r>
                      <a:endParaRPr lang="en-US" altLang="zh-CN" sz="900" dirty="0"/>
                    </a:p>
                    <a:p>
                      <a:pPr marL="171450" indent="-171450" algn="l">
                        <a:buFont typeface="Arial" panose="020B0604020202020204" pitchFamily="34" charset="0"/>
                        <a:buChar char="•"/>
                      </a:pPr>
                      <a:r>
                        <a:rPr lang="zh-CN" altLang="en-US" sz="900" dirty="0"/>
                        <a:t>证据检测</a:t>
                      </a:r>
                      <a:endParaRPr lang="en-US" altLang="zh-CN" sz="900" dirty="0"/>
                    </a:p>
                    <a:p>
                      <a:pPr marL="171450" indent="-171450" algn="l">
                        <a:buFont typeface="Arial" panose="020B0604020202020204" pitchFamily="34" charset="0"/>
                        <a:buChar char="•"/>
                      </a:pPr>
                      <a:r>
                        <a:rPr lang="zh-CN" altLang="en-US" sz="900" dirty="0"/>
                        <a:t>构建证据链条</a:t>
                      </a:r>
                      <a:endParaRPr lang="zh-CN" altLang="en-US" sz="900" dirty="0">
                        <a:latin typeface="+mj-ea"/>
                        <a:ea typeface="+mj-ea"/>
                      </a:endParaRPr>
                    </a:p>
                  </a:txBody>
                  <a:tcPr marL="68580" marR="68580" marT="34290" marB="34290" anchor="ctr"/>
                </a:tc>
              </a:tr>
              <a:tr h="617220">
                <a:tc>
                  <a:txBody>
                    <a:bodyPr/>
                    <a:lstStyle/>
                    <a:p>
                      <a:pPr algn="ctr"/>
                      <a:r>
                        <a:rPr lang="zh-CN" altLang="en-US" sz="900" dirty="0"/>
                        <a:t>审查监督</a:t>
                      </a:r>
                      <a:endParaRPr lang="zh-CN" altLang="en-US" sz="900" dirty="0">
                        <a:latin typeface="+mj-ea"/>
                        <a:ea typeface="+mj-ea"/>
                      </a:endParaRPr>
                    </a:p>
                  </a:txBody>
                  <a:tcPr marL="68580" marR="68580" marT="34290" marB="34290" anchor="ctr"/>
                </a:tc>
                <a:tc>
                  <a:txBody>
                    <a:bodyPr/>
                    <a:lstStyle/>
                    <a:p>
                      <a:pPr algn="l"/>
                      <a:r>
                        <a:rPr lang="zh-CN" altLang="en-US" sz="900" dirty="0"/>
                        <a:t>自动化智能化对执法办案实现全程监控，确保执法规范</a:t>
                      </a:r>
                      <a:endParaRPr lang="zh-CN" altLang="en-US" sz="900" dirty="0">
                        <a:latin typeface="+mj-ea"/>
                        <a:ea typeface="+mj-ea"/>
                      </a:endParaRPr>
                    </a:p>
                  </a:txBody>
                  <a:tcPr marL="68580" marR="68580" marT="34290" marB="34290" anchor="ctr"/>
                </a:tc>
                <a:tc>
                  <a:txBody>
                    <a:bodyPr/>
                    <a:lstStyle/>
                    <a:p>
                      <a:pPr marL="171450" indent="-171450" algn="l">
                        <a:buFont typeface="Arial" panose="020B0604020202020204" pitchFamily="34" charset="0"/>
                        <a:buChar char="•"/>
                      </a:pPr>
                      <a:r>
                        <a:rPr lang="zh-CN" altLang="en-US" sz="900" kern="1200" dirty="0">
                          <a:solidFill>
                            <a:schemeClr val="dk1"/>
                          </a:solidFill>
                        </a:rPr>
                        <a:t>疑似案件警情监督</a:t>
                      </a:r>
                      <a:endParaRPr lang="en-US" altLang="zh-CN" sz="900" kern="1200" dirty="0">
                        <a:solidFill>
                          <a:schemeClr val="dk1"/>
                        </a:solidFill>
                      </a:endParaRPr>
                    </a:p>
                    <a:p>
                      <a:pPr marL="171450" indent="-171450" algn="l">
                        <a:buFont typeface="Arial" panose="020B0604020202020204" pitchFamily="34" charset="0"/>
                        <a:buChar char="•"/>
                      </a:pPr>
                      <a:r>
                        <a:rPr lang="zh-CN" altLang="en-US" sz="900" kern="1200" dirty="0">
                          <a:solidFill>
                            <a:schemeClr val="dk1"/>
                          </a:solidFill>
                        </a:rPr>
                        <a:t>刑事案件降格行政案件处理等多维监督模型</a:t>
                      </a:r>
                      <a:endParaRPr lang="zh-CN" altLang="en-US" sz="900" dirty="0">
                        <a:latin typeface="+mj-ea"/>
                        <a:ea typeface="+mj-ea"/>
                      </a:endParaRPr>
                    </a:p>
                  </a:txBody>
                  <a:tcPr marL="68580" marR="68580" marT="34290" marB="34290"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56661"/>
            <a:ext cx="6463665" cy="345440"/>
          </a:xfrm>
          <a:noFill/>
        </p:spPr>
        <p:txBody>
          <a:bodyPr vert="horz" wrap="square" lIns="68580" tIns="34290" rIns="68580" bIns="34290"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lvl="0" algn="l">
              <a:spcBef>
                <a:spcPts val="130"/>
              </a:spcBef>
              <a:buClrTx/>
              <a:buSzTx/>
              <a:buFontTx/>
            </a:pPr>
            <a:r>
              <a:rPr lang="en-US" altLang="zh-CN" sz="1800" dirty="0">
                <a:solidFill>
                  <a:srgbClr val="0070C0"/>
                </a:solidFill>
                <a:cs typeface="+mn-cs"/>
                <a:sym typeface="+mn-ea"/>
              </a:rPr>
              <a:t>AI</a:t>
            </a:r>
            <a:r>
              <a:rPr sz="1800" dirty="0">
                <a:solidFill>
                  <a:srgbClr val="0070C0"/>
                </a:solidFill>
                <a:cs typeface="+mn-cs"/>
                <a:sym typeface="+mn-ea"/>
              </a:rPr>
              <a:t>发展历程</a:t>
            </a:r>
            <a:endParaRPr sz="1800" dirty="0">
              <a:solidFill>
                <a:srgbClr val="0070C0"/>
              </a:solidFill>
              <a:cs typeface="+mn-cs"/>
              <a:sym typeface="+mn-ea"/>
            </a:endParaRPr>
          </a:p>
        </p:txBody>
      </p:sp>
      <p:sp>
        <p:nvSpPr>
          <p:cNvPr id="6" name="文本框 5"/>
          <p:cNvSpPr txBox="1"/>
          <p:nvPr>
            <p:custDataLst>
              <p:tags r:id="rId1"/>
            </p:custDataLst>
          </p:nvPr>
        </p:nvSpPr>
        <p:spPr>
          <a:xfrm>
            <a:off x="0" y="619601"/>
            <a:ext cx="9137809" cy="777716"/>
          </a:xfrm>
          <a:prstGeom prst="rect">
            <a:avLst/>
          </a:prstGeom>
          <a:solidFill>
            <a:srgbClr val="0070BF">
              <a:alpha val="4000"/>
            </a:srgbClr>
          </a:solidFill>
        </p:spPr>
        <p:txBody>
          <a:bodyPr wrap="square" lIns="297180" rIns="297180" rtlCol="0" anchor="t" anchorCtr="0">
            <a:noAutofit/>
          </a:bodyPr>
          <a:lstStyle/>
          <a:p>
            <a:pPr marL="285750" indent="-285750" algn="just">
              <a:lnSpc>
                <a:spcPct val="150000"/>
              </a:lnSpc>
              <a:buFont typeface="Wingdings" panose="05000000000000000000" charset="0"/>
              <a:buChar char=""/>
            </a:pP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文本框 27"/>
          <p:cNvSpPr txBox="1"/>
          <p:nvPr/>
        </p:nvSpPr>
        <p:spPr>
          <a:xfrm>
            <a:off x="237173" y="611505"/>
            <a:ext cx="8645843" cy="748665"/>
          </a:xfrm>
          <a:prstGeom prst="rect">
            <a:avLst/>
          </a:prstGeom>
        </p:spPr>
        <p:txBody>
          <a:bodyPr wrap="square" rtlCol="0" anchor="t">
            <a:noAutofit/>
          </a:bodyPr>
          <a:lstStyle>
            <a:lvl1pPr marL="457200" indent="-457200" algn="l" defTabSz="609600" rtl="0" eaLnBrk="0" fontAlgn="base" hangingPunct="0">
              <a:spcBef>
                <a:spcPts val="13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defTabSz="609600" rtl="0" eaLnBrk="0" fontAlgn="base" hangingPunct="0">
              <a:spcBef>
                <a:spcPts val="13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defTabSz="609600" rtl="0" eaLnBrk="0" fontAlgn="base" hangingPunct="0">
              <a:spcBef>
                <a:spcPts val="13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defTabSz="609600" rtl="0" eaLnBrk="0" fontAlgn="base" hangingPunct="0">
              <a:spcBef>
                <a:spcPts val="13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defTabSz="609600" rtl="0" eaLnBrk="0" fontAlgn="base" hangingPunct="0">
              <a:spcBef>
                <a:spcPts val="13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6096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6096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6096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6096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a:lstStyle>
          <a:p>
            <a:pPr marL="266700" lvl="0" indent="-266700" algn="l">
              <a:lnSpc>
                <a:spcPct val="150000"/>
              </a:lnSpc>
              <a:buClrTx/>
              <a:buSzTx/>
              <a:buFont typeface="Wingdings" panose="05000000000000000000" pitchFamily="2" charset="2"/>
              <a:buChar char="n"/>
            </a:pP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人工智能概念最早起源于</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1956</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1997</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年深蓝机器人首次战胜人类，</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2015</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年深度学习模型下的视觉识别超过人类，</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2022</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GPT</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等技术推动</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进入</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AIGC</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时代。在技术发展期间，我国最早在</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2017</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年发布</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新一代人工智能发展规划</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，将</a:t>
            </a:r>
            <a:r>
              <a:rPr lang="zh-CN" altLang="en-US" sz="105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人工智能上升到国家战略层面</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2024</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年政府工作报告首次提到</a:t>
            </a:r>
            <a:r>
              <a:rPr lang="en-US" altLang="zh-CN" sz="105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人工智能+</a:t>
            </a: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sym typeface="+mn-ea"/>
              </a:rPr>
              <a:t>”概念。随着大模型技术发展，人工智能将更好地适配多业务场景。</a:t>
            </a:r>
            <a:endParaRPr lang="en-US" altLang="zh-CN" sz="1050" dirty="0">
              <a:latin typeface="微软雅黑" panose="020B0503020204020204" pitchFamily="34" charset="-122"/>
              <a:ea typeface="微软雅黑" panose="020B0503020204020204" pitchFamily="34" charset="-122"/>
              <a:cs typeface="微软雅黑" panose="020B0503020204020204" pitchFamily="34" charset="-122"/>
            </a:endParaRPr>
          </a:p>
          <a:p>
            <a:pPr marL="266700" lvl="0" indent="-266700" algn="l">
              <a:lnSpc>
                <a:spcPct val="150000"/>
              </a:lnSpc>
              <a:buClrTx/>
              <a:buSzTx/>
              <a:buFont typeface="Wingdings" panose="05000000000000000000" pitchFamily="2" charset="2"/>
              <a:buChar char="n"/>
            </a:pPr>
            <a:endParaRPr kumimoji="1" lang="en-US" sz="105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矩形 11"/>
          <p:cNvSpPr/>
          <p:nvPr/>
        </p:nvSpPr>
        <p:spPr>
          <a:xfrm>
            <a:off x="222640" y="1751900"/>
            <a:ext cx="918000" cy="432000"/>
          </a:xfrm>
          <a:prstGeom prst="rect">
            <a:avLst/>
          </a:prstGeom>
          <a:gradFill flip="none" rotWithShape="1">
            <a:gsLst>
              <a:gs pos="0">
                <a:schemeClr val="bg1">
                  <a:lumMod val="95000"/>
                </a:schemeClr>
              </a:gs>
              <a:gs pos="100000">
                <a:schemeClr val="bg1"/>
              </a:gs>
            </a:gsLst>
            <a:lin ang="10800000" scaled="1"/>
            <a:tileRect/>
          </a:gradFill>
        </p:spPr>
        <p:txBody>
          <a:bodyPr wrap="square" lIns="54000" tIns="27000" rIns="54000" bIns="27000" rtlCol="0" anchor="ctr">
            <a:noAutofit/>
          </a:bodyPr>
          <a:lstStyle/>
          <a:p>
            <a:pPr algn="ctr" defTabSz="914400"/>
            <a:r>
              <a:rPr lang="en-US" altLang="zh-CN" sz="825" b="1" dirty="0">
                <a:solidFill>
                  <a:schemeClr val="tx1">
                    <a:lumMod val="65000"/>
                    <a:lumOff val="35000"/>
                  </a:schemeClr>
                </a:solidFill>
                <a:latin typeface="微软雅黑" panose="020B0503020204020204" pitchFamily="34" charset="-122"/>
                <a:ea typeface="微软雅黑" panose="020B0503020204020204" pitchFamily="34" charset="-122"/>
              </a:rPr>
              <a:t>AI</a:t>
            </a:r>
            <a:r>
              <a:rPr lang="zh-CN" altLang="en-US" sz="825" b="1" dirty="0">
                <a:solidFill>
                  <a:schemeClr val="tx1">
                    <a:lumMod val="65000"/>
                    <a:lumOff val="35000"/>
                  </a:schemeClr>
                </a:solidFill>
                <a:latin typeface="微软雅黑" panose="020B0503020204020204" pitchFamily="34" charset="-122"/>
                <a:ea typeface="微软雅黑" panose="020B0503020204020204" pitchFamily="34" charset="-122"/>
              </a:rPr>
              <a:t>技术</a:t>
            </a:r>
            <a:endParaRPr lang="en-US" altLang="zh-CN" sz="825"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defTabSz="914400"/>
            <a:r>
              <a:rPr lang="zh-CN" altLang="en-US" sz="825" b="1" dirty="0">
                <a:solidFill>
                  <a:schemeClr val="tx1">
                    <a:lumMod val="65000"/>
                    <a:lumOff val="35000"/>
                  </a:schemeClr>
                </a:solidFill>
                <a:latin typeface="微软雅黑" panose="020B0503020204020204" pitchFamily="34" charset="-122"/>
                <a:ea typeface="微软雅黑" panose="020B0503020204020204" pitchFamily="34" charset="-122"/>
              </a:rPr>
              <a:t>里程碑</a:t>
            </a:r>
            <a:endParaRPr lang="zh-CN" altLang="en-US" sz="82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222638" y="2345750"/>
            <a:ext cx="918000" cy="432000"/>
          </a:xfrm>
          <a:prstGeom prst="rect">
            <a:avLst/>
          </a:prstGeom>
          <a:gradFill flip="none" rotWithShape="1">
            <a:gsLst>
              <a:gs pos="0">
                <a:schemeClr val="bg1">
                  <a:lumMod val="95000"/>
                </a:schemeClr>
              </a:gs>
              <a:gs pos="100000">
                <a:schemeClr val="bg1"/>
              </a:gs>
            </a:gsLst>
            <a:lin ang="10800000" scaled="1"/>
            <a:tileRect/>
          </a:gradFill>
        </p:spPr>
        <p:txBody>
          <a:bodyPr wrap="square" lIns="54000" tIns="27000" rIns="54000" bIns="27000" rtlCol="0" anchor="ctr">
            <a:noAutofit/>
          </a:bodyPr>
          <a:lstStyle/>
          <a:p>
            <a:pPr algn="ctr" defTabSz="914400"/>
            <a:r>
              <a:rPr lang="en-US" altLang="zh-CN" sz="825" b="1" dirty="0">
                <a:solidFill>
                  <a:schemeClr val="tx1">
                    <a:lumMod val="65000"/>
                    <a:lumOff val="35000"/>
                  </a:schemeClr>
                </a:solidFill>
                <a:latin typeface="微软雅黑" panose="020B0503020204020204" pitchFamily="34" charset="-122"/>
                <a:ea typeface="微软雅黑" panose="020B0503020204020204" pitchFamily="34" charset="-122"/>
              </a:rPr>
              <a:t>AI</a:t>
            </a:r>
            <a:r>
              <a:rPr lang="zh-CN" altLang="en-US" sz="825" b="1" dirty="0">
                <a:solidFill>
                  <a:schemeClr val="tx1">
                    <a:lumMod val="65000"/>
                    <a:lumOff val="35000"/>
                  </a:schemeClr>
                </a:solidFill>
                <a:latin typeface="微软雅黑" panose="020B0503020204020204" pitchFamily="34" charset="-122"/>
                <a:ea typeface="微软雅黑" panose="020B0503020204020204" pitchFamily="34" charset="-122"/>
              </a:rPr>
              <a:t>产业发展</a:t>
            </a:r>
            <a:endParaRPr lang="en-US" altLang="zh-CN" sz="825"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defTabSz="914400"/>
            <a:r>
              <a:rPr lang="en-US" altLang="zh-CN" sz="825"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825" b="1" dirty="0">
                <a:solidFill>
                  <a:schemeClr val="tx1">
                    <a:lumMod val="65000"/>
                    <a:lumOff val="35000"/>
                  </a:schemeClr>
                </a:solidFill>
                <a:latin typeface="微软雅黑" panose="020B0503020204020204" pitchFamily="34" charset="-122"/>
                <a:ea typeface="微软雅黑" panose="020B0503020204020204" pitchFamily="34" charset="-122"/>
              </a:rPr>
              <a:t>三叠浪”</a:t>
            </a:r>
            <a:endParaRPr lang="zh-CN" altLang="en-US" sz="82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222638" y="2914463"/>
            <a:ext cx="918000" cy="432000"/>
          </a:xfrm>
          <a:prstGeom prst="rect">
            <a:avLst/>
          </a:prstGeom>
          <a:gradFill flip="none" rotWithShape="1">
            <a:gsLst>
              <a:gs pos="0">
                <a:schemeClr val="bg1">
                  <a:lumMod val="95000"/>
                </a:schemeClr>
              </a:gs>
              <a:gs pos="100000">
                <a:schemeClr val="bg1"/>
              </a:gs>
            </a:gsLst>
            <a:lin ang="10800000" scaled="1"/>
            <a:tileRect/>
          </a:gradFill>
        </p:spPr>
        <p:txBody>
          <a:bodyPr wrap="square" lIns="54000" tIns="27000" rIns="54000" bIns="27000" rtlCol="0" anchor="ctr">
            <a:noAutofit/>
          </a:bodyPr>
          <a:lstStyle/>
          <a:p>
            <a:pPr algn="ctr" defTabSz="914400"/>
            <a:r>
              <a:rPr lang="en-US" altLang="zh-CN" sz="825" b="1" dirty="0">
                <a:solidFill>
                  <a:schemeClr val="tx1">
                    <a:lumMod val="65000"/>
                    <a:lumOff val="35000"/>
                  </a:schemeClr>
                </a:solidFill>
                <a:latin typeface="微软雅黑" panose="020B0503020204020204" pitchFamily="34" charset="-122"/>
                <a:ea typeface="微软雅黑" panose="020B0503020204020204" pitchFamily="34" charset="-122"/>
              </a:rPr>
              <a:t>AI</a:t>
            </a:r>
            <a:r>
              <a:rPr lang="zh-CN" altLang="en-US" sz="825" b="1" dirty="0">
                <a:solidFill>
                  <a:schemeClr val="tx1">
                    <a:lumMod val="65000"/>
                    <a:lumOff val="35000"/>
                  </a:schemeClr>
                </a:solidFill>
                <a:latin typeface="微软雅黑" panose="020B0503020204020204" pitchFamily="34" charset="-122"/>
                <a:ea typeface="微软雅黑" panose="020B0503020204020204" pitchFamily="34" charset="-122"/>
              </a:rPr>
              <a:t>重点事件</a:t>
            </a:r>
            <a:endParaRPr lang="en-US" altLang="zh-CN" sz="825"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defTabSz="914400"/>
            <a:r>
              <a:rPr lang="zh-CN" altLang="en-US" sz="825" b="1" dirty="0">
                <a:solidFill>
                  <a:schemeClr val="tx1">
                    <a:lumMod val="65000"/>
                    <a:lumOff val="35000"/>
                  </a:schemeClr>
                </a:solidFill>
                <a:latin typeface="微软雅黑" panose="020B0503020204020204" pitchFamily="34" charset="-122"/>
                <a:ea typeface="微软雅黑" panose="020B0503020204020204" pitchFamily="34" charset="-122"/>
              </a:rPr>
              <a:t>里程碑</a:t>
            </a:r>
            <a:endParaRPr lang="zh-CN" altLang="en-US" sz="82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260764" y="1543613"/>
            <a:ext cx="7412182" cy="1731796"/>
          </a:xfrm>
          <a:prstGeom prst="rect">
            <a:avLst/>
          </a:prstGeom>
        </p:spPr>
      </p:pic>
      <p:sp>
        <p:nvSpPr>
          <p:cNvPr id="5" name="矩形 4"/>
          <p:cNvSpPr/>
          <p:nvPr/>
        </p:nvSpPr>
        <p:spPr>
          <a:xfrm>
            <a:off x="1143125" y="3181901"/>
            <a:ext cx="1126672" cy="484505"/>
          </a:xfrm>
          <a:prstGeom prst="rect">
            <a:avLst/>
          </a:prstGeom>
          <a:noFill/>
          <a:ln>
            <a:noFill/>
          </a:ln>
        </p:spPr>
        <p:txBody>
          <a:bodyPr wrap="square" lIns="243000" tIns="121500" rIns="243000" bIns="121500" rtlCol="0" anchor="ctr">
            <a:spAutoFit/>
          </a:bodyPr>
          <a:lstStyle/>
          <a:p>
            <a:pPr algn="ctr" defTabSz="914400"/>
            <a:r>
              <a:rPr lang="en-US" altLang="zh-CN" sz="790" b="1" dirty="0">
                <a:latin typeface="微软雅黑" panose="020B0503020204020204" pitchFamily="34" charset="-122"/>
                <a:ea typeface="微软雅黑" panose="020B0503020204020204" pitchFamily="34" charset="-122"/>
              </a:rPr>
              <a:t>1956</a:t>
            </a:r>
            <a:r>
              <a:rPr lang="zh-CN" altLang="en-US" sz="790" b="1" dirty="0">
                <a:latin typeface="微软雅黑" panose="020B0503020204020204" pitchFamily="34" charset="-122"/>
                <a:ea typeface="微软雅黑" panose="020B0503020204020204" pitchFamily="34" charset="-122"/>
              </a:rPr>
              <a:t>年</a:t>
            </a:r>
            <a:endParaRPr lang="en-US" altLang="zh-CN" sz="790" b="1" dirty="0">
              <a:latin typeface="微软雅黑" panose="020B0503020204020204" pitchFamily="34" charset="-122"/>
              <a:ea typeface="微软雅黑" panose="020B0503020204020204" pitchFamily="34" charset="-122"/>
            </a:endParaRPr>
          </a:p>
          <a:p>
            <a:pPr algn="ctr" defTabSz="914400"/>
            <a:r>
              <a:rPr lang="zh-CN" altLang="en-US" sz="790" b="1" dirty="0">
                <a:latin typeface="微软雅黑" panose="020B0503020204020204" pitchFamily="34" charset="-122"/>
                <a:ea typeface="微软雅黑" panose="020B0503020204020204" pitchFamily="34" charset="-122"/>
              </a:rPr>
              <a:t>达特茅斯会议</a:t>
            </a:r>
            <a:endParaRPr lang="zh-CN" altLang="en-US" sz="790" b="1" dirty="0">
              <a:latin typeface="微软雅黑" panose="020B0503020204020204" pitchFamily="34" charset="-122"/>
              <a:ea typeface="微软雅黑" panose="020B0503020204020204" pitchFamily="34" charset="-122"/>
            </a:endParaRPr>
          </a:p>
        </p:txBody>
      </p:sp>
      <p:sp>
        <p:nvSpPr>
          <p:cNvPr id="7" name="矩形 6"/>
          <p:cNvSpPr/>
          <p:nvPr/>
        </p:nvSpPr>
        <p:spPr>
          <a:xfrm>
            <a:off x="2568472" y="3169434"/>
            <a:ext cx="1041566" cy="605790"/>
          </a:xfrm>
          <a:prstGeom prst="rect">
            <a:avLst/>
          </a:prstGeom>
          <a:noFill/>
          <a:ln>
            <a:noFill/>
          </a:ln>
        </p:spPr>
        <p:txBody>
          <a:bodyPr wrap="square" lIns="243000" tIns="121500" rIns="243000" bIns="121500" rtlCol="0" anchor="ctr">
            <a:spAutoFit/>
          </a:bodyPr>
          <a:lstStyle/>
          <a:p>
            <a:pPr algn="ctr" defTabSz="914400"/>
            <a:r>
              <a:rPr lang="en-US" altLang="zh-CN" sz="790" b="1" dirty="0">
                <a:latin typeface="微软雅黑" panose="020B0503020204020204" pitchFamily="34" charset="-122"/>
                <a:ea typeface="微软雅黑" panose="020B0503020204020204" pitchFamily="34" charset="-122"/>
              </a:rPr>
              <a:t>1997</a:t>
            </a:r>
            <a:r>
              <a:rPr lang="zh-CN" altLang="en-US" sz="790" b="1" dirty="0">
                <a:latin typeface="微软雅黑" panose="020B0503020204020204" pitchFamily="34" charset="-122"/>
                <a:ea typeface="微软雅黑" panose="020B0503020204020204" pitchFamily="34" charset="-122"/>
              </a:rPr>
              <a:t>年</a:t>
            </a:r>
            <a:endParaRPr lang="en-US" altLang="zh-CN" sz="790" b="1" dirty="0">
              <a:latin typeface="微软雅黑" panose="020B0503020204020204" pitchFamily="34" charset="-122"/>
              <a:ea typeface="微软雅黑" panose="020B0503020204020204" pitchFamily="34" charset="-122"/>
            </a:endParaRPr>
          </a:p>
          <a:p>
            <a:pPr algn="ctr" defTabSz="914400"/>
            <a:r>
              <a:rPr lang="zh-CN" altLang="en-US" sz="790" b="1" dirty="0">
                <a:latin typeface="微软雅黑" panose="020B0503020204020204" pitchFamily="34" charset="-122"/>
                <a:ea typeface="微软雅黑" panose="020B0503020204020204" pitchFamily="34" charset="-122"/>
              </a:rPr>
              <a:t>深蓝机器人战胜人类</a:t>
            </a:r>
            <a:endParaRPr lang="zh-CN" altLang="en-US" sz="790" b="1" dirty="0">
              <a:latin typeface="微软雅黑" panose="020B0503020204020204" pitchFamily="34" charset="-122"/>
              <a:ea typeface="微软雅黑" panose="020B0503020204020204" pitchFamily="34" charset="-122"/>
            </a:endParaRPr>
          </a:p>
        </p:txBody>
      </p:sp>
      <p:sp>
        <p:nvSpPr>
          <p:cNvPr id="9" name="矩形 8"/>
          <p:cNvSpPr/>
          <p:nvPr/>
        </p:nvSpPr>
        <p:spPr>
          <a:xfrm>
            <a:off x="3547568" y="3168823"/>
            <a:ext cx="1126672" cy="605790"/>
          </a:xfrm>
          <a:prstGeom prst="rect">
            <a:avLst/>
          </a:prstGeom>
          <a:noFill/>
          <a:ln>
            <a:noFill/>
          </a:ln>
        </p:spPr>
        <p:txBody>
          <a:bodyPr wrap="square" lIns="243000" tIns="121500" rIns="243000" bIns="121500" rtlCol="0" anchor="ctr">
            <a:spAutoFit/>
          </a:bodyPr>
          <a:lstStyle/>
          <a:p>
            <a:pPr algn="ctr" defTabSz="914400"/>
            <a:r>
              <a:rPr lang="en-US" altLang="zh-CN" sz="790" b="1" dirty="0">
                <a:latin typeface="微软雅黑" panose="020B0503020204020204" pitchFamily="34" charset="-122"/>
                <a:ea typeface="微软雅黑" panose="020B0503020204020204" pitchFamily="34" charset="-122"/>
              </a:rPr>
              <a:t>2012</a:t>
            </a:r>
            <a:r>
              <a:rPr lang="zh-CN" altLang="en-US" sz="790" b="1" dirty="0">
                <a:latin typeface="微软雅黑" panose="020B0503020204020204" pitchFamily="34" charset="-122"/>
                <a:ea typeface="微软雅黑" panose="020B0503020204020204" pitchFamily="34" charset="-122"/>
              </a:rPr>
              <a:t>年</a:t>
            </a:r>
            <a:endParaRPr lang="en-US" altLang="zh-CN" sz="790" b="1" dirty="0">
              <a:latin typeface="微软雅黑" panose="020B0503020204020204" pitchFamily="34" charset="-122"/>
              <a:ea typeface="微软雅黑" panose="020B0503020204020204" pitchFamily="34" charset="-122"/>
            </a:endParaRPr>
          </a:p>
          <a:p>
            <a:pPr algn="ctr" defTabSz="914400"/>
            <a:r>
              <a:rPr lang="zh-CN" altLang="en-US" sz="790" b="1" dirty="0">
                <a:latin typeface="微软雅黑" panose="020B0503020204020204" pitchFamily="34" charset="-122"/>
                <a:ea typeface="微软雅黑" panose="020B0503020204020204" pitchFamily="34" charset="-122"/>
              </a:rPr>
              <a:t>深度学习模型取得突破发展</a:t>
            </a:r>
            <a:endParaRPr lang="zh-CN" altLang="en-US" sz="790" b="1" dirty="0">
              <a:latin typeface="微软雅黑" panose="020B0503020204020204" pitchFamily="34" charset="-122"/>
              <a:ea typeface="微软雅黑" panose="020B0503020204020204" pitchFamily="34" charset="-122"/>
            </a:endParaRPr>
          </a:p>
        </p:txBody>
      </p:sp>
      <p:sp>
        <p:nvSpPr>
          <p:cNvPr id="10" name="矩形 9"/>
          <p:cNvSpPr/>
          <p:nvPr/>
        </p:nvSpPr>
        <p:spPr>
          <a:xfrm>
            <a:off x="4341667" y="3181900"/>
            <a:ext cx="1409639" cy="484505"/>
          </a:xfrm>
          <a:prstGeom prst="rect">
            <a:avLst/>
          </a:prstGeom>
          <a:noFill/>
          <a:ln>
            <a:noFill/>
          </a:ln>
        </p:spPr>
        <p:txBody>
          <a:bodyPr wrap="square" lIns="243000" tIns="121500" rIns="243000" bIns="121500" rtlCol="0" anchor="ctr">
            <a:spAutoFit/>
          </a:bodyPr>
          <a:lstStyle/>
          <a:p>
            <a:pPr algn="ctr" defTabSz="914400"/>
            <a:r>
              <a:rPr lang="en-US" altLang="zh-CN" sz="790" b="1" dirty="0">
                <a:latin typeface="微软雅黑" panose="020B0503020204020204" pitchFamily="34" charset="-122"/>
                <a:ea typeface="微软雅黑" panose="020B0503020204020204" pitchFamily="34" charset="-122"/>
              </a:rPr>
              <a:t>2015</a:t>
            </a:r>
            <a:r>
              <a:rPr lang="zh-CN" altLang="en-US" sz="790" b="1" dirty="0">
                <a:latin typeface="微软雅黑" panose="020B0503020204020204" pitchFamily="34" charset="-122"/>
                <a:ea typeface="微软雅黑" panose="020B0503020204020204" pitchFamily="34" charset="-122"/>
              </a:rPr>
              <a:t>年</a:t>
            </a:r>
            <a:endParaRPr lang="en-US" altLang="zh-CN" sz="790" b="1" dirty="0">
              <a:latin typeface="微软雅黑" panose="020B0503020204020204" pitchFamily="34" charset="-122"/>
              <a:ea typeface="微软雅黑" panose="020B0503020204020204" pitchFamily="34" charset="-122"/>
            </a:endParaRPr>
          </a:p>
          <a:p>
            <a:pPr algn="ctr" defTabSz="914400"/>
            <a:r>
              <a:rPr lang="zh-CN" altLang="en-US" sz="790" b="1" dirty="0">
                <a:latin typeface="微软雅黑" panose="020B0503020204020204" pitchFamily="34" charset="-122"/>
                <a:ea typeface="微软雅黑" panose="020B0503020204020204" pitchFamily="34" charset="-122"/>
              </a:rPr>
              <a:t>视觉识别超过人类</a:t>
            </a:r>
            <a:endParaRPr lang="zh-CN" altLang="en-US" sz="790" b="1" dirty="0">
              <a:latin typeface="微软雅黑" panose="020B0503020204020204" pitchFamily="34" charset="-122"/>
              <a:ea typeface="微软雅黑" panose="020B0503020204020204" pitchFamily="34" charset="-122"/>
            </a:endParaRPr>
          </a:p>
        </p:txBody>
      </p:sp>
      <p:sp>
        <p:nvSpPr>
          <p:cNvPr id="11" name="矩形 10"/>
          <p:cNvSpPr/>
          <p:nvPr/>
        </p:nvSpPr>
        <p:spPr>
          <a:xfrm>
            <a:off x="5370489" y="3181899"/>
            <a:ext cx="1409639" cy="484505"/>
          </a:xfrm>
          <a:prstGeom prst="rect">
            <a:avLst/>
          </a:prstGeom>
          <a:noFill/>
          <a:ln>
            <a:noFill/>
          </a:ln>
        </p:spPr>
        <p:txBody>
          <a:bodyPr wrap="square" lIns="243000" tIns="121500" rIns="243000" bIns="121500" rtlCol="0" anchor="ctr">
            <a:spAutoFit/>
          </a:bodyPr>
          <a:lstStyle/>
          <a:p>
            <a:pPr algn="ctr" defTabSz="914400"/>
            <a:r>
              <a:rPr lang="en-US" altLang="zh-CN" sz="790" b="1" dirty="0">
                <a:latin typeface="微软雅黑" panose="020B0503020204020204" pitchFamily="34" charset="-122"/>
                <a:ea typeface="微软雅黑" panose="020B0503020204020204" pitchFamily="34" charset="-122"/>
              </a:rPr>
              <a:t>2020</a:t>
            </a:r>
            <a:r>
              <a:rPr lang="zh-CN" altLang="en-US" sz="790" b="1" dirty="0">
                <a:latin typeface="微软雅黑" panose="020B0503020204020204" pitchFamily="34" charset="-122"/>
                <a:ea typeface="微软雅黑" panose="020B0503020204020204" pitchFamily="34" charset="-122"/>
              </a:rPr>
              <a:t>年</a:t>
            </a:r>
            <a:endParaRPr lang="en-US" altLang="zh-CN" sz="790" b="1" dirty="0">
              <a:latin typeface="微软雅黑" panose="020B0503020204020204" pitchFamily="34" charset="-122"/>
              <a:ea typeface="微软雅黑" panose="020B0503020204020204" pitchFamily="34" charset="-122"/>
            </a:endParaRPr>
          </a:p>
          <a:p>
            <a:pPr algn="ctr" defTabSz="914400"/>
            <a:r>
              <a:rPr lang="en-US" altLang="zh-CN" sz="790" b="1" dirty="0">
                <a:latin typeface="微软雅黑" panose="020B0503020204020204" pitchFamily="34" charset="-122"/>
                <a:ea typeface="微软雅黑" panose="020B0503020204020204" pitchFamily="34" charset="-122"/>
              </a:rPr>
              <a:t>AlphaFold</a:t>
            </a:r>
            <a:endParaRPr lang="zh-CN" altLang="en-US" sz="790" b="1" dirty="0">
              <a:latin typeface="微软雅黑" panose="020B0503020204020204" pitchFamily="34" charset="-122"/>
              <a:ea typeface="微软雅黑" panose="020B0503020204020204" pitchFamily="34" charset="-122"/>
            </a:endParaRPr>
          </a:p>
        </p:txBody>
      </p:sp>
      <p:sp>
        <p:nvSpPr>
          <p:cNvPr id="14" name="矩形 13"/>
          <p:cNvSpPr/>
          <p:nvPr/>
        </p:nvSpPr>
        <p:spPr>
          <a:xfrm>
            <a:off x="7965293" y="3153189"/>
            <a:ext cx="819029" cy="363220"/>
          </a:xfrm>
          <a:prstGeom prst="rect">
            <a:avLst/>
          </a:prstGeom>
          <a:noFill/>
          <a:ln>
            <a:noFill/>
          </a:ln>
        </p:spPr>
        <p:txBody>
          <a:bodyPr wrap="square" lIns="243000" tIns="121500" rIns="243000" bIns="121500" rtlCol="0" anchor="ctr">
            <a:spAutoFit/>
          </a:bodyPr>
          <a:lstStyle/>
          <a:p>
            <a:pPr algn="ctr" defTabSz="914400"/>
            <a:r>
              <a:rPr lang="en-US" altLang="zh-CN" sz="790" b="1" dirty="0">
                <a:latin typeface="微软雅黑" panose="020B0503020204020204" pitchFamily="34" charset="-122"/>
                <a:ea typeface="微软雅黑" panose="020B0503020204020204" pitchFamily="34" charset="-122"/>
              </a:rPr>
              <a:t>……</a:t>
            </a:r>
            <a:endParaRPr lang="zh-CN" altLang="en-US" sz="790" b="1" dirty="0">
              <a:latin typeface="微软雅黑" panose="020B0503020204020204" pitchFamily="34" charset="-122"/>
              <a:ea typeface="微软雅黑" panose="020B0503020204020204" pitchFamily="34" charset="-122"/>
            </a:endParaRPr>
          </a:p>
        </p:txBody>
      </p:sp>
      <p:sp>
        <p:nvSpPr>
          <p:cNvPr id="15" name="矩形 14"/>
          <p:cNvSpPr/>
          <p:nvPr/>
        </p:nvSpPr>
        <p:spPr>
          <a:xfrm>
            <a:off x="6771558" y="3185748"/>
            <a:ext cx="1409639" cy="605790"/>
          </a:xfrm>
          <a:prstGeom prst="rect">
            <a:avLst/>
          </a:prstGeom>
          <a:noFill/>
          <a:ln>
            <a:noFill/>
          </a:ln>
        </p:spPr>
        <p:txBody>
          <a:bodyPr wrap="square" lIns="243000" tIns="121500" rIns="243000" bIns="121500" rtlCol="0" anchor="ctr">
            <a:spAutoFit/>
          </a:bodyPr>
          <a:lstStyle/>
          <a:p>
            <a:pPr algn="ctr" defTabSz="914400"/>
            <a:r>
              <a:rPr lang="en-US" altLang="zh-CN" sz="790" b="1" dirty="0">
                <a:latin typeface="微软雅黑" panose="020B0503020204020204" pitchFamily="34" charset="-122"/>
                <a:ea typeface="微软雅黑" panose="020B0503020204020204" pitchFamily="34" charset="-122"/>
              </a:rPr>
              <a:t>2022</a:t>
            </a:r>
            <a:r>
              <a:rPr lang="zh-CN" altLang="en-US" sz="790" b="1" dirty="0">
                <a:latin typeface="微软雅黑" panose="020B0503020204020204" pitchFamily="34" charset="-122"/>
                <a:ea typeface="微软雅黑" panose="020B0503020204020204" pitchFamily="34" charset="-122"/>
              </a:rPr>
              <a:t>年</a:t>
            </a:r>
            <a:endParaRPr lang="en-US" altLang="zh-CN" sz="790" b="1" dirty="0">
              <a:latin typeface="微软雅黑" panose="020B0503020204020204" pitchFamily="34" charset="-122"/>
              <a:ea typeface="微软雅黑" panose="020B0503020204020204" pitchFamily="34" charset="-122"/>
            </a:endParaRPr>
          </a:p>
          <a:p>
            <a:pPr algn="ctr" defTabSz="914400"/>
            <a:r>
              <a:rPr lang="en-US" altLang="zh-CN" sz="790" b="1" dirty="0">
                <a:latin typeface="微软雅黑" panose="020B0503020204020204" pitchFamily="34" charset="-122"/>
                <a:ea typeface="微软雅黑" panose="020B0503020204020204" pitchFamily="34" charset="-122"/>
              </a:rPr>
              <a:t>StableDiffusion</a:t>
            </a:r>
            <a:endParaRPr lang="en-US" altLang="zh-CN" sz="790" b="1" dirty="0">
              <a:latin typeface="微软雅黑" panose="020B0503020204020204" pitchFamily="34" charset="-122"/>
              <a:ea typeface="微软雅黑" panose="020B0503020204020204" pitchFamily="34" charset="-122"/>
            </a:endParaRPr>
          </a:p>
          <a:p>
            <a:pPr algn="ctr" defTabSz="914400"/>
            <a:r>
              <a:rPr lang="en-US" altLang="zh-CN" sz="790" b="1" dirty="0" err="1">
                <a:latin typeface="微软雅黑" panose="020B0503020204020204" pitchFamily="34" charset="-122"/>
                <a:ea typeface="微软雅黑" panose="020B0503020204020204" pitchFamily="34" charset="-122"/>
              </a:rPr>
              <a:t>chatGPT</a:t>
            </a:r>
            <a:endParaRPr lang="zh-CN" altLang="en-US" sz="790" b="1" dirty="0">
              <a:latin typeface="微软雅黑" panose="020B0503020204020204" pitchFamily="34" charset="-122"/>
              <a:ea typeface="微软雅黑" panose="020B0503020204020204" pitchFamily="34" charset="-122"/>
            </a:endParaRPr>
          </a:p>
        </p:txBody>
      </p:sp>
      <p:sp>
        <p:nvSpPr>
          <p:cNvPr id="16" name="矩形 15"/>
          <p:cNvSpPr/>
          <p:nvPr/>
        </p:nvSpPr>
        <p:spPr>
          <a:xfrm>
            <a:off x="2070848" y="2112613"/>
            <a:ext cx="1829886" cy="357505"/>
          </a:xfrm>
          <a:prstGeom prst="rect">
            <a:avLst/>
          </a:prstGeom>
          <a:noFill/>
          <a:ln>
            <a:noFill/>
          </a:ln>
        </p:spPr>
        <p:txBody>
          <a:bodyPr wrap="square" lIns="243000" tIns="121500" rIns="243000" bIns="121500" rtlCol="0" anchor="ctr">
            <a:spAutoFit/>
          </a:bodyPr>
          <a:lstStyle/>
          <a:p>
            <a:pPr algn="ctr" defTabSz="914400"/>
            <a:r>
              <a:rPr lang="zh-CN" altLang="en-US" sz="750" dirty="0">
                <a:latin typeface="微软雅黑" panose="020B0503020204020204" pitchFamily="34" charset="-122"/>
                <a:ea typeface="微软雅黑" panose="020B0503020204020204" pitchFamily="34" charset="-122"/>
              </a:rPr>
              <a:t>符号主义</a:t>
            </a:r>
            <a:r>
              <a:rPr lang="en-US" altLang="zh-CN" sz="750" dirty="0">
                <a:latin typeface="微软雅黑" panose="020B0503020204020204" pitchFamily="34" charset="-122"/>
                <a:ea typeface="微软雅黑" panose="020B0503020204020204" pitchFamily="34" charset="-122"/>
              </a:rPr>
              <a:t>|</a:t>
            </a:r>
            <a:r>
              <a:rPr lang="zh-CN" altLang="en-US" sz="750" dirty="0">
                <a:latin typeface="微软雅黑" panose="020B0503020204020204" pitchFamily="34" charset="-122"/>
                <a:ea typeface="微软雅黑" panose="020B0503020204020204" pitchFamily="34" charset="-122"/>
              </a:rPr>
              <a:t>联结主义</a:t>
            </a:r>
            <a:r>
              <a:rPr lang="en-US" altLang="zh-CN" sz="750" dirty="0">
                <a:latin typeface="微软雅黑" panose="020B0503020204020204" pitchFamily="34" charset="-122"/>
                <a:ea typeface="微软雅黑" panose="020B0503020204020204" pitchFamily="34" charset="-122"/>
              </a:rPr>
              <a:t>|</a:t>
            </a:r>
            <a:r>
              <a:rPr lang="zh-CN" altLang="en-US" sz="750" dirty="0">
                <a:latin typeface="微软雅黑" panose="020B0503020204020204" pitchFamily="34" charset="-122"/>
                <a:ea typeface="微软雅黑" panose="020B0503020204020204" pitchFamily="34" charset="-122"/>
              </a:rPr>
              <a:t>行为主义</a:t>
            </a:r>
            <a:endParaRPr lang="zh-CN" altLang="en-US" sz="750" dirty="0">
              <a:latin typeface="微软雅黑" panose="020B0503020204020204" pitchFamily="34" charset="-122"/>
              <a:ea typeface="微软雅黑" panose="020B0503020204020204" pitchFamily="34" charset="-122"/>
            </a:endParaRPr>
          </a:p>
        </p:txBody>
      </p:sp>
      <p:sp>
        <p:nvSpPr>
          <p:cNvPr id="17" name="矩形 16"/>
          <p:cNvSpPr/>
          <p:nvPr/>
        </p:nvSpPr>
        <p:spPr>
          <a:xfrm>
            <a:off x="2470148" y="2479643"/>
            <a:ext cx="911789" cy="363220"/>
          </a:xfrm>
          <a:prstGeom prst="rect">
            <a:avLst/>
          </a:prstGeom>
          <a:noFill/>
          <a:ln>
            <a:noFill/>
          </a:ln>
        </p:spPr>
        <p:txBody>
          <a:bodyPr wrap="square" lIns="243000" tIns="121500" rIns="243000" bIns="121500" rtlCol="0" anchor="ctr">
            <a:spAutoFit/>
          </a:bodyPr>
          <a:lstStyle/>
          <a:p>
            <a:pPr algn="ctr" defTabSz="914400"/>
            <a:r>
              <a:rPr lang="zh-CN" altLang="en-US" sz="790" dirty="0">
                <a:latin typeface="微软雅黑" panose="020B0503020204020204" pitchFamily="34" charset="-122"/>
                <a:ea typeface="微软雅黑" panose="020B0503020204020204" pitchFamily="34" charset="-122"/>
              </a:rPr>
              <a:t>专家系统</a:t>
            </a:r>
            <a:endParaRPr lang="zh-CN" altLang="en-US" sz="790" dirty="0">
              <a:latin typeface="微软雅黑" panose="020B0503020204020204" pitchFamily="34" charset="-122"/>
              <a:ea typeface="微软雅黑" panose="020B0503020204020204" pitchFamily="34" charset="-122"/>
            </a:endParaRPr>
          </a:p>
        </p:txBody>
      </p:sp>
      <p:sp>
        <p:nvSpPr>
          <p:cNvPr id="19" name="矩形 18"/>
          <p:cNvSpPr/>
          <p:nvPr/>
        </p:nvSpPr>
        <p:spPr>
          <a:xfrm>
            <a:off x="4877200" y="2207834"/>
            <a:ext cx="1409639" cy="605790"/>
          </a:xfrm>
          <a:prstGeom prst="rect">
            <a:avLst/>
          </a:prstGeom>
          <a:noFill/>
          <a:ln>
            <a:noFill/>
          </a:ln>
        </p:spPr>
        <p:txBody>
          <a:bodyPr wrap="square" lIns="243000" tIns="121500" rIns="243000" bIns="121500" rtlCol="0" anchor="ctr">
            <a:spAutoFit/>
          </a:bodyPr>
          <a:lstStyle/>
          <a:p>
            <a:pPr algn="ctr" defTabSz="914400"/>
            <a:r>
              <a:rPr lang="zh-CN" altLang="en-US" sz="790" dirty="0">
                <a:latin typeface="微软雅黑" panose="020B0503020204020204" pitchFamily="34" charset="-122"/>
                <a:ea typeface="微软雅黑" panose="020B0503020204020204" pitchFamily="34" charset="-122"/>
              </a:rPr>
              <a:t>安防</a:t>
            </a:r>
            <a:r>
              <a:rPr lang="en-US" altLang="zh-CN" sz="790" dirty="0">
                <a:latin typeface="微软雅黑" panose="020B0503020204020204" pitchFamily="34" charset="-122"/>
                <a:ea typeface="微软雅黑" panose="020B0503020204020204" pitchFamily="34" charset="-122"/>
              </a:rPr>
              <a:t>-</a:t>
            </a:r>
            <a:r>
              <a:rPr lang="zh-CN" altLang="en-US" sz="790" dirty="0">
                <a:latin typeface="微软雅黑" panose="020B0503020204020204" pitchFamily="34" charset="-122"/>
                <a:ea typeface="微软雅黑" panose="020B0503020204020204" pitchFamily="34" charset="-122"/>
              </a:rPr>
              <a:t>视觉</a:t>
            </a:r>
            <a:endParaRPr lang="en-US" altLang="zh-CN" sz="790" dirty="0">
              <a:latin typeface="微软雅黑" panose="020B0503020204020204" pitchFamily="34" charset="-122"/>
              <a:ea typeface="微软雅黑" panose="020B0503020204020204" pitchFamily="34" charset="-122"/>
            </a:endParaRPr>
          </a:p>
          <a:p>
            <a:pPr algn="ctr" defTabSz="914400"/>
            <a:r>
              <a:rPr lang="zh-CN" altLang="en-US" sz="790" dirty="0">
                <a:latin typeface="微软雅黑" panose="020B0503020204020204" pitchFamily="34" charset="-122"/>
                <a:ea typeface="微软雅黑" panose="020B0503020204020204" pitchFamily="34" charset="-122"/>
              </a:rPr>
              <a:t>互联网</a:t>
            </a:r>
            <a:r>
              <a:rPr lang="en-US" altLang="zh-CN" sz="790" dirty="0">
                <a:latin typeface="微软雅黑" panose="020B0503020204020204" pitchFamily="34" charset="-122"/>
                <a:ea typeface="微软雅黑" panose="020B0503020204020204" pitchFamily="34" charset="-122"/>
              </a:rPr>
              <a:t>-</a:t>
            </a:r>
            <a:r>
              <a:rPr lang="zh-CN" altLang="en-US" sz="790" dirty="0">
                <a:latin typeface="微软雅黑" panose="020B0503020204020204" pitchFamily="34" charset="-122"/>
                <a:ea typeface="微软雅黑" panose="020B0503020204020204" pitchFamily="34" charset="-122"/>
              </a:rPr>
              <a:t>推荐</a:t>
            </a:r>
            <a:endParaRPr lang="en-US" altLang="zh-CN" sz="790" dirty="0">
              <a:latin typeface="微软雅黑" panose="020B0503020204020204" pitchFamily="34" charset="-122"/>
              <a:ea typeface="微软雅黑" panose="020B0503020204020204" pitchFamily="34" charset="-122"/>
            </a:endParaRPr>
          </a:p>
          <a:p>
            <a:pPr algn="ctr" defTabSz="914400"/>
            <a:r>
              <a:rPr lang="en-US" altLang="zh-CN" sz="790" dirty="0">
                <a:latin typeface="微软雅黑" panose="020B0503020204020204" pitchFamily="34" charset="-122"/>
                <a:ea typeface="微软雅黑" panose="020B0503020204020204" pitchFamily="34" charset="-122"/>
              </a:rPr>
              <a:t>……</a:t>
            </a:r>
            <a:endParaRPr lang="zh-CN" altLang="en-US" sz="790" dirty="0">
              <a:latin typeface="微软雅黑" panose="020B0503020204020204" pitchFamily="34" charset="-122"/>
              <a:ea typeface="微软雅黑" panose="020B0503020204020204" pitchFamily="34" charset="-122"/>
            </a:endParaRPr>
          </a:p>
        </p:txBody>
      </p:sp>
      <p:sp>
        <p:nvSpPr>
          <p:cNvPr id="20" name="矩形 19"/>
          <p:cNvSpPr/>
          <p:nvPr/>
        </p:nvSpPr>
        <p:spPr>
          <a:xfrm>
            <a:off x="6998373" y="2139852"/>
            <a:ext cx="1409639" cy="363220"/>
          </a:xfrm>
          <a:prstGeom prst="rect">
            <a:avLst/>
          </a:prstGeom>
          <a:noFill/>
          <a:ln>
            <a:noFill/>
          </a:ln>
        </p:spPr>
        <p:txBody>
          <a:bodyPr wrap="square" lIns="243000" tIns="121500" rIns="243000" bIns="121500" rtlCol="0" anchor="ctr">
            <a:spAutoFit/>
          </a:bodyPr>
          <a:lstStyle/>
          <a:p>
            <a:pPr algn="ctr" defTabSz="914400"/>
            <a:r>
              <a:rPr lang="en-US" altLang="zh-CN" sz="790" dirty="0">
                <a:latin typeface="微软雅黑" panose="020B0503020204020204" pitchFamily="34" charset="-122"/>
                <a:ea typeface="微软雅黑" panose="020B0503020204020204" pitchFamily="34" charset="-122"/>
              </a:rPr>
              <a:t>AIGC</a:t>
            </a:r>
            <a:endParaRPr lang="zh-CN" altLang="en-US" sz="790" dirty="0">
              <a:latin typeface="微软雅黑" panose="020B0503020204020204" pitchFamily="34" charset="-122"/>
              <a:ea typeface="微软雅黑" panose="020B0503020204020204" pitchFamily="34" charset="-122"/>
            </a:endParaRPr>
          </a:p>
        </p:txBody>
      </p:sp>
      <p:sp>
        <p:nvSpPr>
          <p:cNvPr id="21" name="矩形 20"/>
          <p:cNvSpPr/>
          <p:nvPr/>
        </p:nvSpPr>
        <p:spPr>
          <a:xfrm>
            <a:off x="1821679" y="1845617"/>
            <a:ext cx="498337" cy="207368"/>
          </a:xfrm>
          <a:prstGeom prst="rect">
            <a:avLst/>
          </a:prstGeom>
          <a:noFill/>
          <a:ln>
            <a:solidFill>
              <a:schemeClr val="bg1">
                <a:lumMod val="75000"/>
              </a:schemeClr>
            </a:solidFill>
          </a:ln>
        </p:spPr>
        <p:txBody>
          <a:bodyPr wrap="square" lIns="54000" tIns="27000" rIns="54000" bIns="27000" rtlCol="0" anchor="ctr">
            <a:noAutofit/>
          </a:bodyPr>
          <a:lstStyle/>
          <a:p>
            <a:pPr algn="ctr" defTabSz="914400"/>
            <a:r>
              <a:rPr lang="zh-CN" altLang="en-US" sz="790" dirty="0">
                <a:solidFill>
                  <a:schemeClr val="tx1">
                    <a:lumMod val="65000"/>
                    <a:lumOff val="35000"/>
                  </a:schemeClr>
                </a:solidFill>
                <a:latin typeface="微软雅黑" panose="020B0503020204020204" pitchFamily="34" charset="-122"/>
                <a:ea typeface="微软雅黑" panose="020B0503020204020204" pitchFamily="34" charset="-122"/>
              </a:rPr>
              <a:t>控制论</a:t>
            </a:r>
            <a:endParaRPr lang="zh-CN" altLang="en-US" sz="79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2359667" y="1845617"/>
            <a:ext cx="498337" cy="207368"/>
          </a:xfrm>
          <a:prstGeom prst="rect">
            <a:avLst/>
          </a:prstGeom>
          <a:noFill/>
          <a:ln>
            <a:solidFill>
              <a:schemeClr val="bg1">
                <a:lumMod val="75000"/>
              </a:schemeClr>
            </a:solidFill>
          </a:ln>
        </p:spPr>
        <p:txBody>
          <a:bodyPr wrap="square" lIns="54000" tIns="27000" rIns="54000" bIns="27000" rtlCol="0" anchor="ctr">
            <a:noAutofit/>
          </a:bodyPr>
          <a:lstStyle/>
          <a:p>
            <a:pPr algn="ctr" defTabSz="914400"/>
            <a:r>
              <a:rPr lang="en-US" altLang="zh-CN" sz="790" dirty="0">
                <a:solidFill>
                  <a:schemeClr val="tx1">
                    <a:lumMod val="65000"/>
                    <a:lumOff val="35000"/>
                  </a:schemeClr>
                </a:solidFill>
                <a:latin typeface="微软雅黑" panose="020B0503020204020204" pitchFamily="34" charset="-122"/>
                <a:ea typeface="微软雅黑" panose="020B0503020204020204" pitchFamily="34" charset="-122"/>
              </a:rPr>
              <a:t>NLP</a:t>
            </a:r>
            <a:endParaRPr lang="zh-CN" altLang="en-US" sz="79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2883599" y="1845617"/>
            <a:ext cx="498337" cy="207368"/>
          </a:xfrm>
          <a:prstGeom prst="rect">
            <a:avLst/>
          </a:prstGeom>
          <a:noFill/>
          <a:ln>
            <a:solidFill>
              <a:schemeClr val="bg1">
                <a:lumMod val="75000"/>
              </a:schemeClr>
            </a:solidFill>
          </a:ln>
        </p:spPr>
        <p:txBody>
          <a:bodyPr wrap="square" lIns="54000" tIns="27000" rIns="54000" bIns="27000" rtlCol="0" anchor="ctr">
            <a:noAutofit/>
          </a:bodyPr>
          <a:lstStyle/>
          <a:p>
            <a:pPr algn="ctr" defTabSz="914400"/>
            <a:r>
              <a:rPr lang="en-US" altLang="zh-CN" sz="790" dirty="0">
                <a:solidFill>
                  <a:schemeClr val="tx1">
                    <a:lumMod val="65000"/>
                    <a:lumOff val="35000"/>
                  </a:schemeClr>
                </a:solidFill>
                <a:latin typeface="微软雅黑" panose="020B0503020204020204" pitchFamily="34" charset="-122"/>
                <a:ea typeface="微软雅黑" panose="020B0503020204020204" pitchFamily="34" charset="-122"/>
              </a:rPr>
              <a:t>CV</a:t>
            </a:r>
            <a:endParaRPr lang="zh-CN" altLang="en-US" sz="79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3900734" y="1845617"/>
            <a:ext cx="540455" cy="207368"/>
          </a:xfrm>
          <a:prstGeom prst="rect">
            <a:avLst/>
          </a:prstGeom>
          <a:noFill/>
          <a:ln>
            <a:solidFill>
              <a:schemeClr val="bg1">
                <a:lumMod val="75000"/>
              </a:schemeClr>
            </a:solidFill>
          </a:ln>
        </p:spPr>
        <p:txBody>
          <a:bodyPr wrap="square" lIns="54000" tIns="27000" rIns="54000" bIns="27000" rtlCol="0" anchor="ctr">
            <a:noAutofit/>
          </a:bodyPr>
          <a:lstStyle/>
          <a:p>
            <a:pPr algn="ctr" defTabSz="914400"/>
            <a:r>
              <a:rPr lang="zh-CN" altLang="en-US" sz="790" dirty="0">
                <a:solidFill>
                  <a:schemeClr val="tx1">
                    <a:lumMod val="65000"/>
                    <a:lumOff val="35000"/>
                  </a:schemeClr>
                </a:solidFill>
                <a:latin typeface="微软雅黑" panose="020B0503020204020204" pitchFamily="34" charset="-122"/>
                <a:ea typeface="微软雅黑" panose="020B0503020204020204" pitchFamily="34" charset="-122"/>
              </a:rPr>
              <a:t>深度学习</a:t>
            </a:r>
            <a:endParaRPr lang="zh-CN" altLang="en-US" sz="79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4464317" y="1845617"/>
            <a:ext cx="412883" cy="207368"/>
          </a:xfrm>
          <a:prstGeom prst="rect">
            <a:avLst/>
          </a:prstGeom>
          <a:noFill/>
          <a:ln>
            <a:solidFill>
              <a:schemeClr val="bg1">
                <a:lumMod val="75000"/>
              </a:schemeClr>
            </a:solidFill>
          </a:ln>
        </p:spPr>
        <p:txBody>
          <a:bodyPr wrap="square" lIns="54000" tIns="27000" rIns="54000" bIns="27000" rtlCol="0" anchor="ctr">
            <a:noAutofit/>
          </a:bodyPr>
          <a:lstStyle/>
          <a:p>
            <a:pPr algn="ctr" defTabSz="914400"/>
            <a:r>
              <a:rPr lang="en-US" altLang="zh-CN" sz="790" dirty="0">
                <a:solidFill>
                  <a:schemeClr val="tx1">
                    <a:lumMod val="65000"/>
                    <a:lumOff val="35000"/>
                  </a:schemeClr>
                </a:solidFill>
                <a:latin typeface="微软雅黑" panose="020B0503020204020204" pitchFamily="34" charset="-122"/>
                <a:ea typeface="微软雅黑" panose="020B0503020204020204" pitchFamily="34" charset="-122"/>
              </a:rPr>
              <a:t>GAN</a:t>
            </a:r>
            <a:endParaRPr lang="zh-CN" altLang="en-US" sz="79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4909694" y="1845617"/>
            <a:ext cx="412883" cy="207368"/>
          </a:xfrm>
          <a:prstGeom prst="rect">
            <a:avLst/>
          </a:prstGeom>
          <a:noFill/>
          <a:ln>
            <a:solidFill>
              <a:schemeClr val="bg1">
                <a:lumMod val="75000"/>
              </a:schemeClr>
            </a:solidFill>
          </a:ln>
        </p:spPr>
        <p:txBody>
          <a:bodyPr wrap="square" lIns="54000" tIns="27000" rIns="54000" bIns="27000" rtlCol="0" anchor="ctr">
            <a:noAutofit/>
          </a:bodyPr>
          <a:lstStyle/>
          <a:p>
            <a:pPr algn="ctr" defTabSz="914400"/>
            <a:r>
              <a:rPr lang="en-US" altLang="zh-CN" sz="790" dirty="0">
                <a:solidFill>
                  <a:schemeClr val="tx1">
                    <a:lumMod val="65000"/>
                    <a:lumOff val="35000"/>
                  </a:schemeClr>
                </a:solidFill>
                <a:latin typeface="微软雅黑" panose="020B0503020204020204" pitchFamily="34" charset="-122"/>
                <a:ea typeface="微软雅黑" panose="020B0503020204020204" pitchFamily="34" charset="-122"/>
              </a:rPr>
              <a:t>AI4S</a:t>
            </a:r>
            <a:endParaRPr lang="zh-CN" altLang="en-US" sz="79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6668276" y="1845617"/>
            <a:ext cx="540455" cy="207368"/>
          </a:xfrm>
          <a:prstGeom prst="rect">
            <a:avLst/>
          </a:prstGeom>
          <a:noFill/>
          <a:ln>
            <a:solidFill>
              <a:schemeClr val="bg1">
                <a:lumMod val="75000"/>
              </a:schemeClr>
            </a:solidFill>
          </a:ln>
        </p:spPr>
        <p:txBody>
          <a:bodyPr wrap="square" lIns="54000" tIns="27000" rIns="54000" bIns="27000" rtlCol="0" anchor="ctr">
            <a:noAutofit/>
          </a:bodyPr>
          <a:lstStyle/>
          <a:p>
            <a:pPr algn="ctr" defTabSz="914400"/>
            <a:r>
              <a:rPr lang="en-US" altLang="zh-CN" sz="790" dirty="0">
                <a:solidFill>
                  <a:schemeClr val="tx1">
                    <a:lumMod val="65000"/>
                    <a:lumOff val="35000"/>
                  </a:schemeClr>
                </a:solidFill>
                <a:latin typeface="微软雅黑" panose="020B0503020204020204" pitchFamily="34" charset="-122"/>
                <a:ea typeface="微软雅黑" panose="020B0503020204020204" pitchFamily="34" charset="-122"/>
              </a:rPr>
              <a:t>StableDiffusion</a:t>
            </a:r>
            <a:endParaRPr lang="zh-CN" altLang="en-US" sz="79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7457301" y="1845617"/>
            <a:ext cx="425936" cy="207368"/>
          </a:xfrm>
          <a:prstGeom prst="rect">
            <a:avLst/>
          </a:prstGeom>
          <a:noFill/>
          <a:ln>
            <a:solidFill>
              <a:schemeClr val="bg1">
                <a:lumMod val="75000"/>
              </a:schemeClr>
            </a:solidFill>
          </a:ln>
        </p:spPr>
        <p:txBody>
          <a:bodyPr wrap="square" lIns="54000" tIns="27000" rIns="54000" bIns="27000" rtlCol="0" anchor="ctr">
            <a:noAutofit/>
          </a:bodyPr>
          <a:lstStyle/>
          <a:p>
            <a:pPr algn="ctr" defTabSz="914400"/>
            <a:r>
              <a:rPr lang="en-US" altLang="zh-CN" sz="790" dirty="0">
                <a:solidFill>
                  <a:schemeClr val="tx1">
                    <a:lumMod val="65000"/>
                    <a:lumOff val="35000"/>
                  </a:schemeClr>
                </a:solidFill>
                <a:latin typeface="微软雅黑" panose="020B0503020204020204" pitchFamily="34" charset="-122"/>
                <a:ea typeface="微软雅黑" panose="020B0503020204020204" pitchFamily="34" charset="-122"/>
              </a:rPr>
              <a:t>GPT-4</a:t>
            </a:r>
            <a:endParaRPr lang="zh-CN" altLang="en-US" sz="79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3251850" y="1384384"/>
            <a:ext cx="1022303" cy="421859"/>
          </a:xfrm>
          <a:prstGeom prst="rect">
            <a:avLst/>
          </a:prstGeom>
          <a:noFill/>
          <a:ln>
            <a:noFill/>
          </a:ln>
        </p:spPr>
        <p:txBody>
          <a:bodyPr wrap="square" lIns="54000" tIns="27000" rIns="54000" bIns="27000" rtlCol="0" anchor="ctr">
            <a:noAutofit/>
          </a:bodyPr>
          <a:lstStyle/>
          <a:p>
            <a:pPr algn="ctr" defTabSz="914400">
              <a:lnSpc>
                <a:spcPct val="150000"/>
              </a:lnSpc>
            </a:pPr>
            <a:r>
              <a:rPr lang="zh-CN" altLang="en-US" sz="825" b="1" dirty="0">
                <a:solidFill>
                  <a:srgbClr val="C00000"/>
                </a:solidFill>
                <a:latin typeface="微软雅黑" panose="020B0503020204020204" pitchFamily="34" charset="-122"/>
                <a:ea typeface="微软雅黑" panose="020B0503020204020204" pitchFamily="34" charset="-122"/>
              </a:rPr>
              <a:t>感知理解世界</a:t>
            </a:r>
            <a:endParaRPr lang="en-US" altLang="zh-CN" sz="825" b="1" dirty="0">
              <a:solidFill>
                <a:srgbClr val="C00000"/>
              </a:solidFill>
              <a:latin typeface="微软雅黑" panose="020B0503020204020204" pitchFamily="34" charset="-122"/>
              <a:ea typeface="微软雅黑" panose="020B0503020204020204" pitchFamily="34" charset="-122"/>
            </a:endParaRPr>
          </a:p>
          <a:p>
            <a:pPr algn="ctr" defTabSz="914400">
              <a:lnSpc>
                <a:spcPct val="150000"/>
              </a:lnSpc>
            </a:pPr>
            <a:r>
              <a:rPr lang="zh-CN" altLang="en-US" sz="790" dirty="0">
                <a:latin typeface="微软雅黑" panose="020B0503020204020204" pitchFamily="34" charset="-122"/>
                <a:ea typeface="微软雅黑" panose="020B0503020204020204" pitchFamily="34" charset="-122"/>
              </a:rPr>
              <a:t>分析数据给出建议</a:t>
            </a:r>
            <a:endParaRPr lang="zh-CN" altLang="en-US" sz="790" dirty="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3334871" y="1607814"/>
            <a:ext cx="856262"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2" name="矩形 31"/>
          <p:cNvSpPr/>
          <p:nvPr/>
        </p:nvSpPr>
        <p:spPr>
          <a:xfrm>
            <a:off x="6860933" y="1396884"/>
            <a:ext cx="1022303" cy="421859"/>
          </a:xfrm>
          <a:prstGeom prst="rect">
            <a:avLst/>
          </a:prstGeom>
          <a:noFill/>
          <a:ln>
            <a:noFill/>
          </a:ln>
        </p:spPr>
        <p:txBody>
          <a:bodyPr wrap="square" lIns="54000" tIns="27000" rIns="54000" bIns="27000" rtlCol="0" anchor="ctr">
            <a:noAutofit/>
          </a:bodyPr>
          <a:lstStyle/>
          <a:p>
            <a:pPr algn="ctr" defTabSz="914400">
              <a:lnSpc>
                <a:spcPct val="150000"/>
              </a:lnSpc>
            </a:pPr>
            <a:r>
              <a:rPr lang="zh-CN" altLang="en-US" sz="825" b="1" dirty="0">
                <a:solidFill>
                  <a:srgbClr val="C00000"/>
                </a:solidFill>
                <a:latin typeface="微软雅黑" panose="020B0503020204020204" pitchFamily="34" charset="-122"/>
                <a:ea typeface="微软雅黑" panose="020B0503020204020204" pitchFamily="34" charset="-122"/>
              </a:rPr>
              <a:t>生成创造世界</a:t>
            </a:r>
            <a:endParaRPr lang="en-US" altLang="zh-CN" sz="825" b="1" dirty="0">
              <a:solidFill>
                <a:srgbClr val="C00000"/>
              </a:solidFill>
              <a:latin typeface="微软雅黑" panose="020B0503020204020204" pitchFamily="34" charset="-122"/>
              <a:ea typeface="微软雅黑" panose="020B0503020204020204" pitchFamily="34" charset="-122"/>
            </a:endParaRPr>
          </a:p>
          <a:p>
            <a:pPr algn="ctr" defTabSz="914400">
              <a:lnSpc>
                <a:spcPct val="150000"/>
              </a:lnSpc>
            </a:pPr>
            <a:r>
              <a:rPr lang="zh-CN" altLang="en-US" sz="790" dirty="0">
                <a:latin typeface="微软雅黑" panose="020B0503020204020204" pitchFamily="34" charset="-122"/>
                <a:ea typeface="微软雅黑" panose="020B0503020204020204" pitchFamily="34" charset="-122"/>
              </a:rPr>
              <a:t>合成数据创造结果</a:t>
            </a:r>
            <a:endParaRPr lang="zh-CN" altLang="en-US" sz="790" dirty="0">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6943955" y="1620314"/>
            <a:ext cx="856262"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4" name="等腰三角形 33"/>
          <p:cNvSpPr/>
          <p:nvPr/>
        </p:nvSpPr>
        <p:spPr>
          <a:xfrm rot="10800000">
            <a:off x="1014039" y="3654793"/>
            <a:ext cx="7115921" cy="403934"/>
          </a:xfrm>
          <a:prstGeom prst="triangle">
            <a:avLst/>
          </a:prstGeom>
          <a:gradFill flip="none" rotWithShape="1">
            <a:gsLst>
              <a:gs pos="0">
                <a:srgbClr val="DFEBFB"/>
              </a:gs>
              <a:gs pos="100000">
                <a:schemeClr val="bg1"/>
              </a:gs>
            </a:gsLst>
            <a:lin ang="5400000" scaled="1"/>
            <a:tileRect/>
          </a:gradFill>
        </p:spPr>
        <p:txBody>
          <a:bodyPr wrap="square" lIns="243000" tIns="121500" rIns="243000" bIns="121500" rtlCol="0" anchor="ctr">
            <a:noAutofit/>
          </a:bodyPr>
          <a:lstStyle/>
          <a:p>
            <a:pPr algn="ctr" defTabSz="914400">
              <a:lnSpc>
                <a:spcPct val="150000"/>
              </a:lnSpc>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35" name="矩形 34"/>
          <p:cNvSpPr/>
          <p:nvPr/>
        </p:nvSpPr>
        <p:spPr>
          <a:xfrm>
            <a:off x="3234913" y="3666464"/>
            <a:ext cx="2761754" cy="381000"/>
          </a:xfrm>
          <a:prstGeom prst="rect">
            <a:avLst/>
          </a:prstGeom>
          <a:noFill/>
          <a:ln>
            <a:noFill/>
          </a:ln>
        </p:spPr>
        <p:txBody>
          <a:bodyPr wrap="square" lIns="243000" tIns="121500" rIns="243000" bIns="121500" rtlCol="0" anchor="ctr">
            <a:spAutoFit/>
          </a:bodyPr>
          <a:lstStyle/>
          <a:p>
            <a:pPr algn="ctr" defTabSz="914400"/>
            <a:r>
              <a:rPr lang="zh-CN" altLang="en-US" sz="900" b="1" dirty="0">
                <a:solidFill>
                  <a:srgbClr val="1184CF"/>
                </a:solidFill>
                <a:latin typeface="微软雅黑" panose="020B0503020204020204" pitchFamily="34" charset="-122"/>
                <a:ea typeface="微软雅黑" panose="020B0503020204020204" pitchFamily="34" charset="-122"/>
              </a:rPr>
              <a:t>大模型是</a:t>
            </a:r>
            <a:r>
              <a:rPr lang="en-US" altLang="zh-CN" sz="900" b="1" dirty="0">
                <a:solidFill>
                  <a:srgbClr val="1184CF"/>
                </a:solidFill>
                <a:latin typeface="微软雅黑" panose="020B0503020204020204" pitchFamily="34" charset="-122"/>
                <a:ea typeface="微软雅黑" panose="020B0503020204020204" pitchFamily="34" charset="-122"/>
              </a:rPr>
              <a:t>AI</a:t>
            </a:r>
            <a:r>
              <a:rPr lang="zh-CN" altLang="en-US" sz="900" b="1" dirty="0">
                <a:solidFill>
                  <a:srgbClr val="1184CF"/>
                </a:solidFill>
                <a:latin typeface="微软雅黑" panose="020B0503020204020204" pitchFamily="34" charset="-122"/>
                <a:ea typeface="微软雅黑" panose="020B0503020204020204" pitchFamily="34" charset="-122"/>
              </a:rPr>
              <a:t>产业快速发展的必然选择</a:t>
            </a:r>
            <a:endParaRPr lang="zh-CN" altLang="en-US" sz="900" b="1" dirty="0">
              <a:solidFill>
                <a:srgbClr val="1184CF"/>
              </a:solidFill>
              <a:latin typeface="微软雅黑" panose="020B0503020204020204" pitchFamily="34" charset="-122"/>
              <a:ea typeface="微软雅黑" panose="020B0503020204020204" pitchFamily="34" charset="-122"/>
            </a:endParaRPr>
          </a:p>
        </p:txBody>
      </p:sp>
      <p:sp>
        <p:nvSpPr>
          <p:cNvPr id="36" name="矩形 35"/>
          <p:cNvSpPr/>
          <p:nvPr/>
        </p:nvSpPr>
        <p:spPr>
          <a:xfrm>
            <a:off x="1089956" y="4169887"/>
            <a:ext cx="834464" cy="606224"/>
          </a:xfrm>
          <a:prstGeom prst="rect">
            <a:avLst/>
          </a:prstGeom>
          <a:noFill/>
          <a:ln>
            <a:noFill/>
          </a:ln>
        </p:spPr>
        <p:txBody>
          <a:bodyPr wrap="square" lIns="54000" tIns="27000" rIns="54000" bIns="27000" rtlCol="0" anchor="ctr">
            <a:noAutofit/>
          </a:bodyPr>
          <a:lstStyle/>
          <a:p>
            <a:pPr algn="ctr" defTabSz="914400">
              <a:lnSpc>
                <a:spcPct val="150000"/>
              </a:lnSpc>
            </a:pPr>
            <a:r>
              <a:rPr lang="zh-CN" altLang="en-US" sz="825" b="1" dirty="0">
                <a:latin typeface="微软雅黑" panose="020B0503020204020204" pitchFamily="34" charset="-122"/>
                <a:ea typeface="微软雅黑" panose="020B0503020204020204" pitchFamily="34" charset="-122"/>
              </a:rPr>
              <a:t>传统</a:t>
            </a:r>
            <a:r>
              <a:rPr lang="en-US" altLang="zh-CN" sz="825" b="1" dirty="0">
                <a:latin typeface="微软雅黑" panose="020B0503020204020204" pitchFamily="34" charset="-122"/>
                <a:ea typeface="微软雅黑" panose="020B0503020204020204" pitchFamily="34" charset="-122"/>
              </a:rPr>
              <a:t>AI</a:t>
            </a:r>
            <a:r>
              <a:rPr lang="zh-CN" altLang="en-US" sz="825" b="1" dirty="0">
                <a:latin typeface="微软雅黑" panose="020B0503020204020204" pitchFamily="34" charset="-122"/>
                <a:ea typeface="微软雅黑" panose="020B0503020204020204" pitchFamily="34" charset="-122"/>
              </a:rPr>
              <a:t>时代</a:t>
            </a:r>
            <a:endParaRPr lang="en-US" altLang="zh-CN" sz="825" b="1" dirty="0">
              <a:latin typeface="微软雅黑" panose="020B0503020204020204" pitchFamily="34" charset="-122"/>
              <a:ea typeface="微软雅黑" panose="020B0503020204020204" pitchFamily="34" charset="-122"/>
            </a:endParaRPr>
          </a:p>
          <a:p>
            <a:pPr algn="ctr" defTabSz="914400">
              <a:lnSpc>
                <a:spcPct val="150000"/>
              </a:lnSpc>
            </a:pPr>
            <a:endParaRPr lang="en-US" altLang="zh-CN" sz="825" b="1" dirty="0">
              <a:latin typeface="微软雅黑" panose="020B0503020204020204" pitchFamily="34" charset="-122"/>
              <a:ea typeface="微软雅黑" panose="020B0503020204020204" pitchFamily="34" charset="-122"/>
            </a:endParaRPr>
          </a:p>
          <a:p>
            <a:pPr algn="ctr" defTabSz="914400"/>
            <a:r>
              <a:rPr lang="zh-CN" altLang="en-US" sz="825" dirty="0">
                <a:latin typeface="微软雅黑" panose="020B0503020204020204" pitchFamily="34" charset="-122"/>
                <a:ea typeface="微软雅黑" panose="020B0503020204020204" pitchFamily="34" charset="-122"/>
              </a:rPr>
              <a:t>不同场景对应不同小模型</a:t>
            </a:r>
            <a:endParaRPr lang="zh-CN" altLang="en-US" sz="790" dirty="0">
              <a:latin typeface="微软雅黑" panose="020B0503020204020204" pitchFamily="34" charset="-122"/>
              <a:ea typeface="微软雅黑" panose="020B0503020204020204" pitchFamily="34" charset="-122"/>
            </a:endParaRPr>
          </a:p>
        </p:txBody>
      </p:sp>
      <p:sp>
        <p:nvSpPr>
          <p:cNvPr id="37" name="矩形 36"/>
          <p:cNvSpPr/>
          <p:nvPr/>
        </p:nvSpPr>
        <p:spPr>
          <a:xfrm>
            <a:off x="1924420" y="4119857"/>
            <a:ext cx="2122741" cy="766074"/>
          </a:xfrm>
          <a:prstGeom prst="rect">
            <a:avLst/>
          </a:prstGeom>
          <a:solidFill>
            <a:schemeClr val="bg1"/>
          </a:solidFill>
          <a:ln>
            <a:solidFill>
              <a:schemeClr val="bg1">
                <a:lumMod val="65000"/>
              </a:schemeClr>
            </a:solidFill>
          </a:ln>
        </p:spPr>
        <p:txBody>
          <a:bodyPr wrap="square" lIns="54000" tIns="27000" rIns="54000" bIns="27000" rtlCol="0" anchor="ctr">
            <a:noAutofit/>
          </a:bodyPr>
          <a:lstStyle/>
          <a:p>
            <a:pPr algn="ctr" defTabSz="914400">
              <a:lnSpc>
                <a:spcPct val="150000"/>
              </a:lnSpc>
            </a:pPr>
            <a:endParaRPr lang="zh-CN" altLang="en-US" sz="790" dirty="0">
              <a:latin typeface="微软雅黑" panose="020B0503020204020204" pitchFamily="34" charset="-122"/>
              <a:ea typeface="微软雅黑" panose="020B0503020204020204" pitchFamily="34" charset="-122"/>
            </a:endParaRPr>
          </a:p>
        </p:txBody>
      </p:sp>
      <p:sp>
        <p:nvSpPr>
          <p:cNvPr id="38" name="矩形 37"/>
          <p:cNvSpPr/>
          <p:nvPr/>
        </p:nvSpPr>
        <p:spPr>
          <a:xfrm>
            <a:off x="1965843" y="4607918"/>
            <a:ext cx="2039894" cy="257513"/>
          </a:xfrm>
          <a:prstGeom prst="rect">
            <a:avLst/>
          </a:prstGeom>
          <a:noFill/>
          <a:ln>
            <a:noFill/>
          </a:ln>
        </p:spPr>
        <p:txBody>
          <a:bodyPr wrap="square" lIns="54000" tIns="27000" rIns="54000" bIns="27000" rtlCol="0" anchor="ctr">
            <a:noAutofit/>
          </a:bodyPr>
          <a:lstStyle/>
          <a:p>
            <a:pPr algn="ctr" defTabSz="914400"/>
            <a:r>
              <a:rPr lang="zh-CN" altLang="en-US" sz="825" dirty="0">
                <a:latin typeface="微软雅黑" panose="020B0503020204020204" pitchFamily="34" charset="-122"/>
                <a:ea typeface="微软雅黑" panose="020B0503020204020204" pitchFamily="34" charset="-122"/>
              </a:rPr>
              <a:t>从</a:t>
            </a:r>
            <a:r>
              <a:rPr lang="en-US" altLang="zh-CN" sz="825" dirty="0">
                <a:latin typeface="微软雅黑" panose="020B0503020204020204" pitchFamily="34" charset="-122"/>
                <a:ea typeface="微软雅黑" panose="020B0503020204020204" pitchFamily="34" charset="-122"/>
              </a:rPr>
              <a:t>0</a:t>
            </a:r>
            <a:r>
              <a:rPr lang="zh-CN" altLang="en-US" sz="825" dirty="0">
                <a:latin typeface="微软雅黑" panose="020B0503020204020204" pitchFamily="34" charset="-122"/>
                <a:ea typeface="微软雅黑" panose="020B0503020204020204" pitchFamily="34" charset="-122"/>
              </a:rPr>
              <a:t>开始</a:t>
            </a:r>
            <a:r>
              <a:rPr lang="en-US" altLang="zh-CN" sz="825" dirty="0">
                <a:latin typeface="微软雅黑" panose="020B0503020204020204" pitchFamily="34" charset="-122"/>
                <a:ea typeface="微软雅黑" panose="020B0503020204020204" pitchFamily="34" charset="-122"/>
              </a:rPr>
              <a:t>&gt;</a:t>
            </a:r>
            <a:r>
              <a:rPr lang="zh-CN" altLang="en-US" sz="825" dirty="0">
                <a:latin typeface="微软雅黑" panose="020B0503020204020204" pitchFamily="34" charset="-122"/>
                <a:ea typeface="微软雅黑" panose="020B0503020204020204" pitchFamily="34" charset="-122"/>
              </a:rPr>
              <a:t>独立调优</a:t>
            </a:r>
            <a:r>
              <a:rPr lang="en-US" altLang="zh-CN" sz="825" dirty="0">
                <a:latin typeface="微软雅黑" panose="020B0503020204020204" pitchFamily="34" charset="-122"/>
                <a:ea typeface="微软雅黑" panose="020B0503020204020204" pitchFamily="34" charset="-122"/>
              </a:rPr>
              <a:t>&gt;</a:t>
            </a:r>
            <a:r>
              <a:rPr lang="zh-CN" altLang="en-US" sz="825" dirty="0">
                <a:latin typeface="微软雅黑" panose="020B0503020204020204" pitchFamily="34" charset="-122"/>
                <a:ea typeface="微软雅黑" panose="020B0503020204020204" pitchFamily="34" charset="-122"/>
              </a:rPr>
              <a:t>艰难迭代</a:t>
            </a:r>
            <a:r>
              <a:rPr lang="en-US" altLang="zh-CN" sz="825" dirty="0">
                <a:latin typeface="微软雅黑" panose="020B0503020204020204" pitchFamily="34" charset="-122"/>
                <a:ea typeface="微软雅黑" panose="020B0503020204020204" pitchFamily="34" charset="-122"/>
              </a:rPr>
              <a:t>&gt;</a:t>
            </a:r>
            <a:r>
              <a:rPr lang="zh-CN" altLang="en-US" sz="825" dirty="0">
                <a:latin typeface="微软雅黑" panose="020B0503020204020204" pitchFamily="34" charset="-122"/>
                <a:ea typeface="微软雅黑" panose="020B0503020204020204" pitchFamily="34" charset="-122"/>
              </a:rPr>
              <a:t>推倒重来</a:t>
            </a:r>
            <a:endParaRPr lang="zh-CN" altLang="en-US" sz="790" dirty="0">
              <a:latin typeface="微软雅黑" panose="020B0503020204020204" pitchFamily="34" charset="-122"/>
              <a:ea typeface="微软雅黑" panose="020B0503020204020204" pitchFamily="34" charset="-122"/>
            </a:endParaRPr>
          </a:p>
        </p:txBody>
      </p:sp>
      <p:sp>
        <p:nvSpPr>
          <p:cNvPr id="39" name="矩形 38"/>
          <p:cNvSpPr/>
          <p:nvPr/>
        </p:nvSpPr>
        <p:spPr>
          <a:xfrm>
            <a:off x="2111846" y="4137320"/>
            <a:ext cx="1747887" cy="503880"/>
          </a:xfrm>
          <a:prstGeom prst="rect">
            <a:avLst/>
          </a:prstGeom>
          <a:noFill/>
          <a:ln>
            <a:noFill/>
          </a:ln>
        </p:spPr>
        <p:txBody>
          <a:bodyPr wrap="square" lIns="54000" tIns="27000" rIns="54000" bIns="27000" rtlCol="0" anchor="ctr">
            <a:noAutofit/>
          </a:bodyPr>
          <a:lstStyle/>
          <a:p>
            <a:pPr algn="ctr" defTabSz="914400">
              <a:lnSpc>
                <a:spcPct val="150000"/>
              </a:lnSpc>
            </a:pPr>
            <a:r>
              <a:rPr lang="zh-CN" altLang="en-US" sz="825" b="1" dirty="0">
                <a:latin typeface="微软雅黑" panose="020B0503020204020204" pitchFamily="34" charset="-122"/>
                <a:ea typeface="微软雅黑" panose="020B0503020204020204" pitchFamily="34" charset="-122"/>
              </a:rPr>
              <a:t>一个场景一个模型</a:t>
            </a:r>
            <a:endParaRPr lang="en-US" altLang="zh-CN" sz="825" b="1" dirty="0">
              <a:latin typeface="微软雅黑" panose="020B0503020204020204" pitchFamily="34" charset="-122"/>
              <a:ea typeface="微软雅黑" panose="020B0503020204020204" pitchFamily="34" charset="-122"/>
            </a:endParaRPr>
          </a:p>
          <a:p>
            <a:pPr algn="ctr" defTabSz="914400">
              <a:lnSpc>
                <a:spcPct val="150000"/>
              </a:lnSpc>
            </a:pPr>
            <a:r>
              <a:rPr lang="zh-CN" altLang="en-US" sz="825" b="1" dirty="0">
                <a:latin typeface="微软雅黑" panose="020B0503020204020204" pitchFamily="34" charset="-122"/>
                <a:ea typeface="微软雅黑" panose="020B0503020204020204" pitchFamily="34" charset="-122"/>
              </a:rPr>
              <a:t>模型参数量小，泛化性差</a:t>
            </a:r>
            <a:endParaRPr lang="zh-CN" altLang="en-US" sz="790" dirty="0">
              <a:latin typeface="微软雅黑" panose="020B0503020204020204" pitchFamily="34" charset="-122"/>
              <a:ea typeface="微软雅黑" panose="020B0503020204020204" pitchFamily="34" charset="-122"/>
            </a:endParaRPr>
          </a:p>
        </p:txBody>
      </p:sp>
      <p:sp>
        <p:nvSpPr>
          <p:cNvPr id="41" name="等腰三角形 40"/>
          <p:cNvSpPr/>
          <p:nvPr/>
        </p:nvSpPr>
        <p:spPr>
          <a:xfrm rot="5400000">
            <a:off x="4394079" y="4278906"/>
            <a:ext cx="561613" cy="318093"/>
          </a:xfrm>
          <a:prstGeom prst="triangle">
            <a:avLst/>
          </a:prstGeom>
          <a:gradFill flip="none" rotWithShape="1">
            <a:gsLst>
              <a:gs pos="0">
                <a:srgbClr val="F3D5D5"/>
              </a:gs>
              <a:gs pos="100000">
                <a:schemeClr val="bg1"/>
              </a:gs>
            </a:gsLst>
            <a:lin ang="5400000" scaled="1"/>
            <a:tileRect/>
          </a:gradFill>
        </p:spPr>
        <p:txBody>
          <a:bodyPr wrap="square" lIns="243000" tIns="121500" rIns="243000" bIns="121500" rtlCol="0" anchor="ctr">
            <a:noAutofit/>
          </a:bodyPr>
          <a:lstStyle/>
          <a:p>
            <a:pPr algn="ctr" defTabSz="914400">
              <a:lnSpc>
                <a:spcPct val="150000"/>
              </a:lnSpc>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42" name="等腰三角形 41"/>
          <p:cNvSpPr/>
          <p:nvPr/>
        </p:nvSpPr>
        <p:spPr>
          <a:xfrm rot="5400000">
            <a:off x="4206651" y="4277329"/>
            <a:ext cx="561613" cy="318093"/>
          </a:xfrm>
          <a:prstGeom prst="triangle">
            <a:avLst/>
          </a:prstGeom>
          <a:gradFill flip="none" rotWithShape="1">
            <a:gsLst>
              <a:gs pos="0">
                <a:srgbClr val="F3D5D5"/>
              </a:gs>
              <a:gs pos="100000">
                <a:schemeClr val="bg1"/>
              </a:gs>
            </a:gsLst>
            <a:lin ang="5400000" scaled="1"/>
            <a:tileRect/>
          </a:gradFill>
        </p:spPr>
        <p:txBody>
          <a:bodyPr wrap="square" lIns="243000" tIns="121500" rIns="243000" bIns="121500" rtlCol="0" anchor="ctr">
            <a:noAutofit/>
          </a:bodyPr>
          <a:lstStyle/>
          <a:p>
            <a:pPr algn="ctr" defTabSz="914400">
              <a:lnSpc>
                <a:spcPct val="150000"/>
              </a:lnSpc>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43" name="矩形 42"/>
          <p:cNvSpPr/>
          <p:nvPr/>
        </p:nvSpPr>
        <p:spPr>
          <a:xfrm>
            <a:off x="4926323" y="4169887"/>
            <a:ext cx="1093823" cy="606224"/>
          </a:xfrm>
          <a:prstGeom prst="rect">
            <a:avLst/>
          </a:prstGeom>
          <a:noFill/>
          <a:ln>
            <a:noFill/>
          </a:ln>
        </p:spPr>
        <p:txBody>
          <a:bodyPr wrap="square" lIns="54000" tIns="27000" rIns="54000" bIns="27000" rtlCol="0" anchor="ctr">
            <a:noAutofit/>
          </a:bodyPr>
          <a:lstStyle/>
          <a:p>
            <a:pPr algn="ctr" defTabSz="914400">
              <a:lnSpc>
                <a:spcPct val="150000"/>
              </a:lnSpc>
            </a:pPr>
            <a:r>
              <a:rPr lang="zh-CN" altLang="en-US" sz="825" b="1" dirty="0">
                <a:latin typeface="微软雅黑" panose="020B0503020204020204" pitchFamily="34" charset="-122"/>
                <a:ea typeface="微软雅黑" panose="020B0503020204020204" pitchFamily="34" charset="-122"/>
              </a:rPr>
              <a:t>大模型时代</a:t>
            </a:r>
            <a:endParaRPr lang="en-US" altLang="zh-CN" sz="825" b="1" dirty="0">
              <a:latin typeface="微软雅黑" panose="020B0503020204020204" pitchFamily="34" charset="-122"/>
              <a:ea typeface="微软雅黑" panose="020B0503020204020204" pitchFamily="34" charset="-122"/>
            </a:endParaRPr>
          </a:p>
          <a:p>
            <a:pPr algn="ctr" defTabSz="914400">
              <a:lnSpc>
                <a:spcPct val="150000"/>
              </a:lnSpc>
            </a:pPr>
            <a:endParaRPr lang="en-US" altLang="zh-CN" sz="825" b="1" dirty="0">
              <a:latin typeface="微软雅黑" panose="020B0503020204020204" pitchFamily="34" charset="-122"/>
              <a:ea typeface="微软雅黑" panose="020B0503020204020204" pitchFamily="34" charset="-122"/>
            </a:endParaRPr>
          </a:p>
          <a:p>
            <a:pPr algn="ctr" defTabSz="914400"/>
            <a:r>
              <a:rPr lang="zh-CN" altLang="en-US" sz="825" dirty="0">
                <a:latin typeface="微软雅黑" panose="020B0503020204020204" pitchFamily="34" charset="-122"/>
                <a:ea typeface="微软雅黑" panose="020B0503020204020204" pitchFamily="34" charset="-122"/>
              </a:rPr>
              <a:t>大模型吸收海量知识</a:t>
            </a:r>
            <a:endParaRPr lang="en-US" altLang="zh-CN" sz="825" dirty="0">
              <a:latin typeface="微软雅黑" panose="020B0503020204020204" pitchFamily="34" charset="-122"/>
              <a:ea typeface="微软雅黑" panose="020B0503020204020204" pitchFamily="34" charset="-122"/>
            </a:endParaRPr>
          </a:p>
          <a:p>
            <a:pPr algn="ctr" defTabSz="914400"/>
            <a:r>
              <a:rPr lang="zh-CN" altLang="en-US" sz="825" dirty="0">
                <a:latin typeface="微软雅黑" panose="020B0503020204020204" pitchFamily="34" charset="-122"/>
                <a:ea typeface="微软雅黑" panose="020B0503020204020204" pitchFamily="34" charset="-122"/>
              </a:rPr>
              <a:t>适配多业务场景</a:t>
            </a:r>
            <a:endParaRPr lang="zh-CN" altLang="en-US" sz="790" dirty="0">
              <a:latin typeface="微软雅黑" panose="020B0503020204020204" pitchFamily="34" charset="-122"/>
              <a:ea typeface="微软雅黑" panose="020B0503020204020204" pitchFamily="34" charset="-122"/>
            </a:endParaRPr>
          </a:p>
        </p:txBody>
      </p:sp>
      <p:sp>
        <p:nvSpPr>
          <p:cNvPr id="44" name="矩形 43"/>
          <p:cNvSpPr/>
          <p:nvPr/>
        </p:nvSpPr>
        <p:spPr>
          <a:xfrm>
            <a:off x="6078521" y="4116106"/>
            <a:ext cx="2122741" cy="766074"/>
          </a:xfrm>
          <a:prstGeom prst="rect">
            <a:avLst/>
          </a:prstGeom>
          <a:solidFill>
            <a:schemeClr val="bg1"/>
          </a:solidFill>
          <a:ln>
            <a:solidFill>
              <a:schemeClr val="bg1">
                <a:lumMod val="65000"/>
              </a:schemeClr>
            </a:solidFill>
          </a:ln>
        </p:spPr>
        <p:txBody>
          <a:bodyPr wrap="square" lIns="54000" tIns="27000" rIns="54000" bIns="27000" rtlCol="0" anchor="ctr">
            <a:noAutofit/>
          </a:bodyPr>
          <a:lstStyle/>
          <a:p>
            <a:pPr algn="ctr" defTabSz="914400">
              <a:lnSpc>
                <a:spcPct val="150000"/>
              </a:lnSpc>
            </a:pPr>
            <a:endParaRPr lang="zh-CN" altLang="en-US" sz="790" dirty="0">
              <a:latin typeface="微软雅黑" panose="020B0503020204020204" pitchFamily="34" charset="-122"/>
              <a:ea typeface="微软雅黑" panose="020B0503020204020204" pitchFamily="34" charset="-122"/>
            </a:endParaRPr>
          </a:p>
        </p:txBody>
      </p:sp>
      <p:sp>
        <p:nvSpPr>
          <p:cNvPr id="45" name="矩形 44"/>
          <p:cNvSpPr/>
          <p:nvPr/>
        </p:nvSpPr>
        <p:spPr>
          <a:xfrm>
            <a:off x="6265948" y="4116106"/>
            <a:ext cx="1747887" cy="503880"/>
          </a:xfrm>
          <a:prstGeom prst="rect">
            <a:avLst/>
          </a:prstGeom>
          <a:noFill/>
          <a:ln>
            <a:noFill/>
          </a:ln>
        </p:spPr>
        <p:txBody>
          <a:bodyPr wrap="square" lIns="54000" tIns="27000" rIns="54000" bIns="27000" rtlCol="0" anchor="ctr">
            <a:noAutofit/>
          </a:bodyPr>
          <a:lstStyle/>
          <a:p>
            <a:pPr algn="ctr" defTabSz="914400">
              <a:lnSpc>
                <a:spcPct val="150000"/>
              </a:lnSpc>
            </a:pPr>
            <a:r>
              <a:rPr lang="zh-CN" altLang="en-US" sz="825" b="1" dirty="0">
                <a:solidFill>
                  <a:srgbClr val="1184CF"/>
                </a:solidFill>
                <a:latin typeface="微软雅黑" panose="020B0503020204020204" pitchFamily="34" charset="-122"/>
                <a:ea typeface="微软雅黑" panose="020B0503020204020204" pitchFamily="34" charset="-122"/>
              </a:rPr>
              <a:t>多个场景一个模型</a:t>
            </a:r>
            <a:endParaRPr lang="en-US" altLang="zh-CN" sz="825" b="1" dirty="0">
              <a:solidFill>
                <a:srgbClr val="1184CF"/>
              </a:solidFill>
              <a:latin typeface="微软雅黑" panose="020B0503020204020204" pitchFamily="34" charset="-122"/>
              <a:ea typeface="微软雅黑" panose="020B0503020204020204" pitchFamily="34" charset="-122"/>
            </a:endParaRPr>
          </a:p>
          <a:p>
            <a:pPr algn="ctr" defTabSz="914400">
              <a:lnSpc>
                <a:spcPct val="150000"/>
              </a:lnSpc>
            </a:pPr>
            <a:r>
              <a:rPr lang="zh-CN" altLang="en-US" sz="825" b="1" dirty="0">
                <a:solidFill>
                  <a:srgbClr val="1184CF"/>
                </a:solidFill>
                <a:latin typeface="微软雅黑" panose="020B0503020204020204" pitchFamily="34" charset="-122"/>
                <a:ea typeface="微软雅黑" panose="020B0503020204020204" pitchFamily="34" charset="-122"/>
              </a:rPr>
              <a:t>模型参数大，泛化性强</a:t>
            </a:r>
            <a:endParaRPr lang="zh-CN" altLang="en-US" sz="790" dirty="0">
              <a:solidFill>
                <a:srgbClr val="1184CF"/>
              </a:solidFill>
              <a:latin typeface="微软雅黑" panose="020B0503020204020204" pitchFamily="34" charset="-122"/>
              <a:ea typeface="微软雅黑" panose="020B0503020204020204" pitchFamily="34" charset="-122"/>
            </a:endParaRPr>
          </a:p>
        </p:txBody>
      </p:sp>
      <p:sp>
        <p:nvSpPr>
          <p:cNvPr id="46" name="矩形 45"/>
          <p:cNvSpPr/>
          <p:nvPr/>
        </p:nvSpPr>
        <p:spPr>
          <a:xfrm>
            <a:off x="6119945" y="4609403"/>
            <a:ext cx="2039894" cy="257513"/>
          </a:xfrm>
          <a:prstGeom prst="rect">
            <a:avLst/>
          </a:prstGeom>
          <a:noFill/>
          <a:ln>
            <a:noFill/>
          </a:ln>
        </p:spPr>
        <p:txBody>
          <a:bodyPr wrap="square" lIns="54000" tIns="27000" rIns="54000" bIns="27000" rtlCol="0" anchor="ctr">
            <a:noAutofit/>
          </a:bodyPr>
          <a:lstStyle/>
          <a:p>
            <a:pPr algn="ctr" defTabSz="914400"/>
            <a:r>
              <a:rPr lang="zh-CN" altLang="en-US" sz="825" dirty="0">
                <a:latin typeface="微软雅黑" panose="020B0503020204020204" pitchFamily="34" charset="-122"/>
                <a:ea typeface="微软雅黑" panose="020B0503020204020204" pitchFamily="34" charset="-122"/>
              </a:rPr>
              <a:t>预训练</a:t>
            </a:r>
            <a:r>
              <a:rPr lang="en-US" altLang="zh-CN" sz="825" dirty="0">
                <a:latin typeface="微软雅黑" panose="020B0503020204020204" pitchFamily="34" charset="-122"/>
                <a:ea typeface="微软雅黑" panose="020B0503020204020204" pitchFamily="34" charset="-122"/>
              </a:rPr>
              <a:t>&gt;</a:t>
            </a:r>
            <a:r>
              <a:rPr lang="zh-CN" altLang="en-US" sz="825" dirty="0">
                <a:latin typeface="微软雅黑" panose="020B0503020204020204" pitchFamily="34" charset="-122"/>
                <a:ea typeface="微软雅黑" panose="020B0503020204020204" pitchFamily="34" charset="-122"/>
              </a:rPr>
              <a:t>微调</a:t>
            </a:r>
            <a:endParaRPr lang="zh-CN" altLang="en-US" sz="790" dirty="0">
              <a:latin typeface="微软雅黑" panose="020B0503020204020204" pitchFamily="34" charset="-122"/>
              <a:ea typeface="微软雅黑" panose="020B0503020204020204" pitchFamily="34" charset="-122"/>
            </a:endParaRPr>
          </a:p>
        </p:txBody>
      </p:sp>
      <p:sp>
        <p:nvSpPr>
          <p:cNvPr id="40" name="等腰三角形 39"/>
          <p:cNvSpPr/>
          <p:nvPr/>
        </p:nvSpPr>
        <p:spPr>
          <a:xfrm>
            <a:off x="5291476" y="2787150"/>
            <a:ext cx="83298" cy="866140"/>
          </a:xfrm>
          <a:prstGeom prst="triangle">
            <a:avLst/>
          </a:prstGeom>
          <a:solidFill>
            <a:srgbClr val="1184CF"/>
          </a:solidFill>
          <a:ln w="19050">
            <a:solidFill>
              <a:schemeClr val="bg1"/>
            </a:solidFill>
          </a:ln>
        </p:spPr>
        <p:txBody>
          <a:bodyPr wrap="square" lIns="243000" tIns="121500" rIns="243000" bIns="121500" rtlCol="0" anchor="ctr">
            <a:spAutoFit/>
          </a:bodyPr>
          <a:lstStyle/>
          <a:p>
            <a:pPr algn="ctr" defTabSz="914400">
              <a:lnSpc>
                <a:spcPct val="150000"/>
              </a:lnSpc>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47" name="矩形 46"/>
          <p:cNvSpPr/>
          <p:nvPr/>
        </p:nvSpPr>
        <p:spPr>
          <a:xfrm>
            <a:off x="4523042" y="2637616"/>
            <a:ext cx="1703464" cy="605790"/>
          </a:xfrm>
          <a:prstGeom prst="rect">
            <a:avLst/>
          </a:prstGeom>
          <a:noFill/>
          <a:ln>
            <a:noFill/>
          </a:ln>
        </p:spPr>
        <p:txBody>
          <a:bodyPr wrap="square" lIns="243000" tIns="121500" rIns="243000" bIns="121500" rtlCol="0" anchor="ctr">
            <a:spAutoFit/>
          </a:bodyPr>
          <a:lstStyle/>
          <a:p>
            <a:pPr algn="ctr" defTabSz="914400"/>
            <a:r>
              <a:rPr lang="en-US" altLang="zh-CN" sz="790" b="1" dirty="0">
                <a:solidFill>
                  <a:schemeClr val="accent1">
                    <a:lumMod val="75000"/>
                  </a:schemeClr>
                </a:solidFill>
                <a:latin typeface="微软雅黑" panose="020B0503020204020204" pitchFamily="34" charset="-122"/>
                <a:ea typeface="微软雅黑" panose="020B0503020204020204" pitchFamily="34" charset="-122"/>
              </a:rPr>
              <a:t>2017</a:t>
            </a:r>
            <a:r>
              <a:rPr lang="zh-CN" altLang="en-US" sz="790" b="1" dirty="0">
                <a:solidFill>
                  <a:schemeClr val="accent1">
                    <a:lumMod val="75000"/>
                  </a:schemeClr>
                </a:solidFill>
                <a:latin typeface="微软雅黑" panose="020B0503020204020204" pitchFamily="34" charset="-122"/>
                <a:ea typeface="微软雅黑" panose="020B0503020204020204" pitchFamily="34" charset="-122"/>
              </a:rPr>
              <a:t>年，国务院发布</a:t>
            </a:r>
            <a:r>
              <a:rPr lang="en-US" altLang="zh-CN" sz="79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790" b="1" dirty="0">
                <a:solidFill>
                  <a:schemeClr val="accent1">
                    <a:lumMod val="75000"/>
                  </a:schemeClr>
                </a:solidFill>
                <a:latin typeface="微软雅黑" panose="020B0503020204020204" pitchFamily="34" charset="-122"/>
                <a:ea typeface="微软雅黑" panose="020B0503020204020204" pitchFamily="34" charset="-122"/>
              </a:rPr>
              <a:t>新一代人工智能发展规划</a:t>
            </a:r>
            <a:r>
              <a:rPr lang="en-US" altLang="zh-CN" sz="790" b="1" dirty="0">
                <a:solidFill>
                  <a:schemeClr val="accent1">
                    <a:lumMod val="75000"/>
                  </a:schemeClr>
                </a:solidFill>
                <a:latin typeface="微软雅黑" panose="020B0503020204020204" pitchFamily="34" charset="-122"/>
                <a:ea typeface="微软雅黑" panose="020B0503020204020204" pitchFamily="34" charset="-122"/>
              </a:rPr>
              <a:t>》</a:t>
            </a:r>
            <a:endParaRPr lang="en-US" altLang="zh-CN" sz="790" b="1" dirty="0">
              <a:solidFill>
                <a:schemeClr val="accent1">
                  <a:lumMod val="75000"/>
                </a:schemeClr>
              </a:solidFill>
              <a:latin typeface="微软雅黑" panose="020B0503020204020204" pitchFamily="34" charset="-122"/>
              <a:ea typeface="微软雅黑" panose="020B0503020204020204" pitchFamily="34" charset="-122"/>
            </a:endParaRPr>
          </a:p>
          <a:p>
            <a:pPr algn="ctr" defTabSz="914400"/>
            <a:r>
              <a:rPr lang="zh-CN" altLang="en-US" sz="790" b="1" dirty="0">
                <a:solidFill>
                  <a:schemeClr val="accent1">
                    <a:lumMod val="75000"/>
                  </a:schemeClr>
                </a:solidFill>
                <a:latin typeface="微软雅黑" panose="020B0503020204020204" pitchFamily="34" charset="-122"/>
                <a:ea typeface="微软雅黑" panose="020B0503020204020204" pitchFamily="34" charset="-122"/>
              </a:rPr>
              <a:t>人工智能上升到国家战略</a:t>
            </a:r>
            <a:endParaRPr lang="zh-CN" altLang="en-US" sz="79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6445038" y="2481307"/>
            <a:ext cx="1749674" cy="848360"/>
          </a:xfrm>
          <a:prstGeom prst="rect">
            <a:avLst/>
          </a:prstGeom>
          <a:noFill/>
          <a:ln>
            <a:noFill/>
          </a:ln>
        </p:spPr>
        <p:txBody>
          <a:bodyPr wrap="square" lIns="243000" tIns="121500" rIns="243000" bIns="121500" rtlCol="0" anchor="ctr">
            <a:spAutoFit/>
          </a:bodyPr>
          <a:lstStyle/>
          <a:p>
            <a:pPr algn="ctr" defTabSz="914400"/>
            <a:r>
              <a:rPr lang="en-US" altLang="zh-CN" sz="790" b="1" dirty="0">
                <a:solidFill>
                  <a:schemeClr val="accent1">
                    <a:lumMod val="75000"/>
                  </a:schemeClr>
                </a:solidFill>
                <a:latin typeface="微软雅黑" panose="020B0503020204020204" pitchFamily="34" charset="-122"/>
                <a:ea typeface="微软雅黑" panose="020B0503020204020204" pitchFamily="34" charset="-122"/>
              </a:rPr>
              <a:t>2022</a:t>
            </a:r>
            <a:r>
              <a:rPr lang="zh-CN" altLang="en-US" sz="790" b="1" dirty="0">
                <a:solidFill>
                  <a:schemeClr val="accent1">
                    <a:lumMod val="75000"/>
                  </a:schemeClr>
                </a:solidFill>
                <a:latin typeface="微软雅黑" panose="020B0503020204020204" pitchFamily="34" charset="-122"/>
                <a:ea typeface="微软雅黑" panose="020B0503020204020204" pitchFamily="34" charset="-122"/>
              </a:rPr>
              <a:t>年，国务院发布</a:t>
            </a:r>
            <a:endParaRPr lang="en-US" altLang="zh-CN" sz="790" b="1" dirty="0">
              <a:solidFill>
                <a:schemeClr val="accent1">
                  <a:lumMod val="75000"/>
                </a:schemeClr>
              </a:solidFill>
              <a:latin typeface="微软雅黑" panose="020B0503020204020204" pitchFamily="34" charset="-122"/>
              <a:ea typeface="微软雅黑" panose="020B0503020204020204" pitchFamily="34" charset="-122"/>
            </a:endParaRPr>
          </a:p>
          <a:p>
            <a:pPr algn="ctr" defTabSz="914400"/>
            <a:r>
              <a:rPr lang="en-US" altLang="zh-CN" sz="79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790" b="1" dirty="0">
                <a:solidFill>
                  <a:schemeClr val="accent1">
                    <a:lumMod val="75000"/>
                  </a:schemeClr>
                </a:solidFill>
                <a:latin typeface="微软雅黑" panose="020B0503020204020204" pitchFamily="34" charset="-122"/>
                <a:ea typeface="微软雅黑" panose="020B0503020204020204" pitchFamily="34" charset="-122"/>
              </a:rPr>
              <a:t>“十四五”经济发展规划</a:t>
            </a:r>
            <a:r>
              <a:rPr lang="en-US" altLang="zh-CN" sz="790" b="1" dirty="0">
                <a:solidFill>
                  <a:schemeClr val="accent1">
                    <a:lumMod val="75000"/>
                  </a:schemeClr>
                </a:solidFill>
                <a:latin typeface="微软雅黑" panose="020B0503020204020204" pitchFamily="34" charset="-122"/>
                <a:ea typeface="微软雅黑" panose="020B0503020204020204" pitchFamily="34" charset="-122"/>
              </a:rPr>
              <a:t>》</a:t>
            </a:r>
            <a:endParaRPr lang="en-US" altLang="zh-CN" sz="790" b="1" dirty="0">
              <a:solidFill>
                <a:schemeClr val="accent1">
                  <a:lumMod val="75000"/>
                </a:schemeClr>
              </a:solidFill>
              <a:latin typeface="微软雅黑" panose="020B0503020204020204" pitchFamily="34" charset="-122"/>
              <a:ea typeface="微软雅黑" panose="020B0503020204020204" pitchFamily="34" charset="-122"/>
            </a:endParaRPr>
          </a:p>
          <a:p>
            <a:pPr algn="ctr" defTabSz="914400"/>
            <a:r>
              <a:rPr lang="zh-CN" altLang="en-US" sz="790" b="1" dirty="0">
                <a:solidFill>
                  <a:schemeClr val="accent1">
                    <a:lumMod val="75000"/>
                  </a:schemeClr>
                </a:solidFill>
                <a:latin typeface="微软雅黑" panose="020B0503020204020204" pitchFamily="34" charset="-122"/>
                <a:ea typeface="微软雅黑" panose="020B0503020204020204" pitchFamily="34" charset="-122"/>
              </a:rPr>
              <a:t>提出面向政务服务等重点领域提供体系化人工智能服务</a:t>
            </a:r>
            <a:endParaRPr lang="en-US" altLang="zh-CN" sz="79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8" name="等腰三角形 47"/>
          <p:cNvSpPr/>
          <p:nvPr/>
        </p:nvSpPr>
        <p:spPr>
          <a:xfrm>
            <a:off x="8339396" y="2779646"/>
            <a:ext cx="83298" cy="866140"/>
          </a:xfrm>
          <a:prstGeom prst="triangle">
            <a:avLst/>
          </a:prstGeom>
          <a:solidFill>
            <a:srgbClr val="1184CF"/>
          </a:solidFill>
          <a:ln w="19050">
            <a:solidFill>
              <a:schemeClr val="bg1"/>
            </a:solidFill>
          </a:ln>
        </p:spPr>
        <p:txBody>
          <a:bodyPr wrap="square" lIns="243000" tIns="121500" rIns="243000" bIns="121500" rtlCol="0" anchor="ctr">
            <a:spAutoFit/>
          </a:bodyPr>
          <a:lstStyle/>
          <a:p>
            <a:pPr algn="ctr" defTabSz="914400">
              <a:lnSpc>
                <a:spcPct val="150000"/>
              </a:lnSpc>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50" name="矩形 49"/>
          <p:cNvSpPr/>
          <p:nvPr/>
        </p:nvSpPr>
        <p:spPr>
          <a:xfrm>
            <a:off x="7830971" y="2544805"/>
            <a:ext cx="1100149" cy="727075"/>
          </a:xfrm>
          <a:prstGeom prst="rect">
            <a:avLst/>
          </a:prstGeom>
          <a:noFill/>
          <a:ln>
            <a:noFill/>
          </a:ln>
        </p:spPr>
        <p:txBody>
          <a:bodyPr wrap="square" lIns="243000" tIns="121500" rIns="243000" bIns="121500" rtlCol="0" anchor="ctr">
            <a:spAutoFit/>
          </a:bodyPr>
          <a:lstStyle/>
          <a:p>
            <a:pPr algn="ctr" defTabSz="914400"/>
            <a:r>
              <a:rPr lang="en-US" altLang="zh-CN" sz="790" b="1" dirty="0">
                <a:solidFill>
                  <a:schemeClr val="accent1">
                    <a:lumMod val="75000"/>
                  </a:schemeClr>
                </a:solidFill>
                <a:latin typeface="微软雅黑" panose="020B0503020204020204" pitchFamily="34" charset="-122"/>
                <a:ea typeface="微软雅黑" panose="020B0503020204020204" pitchFamily="34" charset="-122"/>
              </a:rPr>
              <a:t>2024</a:t>
            </a:r>
            <a:r>
              <a:rPr lang="zh-CN" altLang="en-US" sz="790" b="1" dirty="0">
                <a:solidFill>
                  <a:schemeClr val="accent1">
                    <a:lumMod val="75000"/>
                  </a:schemeClr>
                </a:solidFill>
                <a:latin typeface="微软雅黑" panose="020B0503020204020204" pitchFamily="34" charset="-122"/>
                <a:ea typeface="微软雅黑" panose="020B0503020204020204" pitchFamily="34" charset="-122"/>
              </a:rPr>
              <a:t>年，政府工作报告首次提到“人工智能</a:t>
            </a:r>
            <a:r>
              <a:rPr lang="en-US" altLang="zh-CN" sz="79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790" b="1" dirty="0">
                <a:solidFill>
                  <a:schemeClr val="accent1">
                    <a:lumMod val="75000"/>
                  </a:schemeClr>
                </a:solidFill>
                <a:latin typeface="微软雅黑" panose="020B0503020204020204" pitchFamily="34" charset="-122"/>
                <a:ea typeface="微软雅黑" panose="020B0503020204020204" pitchFamily="34" charset="-122"/>
              </a:rPr>
              <a:t>概念</a:t>
            </a:r>
            <a:endParaRPr lang="zh-CN" altLang="en-US" sz="790" b="1"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548164" y="102394"/>
            <a:ext cx="6601778" cy="371475"/>
          </a:xfrm>
        </p:spPr>
        <p:txBody>
          <a:bodyPr>
            <a:normAutofit fontScale="95000" lnSpcReduction="10000"/>
          </a:bodyPr>
          <a:lstStyle/>
          <a:p>
            <a:r>
              <a:rPr dirty="0">
                <a:solidFill>
                  <a:srgbClr val="0070C0"/>
                </a:solidFill>
                <a:sym typeface="+mn-ea"/>
              </a:rPr>
              <a:t>工业能源行业</a:t>
            </a:r>
            <a:r>
              <a:rPr lang="en-US" altLang="zh-CN" dirty="0">
                <a:solidFill>
                  <a:srgbClr val="0070C0"/>
                </a:solidFill>
                <a:sym typeface="+mn-ea"/>
              </a:rPr>
              <a:t>-DeepSeek</a:t>
            </a:r>
            <a:r>
              <a:rPr lang="zh-CN" altLang="en-US" dirty="0">
                <a:solidFill>
                  <a:srgbClr val="0070C0"/>
                </a:solidFill>
                <a:sym typeface="+mn-ea"/>
              </a:rPr>
              <a:t>与垂域模型协同场景</a:t>
            </a:r>
            <a:endParaRPr lang="zh-CN" altLang="en-US" dirty="0">
              <a:solidFill>
                <a:srgbClr val="0070C0"/>
              </a:solidFill>
              <a:sym typeface="+mn-ea"/>
            </a:endParaRPr>
          </a:p>
        </p:txBody>
      </p:sp>
      <p:sp>
        <p:nvSpPr>
          <p:cNvPr id="7" name="textbox 26"/>
          <p:cNvSpPr/>
          <p:nvPr/>
        </p:nvSpPr>
        <p:spPr bwMode="auto">
          <a:xfrm>
            <a:off x="12859" y="584835"/>
            <a:ext cx="9118283" cy="640080"/>
          </a:xfrm>
          <a:prstGeom prst="rect">
            <a:avLst/>
          </a:prstGeom>
          <a:solidFill>
            <a:schemeClr val="bg1">
              <a:lumMod val="95000"/>
            </a:schemeClr>
          </a:solidFill>
          <a:ln w="12700" cap="flat" cmpd="sng" algn="ctr">
            <a:noFill/>
            <a:prstDash val="solid"/>
            <a:miter lim="800000"/>
          </a:ln>
          <a:effectLst/>
        </p:spPr>
        <p:txBody>
          <a:bodyPr vert="horz" wrap="square" lIns="68580" tIns="34290" rIns="68580" bIns="34290" rtlCol="0" anchor="ctr" anchorCtr="0">
            <a:noAutofit/>
          </a:bodyPr>
          <a:lstStyle/>
          <a:p>
            <a:pPr marL="285750" lvl="0" indent="-285750" algn="l" fontAlgn="auto">
              <a:lnSpc>
                <a:spcPct val="140000"/>
              </a:lnSpc>
              <a:buClrTx/>
              <a:buSzPct val="60000"/>
              <a:buFont typeface="Wingdings" panose="05000000000000000000" charset="0"/>
              <a:buChar char="n"/>
            </a:pPr>
            <a:r>
              <a:rPr lang="en-US" altLang="zh-CN" sz="1050" b="1" dirty="0">
                <a:solidFill>
                  <a:schemeClr val="tx1"/>
                </a:solidFill>
                <a:latin typeface="微软雅黑" panose="020B0503020204020204" pitchFamily="34" charset="-122"/>
                <a:ea typeface="微软雅黑" panose="020B0503020204020204" pitchFamily="34" charset="-122"/>
                <a:sym typeface="+mn-ea"/>
              </a:rPr>
              <a:t>Deepseek</a:t>
            </a:r>
            <a:r>
              <a:rPr lang="zh-CN" altLang="en-US" sz="1050" b="1" dirty="0">
                <a:solidFill>
                  <a:schemeClr val="tx1"/>
                </a:solidFill>
                <a:latin typeface="微软雅黑" panose="020B0503020204020204" pitchFamily="34" charset="-122"/>
                <a:ea typeface="微软雅黑" panose="020B0503020204020204" pitchFamily="34" charset="-122"/>
                <a:sym typeface="+mn-ea"/>
              </a:rPr>
              <a:t>技术的爆发，可以弥补原有的工业训练模型的诸多不足，从</a:t>
            </a:r>
            <a:r>
              <a:rPr lang="zh-CN" altLang="en-US" sz="1050" b="1" dirty="0">
                <a:solidFill>
                  <a:srgbClr val="C00000"/>
                </a:solidFill>
                <a:latin typeface="微软雅黑" panose="020B0503020204020204" pitchFamily="34" charset="-122"/>
                <a:ea typeface="微软雅黑" panose="020B0503020204020204" pitchFamily="34" charset="-122"/>
                <a:sym typeface="+mn-ea"/>
              </a:rPr>
              <a:t>数据采集、传输、处理分析到应用层面，重塑工业互联网架构</a:t>
            </a:r>
            <a:r>
              <a:rPr lang="zh-CN" altLang="en-US" sz="1050" b="1" dirty="0">
                <a:solidFill>
                  <a:schemeClr val="tx1"/>
                </a:solidFill>
                <a:latin typeface="微软雅黑" panose="020B0503020204020204" pitchFamily="34" charset="-122"/>
                <a:ea typeface="微软雅黑" panose="020B0503020204020204" pitchFamily="34" charset="-122"/>
                <a:sym typeface="+mn-ea"/>
              </a:rPr>
              <a:t>。</a:t>
            </a:r>
            <a:endParaRPr lang="zh-CN" altLang="en-US" sz="1050" b="1" dirty="0">
              <a:solidFill>
                <a:schemeClr val="tx1"/>
              </a:solidFill>
              <a:latin typeface="微软雅黑" panose="020B0503020204020204" pitchFamily="34" charset="-122"/>
              <a:ea typeface="微软雅黑" panose="020B0503020204020204" pitchFamily="34" charset="-122"/>
              <a:sym typeface="+mn-ea"/>
            </a:endParaRPr>
          </a:p>
          <a:p>
            <a:pPr marL="285750" lvl="0" indent="-285750" algn="l" fontAlgn="auto">
              <a:lnSpc>
                <a:spcPct val="140000"/>
              </a:lnSpc>
              <a:buClrTx/>
              <a:buSzPct val="60000"/>
              <a:buFont typeface="Wingdings" panose="05000000000000000000" charset="0"/>
              <a:buChar char="n"/>
            </a:pPr>
            <a:r>
              <a:rPr lang="zh-CN" altLang="en-US" sz="1050" b="1" dirty="0">
                <a:solidFill>
                  <a:schemeClr val="tx1"/>
                </a:solidFill>
                <a:latin typeface="微软雅黑" panose="020B0503020204020204" pitchFamily="34" charset="-122"/>
                <a:ea typeface="微软雅黑" panose="020B0503020204020204" pitchFamily="34" charset="-122"/>
                <a:sym typeface="+mn-ea"/>
              </a:rPr>
              <a:t>基于</a:t>
            </a:r>
            <a:r>
              <a:rPr lang="en-US" altLang="zh-CN" sz="1050" b="1" dirty="0">
                <a:solidFill>
                  <a:schemeClr val="tx1"/>
                </a:solidFill>
                <a:latin typeface="微软雅黑" panose="020B0503020204020204" pitchFamily="34" charset="-122"/>
                <a:ea typeface="微软雅黑" panose="020B0503020204020204" pitchFamily="34" charset="-122"/>
                <a:sym typeface="+mn-ea"/>
              </a:rPr>
              <a:t>DeepSeek</a:t>
            </a:r>
            <a:r>
              <a:rPr lang="zh-CN" altLang="en-US" sz="1050" b="1" dirty="0">
                <a:solidFill>
                  <a:schemeClr val="tx1"/>
                </a:solidFill>
                <a:latin typeface="微软雅黑" panose="020B0503020204020204" pitchFamily="34" charset="-122"/>
                <a:ea typeface="微软雅黑" panose="020B0503020204020204" pitchFamily="34" charset="-122"/>
                <a:sym typeface="+mn-ea"/>
              </a:rPr>
              <a:t>开发的工业智能体等应用，可应用于生产流程自动化、质量控制与缺陷检测、供应链与库存管理、决策支持与战略规划等多个场景，进一步拓展工业互联网的业务边界。</a:t>
            </a:r>
            <a:endParaRPr lang="zh-CN" altLang="en-US" sz="1050" b="1" dirty="0">
              <a:solidFill>
                <a:schemeClr val="tx1"/>
              </a:solidFill>
              <a:latin typeface="微软雅黑" panose="020B0503020204020204" pitchFamily="34" charset="-122"/>
              <a:ea typeface="微软雅黑" panose="020B0503020204020204" pitchFamily="34" charset="-122"/>
              <a:sym typeface="+mn-ea"/>
            </a:endParaRPr>
          </a:p>
        </p:txBody>
      </p:sp>
      <p:grpSp>
        <p:nvGrpSpPr>
          <p:cNvPr id="9" name="组合 8"/>
          <p:cNvGrpSpPr/>
          <p:nvPr/>
        </p:nvGrpSpPr>
        <p:grpSpPr>
          <a:xfrm>
            <a:off x="4057650" y="3599974"/>
            <a:ext cx="4944904" cy="1400033"/>
            <a:chOff x="971586" y="2783046"/>
            <a:chExt cx="2395728" cy="3269411"/>
          </a:xfrm>
        </p:grpSpPr>
        <p:sp>
          <p:nvSpPr>
            <p:cNvPr id="91" name="矩形: 圆角 964"/>
            <p:cNvSpPr/>
            <p:nvPr/>
          </p:nvSpPr>
          <p:spPr>
            <a:xfrm>
              <a:off x="972457" y="2783046"/>
              <a:ext cx="2394857" cy="3269411"/>
            </a:xfrm>
            <a:prstGeom prst="roundRect">
              <a:avLst>
                <a:gd name="adj" fmla="val 3940"/>
              </a:avLst>
            </a:prstGeom>
            <a:gradFill>
              <a:gsLst>
                <a:gs pos="0">
                  <a:schemeClr val="accent1">
                    <a:lumMod val="5000"/>
                    <a:lumOff val="95000"/>
                    <a:alpha val="0"/>
                  </a:schemeClr>
                </a:gs>
                <a:gs pos="100000">
                  <a:schemeClr val="bg1"/>
                </a:gs>
              </a:gsLst>
              <a:lin ang="2700000" scaled="1"/>
            </a:gradFill>
            <a:ln>
              <a:gradFill flip="none" rotWithShape="1">
                <a:gsLst>
                  <a:gs pos="0">
                    <a:schemeClr val="accent1">
                      <a:lumMod val="5000"/>
                      <a:lumOff val="95000"/>
                    </a:schemeClr>
                  </a:gs>
                  <a:gs pos="100000">
                    <a:schemeClr val="accent1"/>
                  </a:gs>
                </a:gsLst>
                <a:lin ang="2700000" scaled="1"/>
                <a:tileRect/>
              </a:gradFill>
            </a:ln>
            <a:effectLst>
              <a:outerShdw blurRad="177800" sx="102000" sy="102000" algn="ctr" rotWithShape="0">
                <a:schemeClr val="accent1">
                  <a:alpha val="24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2" name="文本框 91"/>
            <p:cNvSpPr txBox="1"/>
            <p:nvPr/>
          </p:nvSpPr>
          <p:spPr>
            <a:xfrm>
              <a:off x="971586" y="2957528"/>
              <a:ext cx="2340825" cy="5368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协同互补：</a:t>
              </a:r>
              <a:r>
                <a:rPr lang="en-US" altLang="zh-CN" sz="750" noProof="0" dirty="0">
                  <a:ln>
                    <a:noFill/>
                  </a:ln>
                  <a:solidFill>
                    <a:srgbClr val="05073B"/>
                  </a:solidFill>
                  <a:effectLst/>
                  <a:uLnTx/>
                  <a:uFillTx/>
                  <a:latin typeface="微软雅黑" panose="020B0503020204020204" pitchFamily="34" charset="-122"/>
                  <a:ea typeface="微软雅黑" panose="020B0503020204020204" pitchFamily="34" charset="-122"/>
                  <a:sym typeface="+mn-ea"/>
                </a:rPr>
                <a:t>DeepSeek</a:t>
              </a:r>
              <a:r>
                <a:rPr lang="zh-CN" altLang="en-US" sz="750" noProof="0" dirty="0">
                  <a:ln>
                    <a:noFill/>
                  </a:ln>
                  <a:solidFill>
                    <a:srgbClr val="05073B"/>
                  </a:solidFill>
                  <a:effectLst/>
                  <a:uLnTx/>
                  <a:uFillTx/>
                  <a:latin typeface="微软雅黑" panose="020B0503020204020204" pitchFamily="34" charset="-122"/>
                  <a:ea typeface="微软雅黑" panose="020B0503020204020204" pitchFamily="34" charset="-122"/>
                  <a:sym typeface="+mn-ea"/>
                </a:rPr>
                <a:t>强大的自然语言处理、通用知识理解能力</a:t>
              </a:r>
              <a:r>
                <a:rPr lang="en-US" altLang="zh-CN" sz="750" noProof="0" dirty="0">
                  <a:ln>
                    <a:noFill/>
                  </a:ln>
                  <a:solidFill>
                    <a:srgbClr val="05073B"/>
                  </a:solidFill>
                  <a:effectLst/>
                  <a:uLnTx/>
                  <a:uFillTx/>
                  <a:latin typeface="微软雅黑" panose="020B0503020204020204" pitchFamily="34" charset="-122"/>
                  <a:ea typeface="微软雅黑" panose="020B0503020204020204" pitchFamily="34" charset="-122"/>
                  <a:sym typeface="+mn-ea"/>
                </a:rPr>
                <a:t>+</a:t>
              </a:r>
              <a:r>
                <a:rPr lang="zh-CN" altLang="en-US" sz="750" noProof="0" dirty="0">
                  <a:ln>
                    <a:noFill/>
                  </a:ln>
                  <a:solidFill>
                    <a:srgbClr val="05073B"/>
                  </a:solidFill>
                  <a:effectLst/>
                  <a:uLnTx/>
                  <a:uFillTx/>
                  <a:latin typeface="微软雅黑" panose="020B0503020204020204" pitchFamily="34" charset="-122"/>
                  <a:ea typeface="微软雅黑" panose="020B0503020204020204" pitchFamily="34" charset="-122"/>
                  <a:sym typeface="+mn-ea"/>
                </a:rPr>
                <a:t>垂域模型专业的领域知识、长期的数据积累</a:t>
              </a:r>
              <a:endParaRPr kumimoji="0" lang="zh-CN" altLang="en-US" sz="750" b="1" i="0" u="none" strike="noStrike" kern="1200" cap="none" spc="0" normalizeH="0" baseline="0" noProof="0" dirty="0">
                <a:ln>
                  <a:noFill/>
                </a:ln>
                <a:solidFill>
                  <a:srgbClr val="05073B"/>
                </a:solidFill>
                <a:effectLst/>
                <a:uLnTx/>
                <a:uFillTx/>
                <a:latin typeface="微软雅黑" panose="020B0503020204020204" pitchFamily="34" charset="-122"/>
                <a:ea typeface="微软雅黑" panose="020B0503020204020204" pitchFamily="34" charset="-122"/>
                <a:sym typeface="+mn-ea"/>
              </a:endParaRPr>
            </a:p>
          </p:txBody>
        </p:sp>
        <p:sp>
          <p:nvSpPr>
            <p:cNvPr id="93" name="文本框 92"/>
            <p:cNvSpPr txBox="1"/>
            <p:nvPr/>
          </p:nvSpPr>
          <p:spPr>
            <a:xfrm>
              <a:off x="1074263" y="3486294"/>
              <a:ext cx="2218062" cy="2473438"/>
            </a:xfrm>
            <a:prstGeom prst="rect">
              <a:avLst/>
            </a:prstGeom>
            <a:noFill/>
          </p:spPr>
          <p:txBody>
            <a:bodyPr wrap="square">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5073B"/>
                  </a:solidFill>
                  <a:effectLst/>
                  <a:uLnTx/>
                  <a:uFillTx/>
                  <a:latin typeface="微软雅黑" panose="020B0503020204020204" pitchFamily="34" charset="-122"/>
                  <a:ea typeface="微软雅黑" panose="020B0503020204020204" pitchFamily="34" charset="-122"/>
                </a:rPr>
                <a:t>技术方面：</a:t>
              </a:r>
              <a:r>
                <a:rPr kumimoji="0" lang="zh-CN" altLang="en-US" sz="900" b="0" i="0" u="none" strike="noStrike" kern="1200" cap="none" spc="0" normalizeH="0" baseline="0" noProof="0" dirty="0">
                  <a:ln>
                    <a:noFill/>
                  </a:ln>
                  <a:solidFill>
                    <a:srgbClr val="05073B"/>
                  </a:solidFill>
                  <a:effectLst/>
                  <a:uLnTx/>
                  <a:uFillTx/>
                  <a:latin typeface="微软雅黑" panose="020B0503020204020204" pitchFamily="34" charset="-122"/>
                  <a:ea typeface="微软雅黑" panose="020B0503020204020204" pitchFamily="34" charset="-122"/>
                </a:rPr>
                <a:t>将原垂域模型擅长的</a:t>
              </a:r>
              <a:r>
                <a:rPr kumimoji="0" lang="zh-CN" altLang="en-US" sz="9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工业数据特征提取、特定场景建模等技术与</a:t>
              </a:r>
              <a:r>
                <a:rPr kumimoji="0" lang="en-US" altLang="zh-CN" sz="9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DeepSeek</a:t>
              </a:r>
              <a:r>
                <a:rPr kumimoji="0" lang="zh-CN" altLang="en-US" sz="9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的语言理解、泛化推理能力相结合</a:t>
              </a:r>
              <a:r>
                <a:rPr kumimoji="0" lang="zh-CN" altLang="en-US" sz="900" b="0" i="0" u="none" strike="noStrike" kern="1200" cap="none" spc="0" normalizeH="0" baseline="0" noProof="0" dirty="0">
                  <a:ln>
                    <a:noFill/>
                  </a:ln>
                  <a:solidFill>
                    <a:srgbClr val="05073B"/>
                  </a:solidFill>
                  <a:effectLst/>
                  <a:uLnTx/>
                  <a:uFillTx/>
                  <a:latin typeface="微软雅黑" panose="020B0503020204020204" pitchFamily="34" charset="-122"/>
                  <a:ea typeface="微软雅黑" panose="020B0503020204020204" pitchFamily="34" charset="-122"/>
                </a:rPr>
                <a:t>，实现更高效的故障诊断与解决方案生成。</a:t>
              </a:r>
              <a:endParaRPr kumimoji="0" lang="zh-CN" altLang="en-US" sz="900" b="0" i="0" u="none" strike="noStrike" kern="1200" cap="none" spc="0" normalizeH="0" baseline="0" noProof="0" dirty="0">
                <a:ln>
                  <a:noFill/>
                </a:ln>
                <a:solidFill>
                  <a:srgbClr val="05073B"/>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4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5073B"/>
                  </a:solidFill>
                  <a:effectLst/>
                  <a:uLnTx/>
                  <a:uFillTx/>
                  <a:latin typeface="微软雅黑" panose="020B0503020204020204" pitchFamily="34" charset="-122"/>
                  <a:ea typeface="微软雅黑" panose="020B0503020204020204" pitchFamily="34" charset="-122"/>
                </a:rPr>
                <a:t>数据方面：</a:t>
              </a:r>
              <a:r>
                <a:rPr kumimoji="0" lang="zh-CN" altLang="en-US" sz="900" b="0" i="0" u="none" strike="noStrike" kern="1200" cap="none" spc="0" normalizeH="0" baseline="0" noProof="0" dirty="0">
                  <a:ln>
                    <a:noFill/>
                  </a:ln>
                  <a:solidFill>
                    <a:srgbClr val="05073B"/>
                  </a:solidFill>
                  <a:effectLst/>
                  <a:uLnTx/>
                  <a:uFillTx/>
                  <a:latin typeface="微软雅黑" panose="020B0503020204020204" pitchFamily="34" charset="-122"/>
                  <a:ea typeface="微软雅黑" panose="020B0503020204020204" pitchFamily="34" charset="-122"/>
                </a:rPr>
                <a:t>将</a:t>
              </a:r>
              <a:r>
                <a:rPr kumimoji="0" lang="zh-CN" altLang="en-US" sz="9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垂域模型训练所使用的工业数据</a:t>
              </a:r>
              <a:r>
                <a:rPr kumimoji="0" lang="zh-CN" altLang="en-US" sz="900" b="0" i="0" u="none" strike="noStrike" kern="1200" cap="none" spc="0" normalizeH="0" baseline="0" noProof="0" dirty="0">
                  <a:ln>
                    <a:noFill/>
                  </a:ln>
                  <a:solidFill>
                    <a:srgbClr val="05073B"/>
                  </a:solidFill>
                  <a:effectLst/>
                  <a:uLnTx/>
                  <a:uFillTx/>
                  <a:latin typeface="微软雅黑" panose="020B0503020204020204" pitchFamily="34" charset="-122"/>
                  <a:ea typeface="微软雅黑" panose="020B0503020204020204" pitchFamily="34" charset="-122"/>
                </a:rPr>
                <a:t>，如设备运行参数、生产质量数据等，经过清洗、标注和格式转换后，</a:t>
              </a:r>
              <a:r>
                <a:rPr kumimoji="0" lang="zh-CN" altLang="en-US" sz="9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作为微调数据用于优化</a:t>
              </a:r>
              <a:r>
                <a:rPr kumimoji="0" lang="en-US" altLang="zh-CN" sz="9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DeepSeek</a:t>
              </a:r>
              <a:r>
                <a:rPr kumimoji="0" lang="zh-CN" altLang="en-US" sz="900" b="0" i="0" u="none" strike="noStrike" kern="1200" cap="none" spc="0" normalizeH="0" baseline="0" noProof="0" dirty="0">
                  <a:ln>
                    <a:noFill/>
                  </a:ln>
                  <a:solidFill>
                    <a:srgbClr val="05073B"/>
                  </a:solidFill>
                  <a:effectLst/>
                  <a:uLnTx/>
                  <a:uFillTx/>
                  <a:latin typeface="微软雅黑" panose="020B0503020204020204" pitchFamily="34" charset="-122"/>
                  <a:ea typeface="微软雅黑" panose="020B0503020204020204" pitchFamily="34" charset="-122"/>
                </a:rPr>
                <a:t>。提升工业任务处理准确性，降低训练成本。</a:t>
              </a:r>
              <a:endParaRPr kumimoji="0" lang="zh-CN" altLang="en-US" sz="900" b="0" i="0" u="none" strike="noStrike" kern="1200" cap="none" spc="0" normalizeH="0" baseline="0" noProof="0" dirty="0">
                <a:ln>
                  <a:noFill/>
                </a:ln>
                <a:solidFill>
                  <a:srgbClr val="05073B"/>
                </a:solidFill>
                <a:effectLst/>
                <a:uLnTx/>
                <a:uFillTx/>
                <a:latin typeface="微软雅黑" panose="020B0503020204020204" pitchFamily="34" charset="-122"/>
                <a:ea typeface="微软雅黑" panose="020B0503020204020204" pitchFamily="34" charset="-122"/>
              </a:endParaRPr>
            </a:p>
          </p:txBody>
        </p:sp>
        <p:cxnSp>
          <p:nvCxnSpPr>
            <p:cNvPr id="94" name="直接连接符 991"/>
            <p:cNvCxnSpPr/>
            <p:nvPr/>
          </p:nvCxnSpPr>
          <p:spPr>
            <a:xfrm>
              <a:off x="1206500" y="3517900"/>
              <a:ext cx="17272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807619" y="1513999"/>
            <a:ext cx="5391595" cy="1964531"/>
            <a:chOff x="1296" y="2717"/>
            <a:chExt cx="11470" cy="5725"/>
          </a:xfrm>
        </p:grpSpPr>
        <p:graphicFrame>
          <p:nvGraphicFramePr>
            <p:cNvPr id="33" name="图表 32" descr="7b0a202020202263686172745265734964223a20223230343736323130220a7d0a"/>
            <p:cNvGraphicFramePr/>
            <p:nvPr/>
          </p:nvGraphicFramePr>
          <p:xfrm>
            <a:off x="1519" y="3217"/>
            <a:ext cx="11088" cy="5225"/>
          </p:xfrm>
          <a:graphic>
            <a:graphicData uri="http://schemas.openxmlformats.org/drawingml/2006/chart">
              <c:chart xmlns:c="http://schemas.openxmlformats.org/drawingml/2006/chart" xmlns:r="http://schemas.openxmlformats.org/officeDocument/2006/relationships" r:id="rId1"/>
            </a:graphicData>
          </a:graphic>
        </p:graphicFrame>
        <p:sp>
          <p:nvSpPr>
            <p:cNvPr id="34" name="文本框 33"/>
            <p:cNvSpPr txBox="1"/>
            <p:nvPr/>
          </p:nvSpPr>
          <p:spPr>
            <a:xfrm>
              <a:off x="1296" y="2808"/>
              <a:ext cx="1519"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价值</a:t>
              </a:r>
              <a:endParaRPr kumimoji="0" lang="zh-CN" altLang="en-US" sz="675"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文本框 34"/>
            <p:cNvSpPr txBox="1"/>
            <p:nvPr/>
          </p:nvSpPr>
          <p:spPr>
            <a:xfrm>
              <a:off x="2151" y="4897"/>
              <a:ext cx="2362"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设计方案生成</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文本框 35"/>
            <p:cNvSpPr txBox="1"/>
            <p:nvPr/>
          </p:nvSpPr>
          <p:spPr>
            <a:xfrm>
              <a:off x="4739" y="3966"/>
              <a:ext cx="2175"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75" b="1" dirty="0">
                  <a:solidFill>
                    <a:prstClr val="black"/>
                  </a:solidFill>
                  <a:latin typeface="微软雅黑" panose="020B0503020204020204" pitchFamily="34" charset="-122"/>
                  <a:ea typeface="微软雅黑" panose="020B0503020204020204" pitchFamily="34" charset="-122"/>
                </a:rPr>
                <a:t>排产计划生成</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椭圆 37"/>
            <p:cNvSpPr/>
            <p:nvPr/>
          </p:nvSpPr>
          <p:spPr>
            <a:xfrm>
              <a:off x="4549" y="4889"/>
              <a:ext cx="167" cy="166"/>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41" name="椭圆 40"/>
            <p:cNvSpPr/>
            <p:nvPr/>
          </p:nvSpPr>
          <p:spPr>
            <a:xfrm>
              <a:off x="1984" y="4998"/>
              <a:ext cx="167" cy="166"/>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43" name="椭圆 42"/>
            <p:cNvSpPr/>
            <p:nvPr/>
          </p:nvSpPr>
          <p:spPr>
            <a:xfrm>
              <a:off x="10371" y="5974"/>
              <a:ext cx="167" cy="166"/>
            </a:xfrm>
            <a:prstGeom prst="ellipse">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44" name="文本框 43"/>
            <p:cNvSpPr txBox="1"/>
            <p:nvPr/>
          </p:nvSpPr>
          <p:spPr>
            <a:xfrm>
              <a:off x="10483" y="5825"/>
              <a:ext cx="1759"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客服机器人</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椭圆 53"/>
            <p:cNvSpPr/>
            <p:nvPr/>
          </p:nvSpPr>
          <p:spPr>
            <a:xfrm>
              <a:off x="10313" y="5092"/>
              <a:ext cx="167" cy="166"/>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55" name="文本框 54"/>
            <p:cNvSpPr txBox="1"/>
            <p:nvPr/>
          </p:nvSpPr>
          <p:spPr>
            <a:xfrm>
              <a:off x="10433" y="4948"/>
              <a:ext cx="1759"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智能</a:t>
              </a:r>
              <a:r>
                <a:rPr lang="zh-CN" altLang="en-US" sz="675" b="1" dirty="0">
                  <a:solidFill>
                    <a:prstClr val="black"/>
                  </a:solidFill>
                  <a:latin typeface="微软雅黑" panose="020B0503020204020204" pitchFamily="34" charset="-122"/>
                  <a:ea typeface="微软雅黑" panose="020B0503020204020204" pitchFamily="34" charset="-122"/>
                </a:rPr>
                <a:t>客户服务</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文本框 60"/>
            <p:cNvSpPr txBox="1"/>
            <p:nvPr/>
          </p:nvSpPr>
          <p:spPr>
            <a:xfrm>
              <a:off x="1519" y="3248"/>
              <a:ext cx="806"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高</a:t>
              </a:r>
              <a:endParaRPr kumimoji="0" lang="zh-CN" altLang="en-US" sz="675"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文本框 61"/>
            <p:cNvSpPr txBox="1"/>
            <p:nvPr/>
          </p:nvSpPr>
          <p:spPr>
            <a:xfrm>
              <a:off x="1454" y="7833"/>
              <a:ext cx="800" cy="51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低</a:t>
              </a:r>
              <a:endParaRPr kumimoji="0" lang="zh-CN" altLang="en-US" sz="675"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文本框 62"/>
            <p:cNvSpPr txBox="1"/>
            <p:nvPr/>
          </p:nvSpPr>
          <p:spPr>
            <a:xfrm>
              <a:off x="7461" y="3742"/>
              <a:ext cx="2394" cy="57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智能运营管理决策</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椭圆 63"/>
            <p:cNvSpPr/>
            <p:nvPr/>
          </p:nvSpPr>
          <p:spPr>
            <a:xfrm rot="20940000">
              <a:off x="7252" y="3935"/>
              <a:ext cx="167" cy="166"/>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65" name="文本框 64"/>
            <p:cNvSpPr txBox="1"/>
            <p:nvPr/>
          </p:nvSpPr>
          <p:spPr>
            <a:xfrm>
              <a:off x="2138" y="5406"/>
              <a:ext cx="2081"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75"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工业代码生成</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 name="椭圆 65"/>
            <p:cNvSpPr/>
            <p:nvPr/>
          </p:nvSpPr>
          <p:spPr>
            <a:xfrm>
              <a:off x="1971" y="5537"/>
              <a:ext cx="167" cy="166"/>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67" name="椭圆 66"/>
            <p:cNvSpPr/>
            <p:nvPr/>
          </p:nvSpPr>
          <p:spPr>
            <a:xfrm>
              <a:off x="8973" y="2829"/>
              <a:ext cx="167" cy="166"/>
            </a:xfrm>
            <a:prstGeom prst="ellipse">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8" name="文本框 67"/>
            <p:cNvSpPr txBox="1"/>
            <p:nvPr/>
          </p:nvSpPr>
          <p:spPr>
            <a:xfrm>
              <a:off x="9236" y="2717"/>
              <a:ext cx="1560"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垂域模型</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椭圆 68"/>
            <p:cNvSpPr/>
            <p:nvPr/>
          </p:nvSpPr>
          <p:spPr>
            <a:xfrm>
              <a:off x="10733" y="2829"/>
              <a:ext cx="167" cy="166"/>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0" name="文本框 69"/>
            <p:cNvSpPr txBox="1"/>
            <p:nvPr/>
          </p:nvSpPr>
          <p:spPr>
            <a:xfrm>
              <a:off x="10996" y="2718"/>
              <a:ext cx="1770"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DeepSeek</a:t>
              </a: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模型</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文本框 70"/>
            <p:cNvSpPr txBox="1"/>
            <p:nvPr/>
          </p:nvSpPr>
          <p:spPr>
            <a:xfrm>
              <a:off x="10414" y="3986"/>
              <a:ext cx="2114"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营销方案和物料生成</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椭圆 71"/>
            <p:cNvSpPr/>
            <p:nvPr/>
          </p:nvSpPr>
          <p:spPr>
            <a:xfrm rot="20940000">
              <a:off x="10299" y="4102"/>
              <a:ext cx="167" cy="166"/>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73" name="椭圆 72"/>
            <p:cNvSpPr/>
            <p:nvPr/>
          </p:nvSpPr>
          <p:spPr>
            <a:xfrm>
              <a:off x="7234" y="4890"/>
              <a:ext cx="167" cy="166"/>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74" name="文本框 73"/>
            <p:cNvSpPr txBox="1"/>
            <p:nvPr/>
          </p:nvSpPr>
          <p:spPr>
            <a:xfrm>
              <a:off x="7452" y="4679"/>
              <a:ext cx="1759" cy="57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企业智能知识库</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文本框 74"/>
            <p:cNvSpPr txBox="1"/>
            <p:nvPr/>
          </p:nvSpPr>
          <p:spPr>
            <a:xfrm>
              <a:off x="4716" y="4771"/>
              <a:ext cx="1759"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75" b="1" dirty="0">
                  <a:solidFill>
                    <a:prstClr val="black"/>
                  </a:solidFill>
                  <a:latin typeface="微软雅黑" panose="020B0503020204020204" pitchFamily="34" charset="-122"/>
                  <a:ea typeface="微软雅黑" panose="020B0503020204020204" pitchFamily="34" charset="-122"/>
                </a:rPr>
                <a:t>交互式生产</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椭圆 75"/>
            <p:cNvSpPr/>
            <p:nvPr/>
          </p:nvSpPr>
          <p:spPr>
            <a:xfrm rot="20940000">
              <a:off x="4592" y="4089"/>
              <a:ext cx="167" cy="166"/>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77" name="文本框 76"/>
            <p:cNvSpPr txBox="1"/>
            <p:nvPr/>
          </p:nvSpPr>
          <p:spPr>
            <a:xfrm>
              <a:off x="10411" y="4498"/>
              <a:ext cx="1759" cy="5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智能故障分析</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椭圆 77"/>
            <p:cNvSpPr/>
            <p:nvPr/>
          </p:nvSpPr>
          <p:spPr>
            <a:xfrm rot="20940000">
              <a:off x="10300" y="4604"/>
              <a:ext cx="167" cy="166"/>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79" name="椭圆 78"/>
            <p:cNvSpPr/>
            <p:nvPr/>
          </p:nvSpPr>
          <p:spPr>
            <a:xfrm>
              <a:off x="7236" y="5495"/>
              <a:ext cx="167" cy="166"/>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80" name="文本框 79"/>
            <p:cNvSpPr txBox="1"/>
            <p:nvPr/>
          </p:nvSpPr>
          <p:spPr>
            <a:xfrm>
              <a:off x="7447" y="5336"/>
              <a:ext cx="1759" cy="57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75" b="1" dirty="0">
                  <a:solidFill>
                    <a:prstClr val="black"/>
                  </a:solidFill>
                  <a:latin typeface="微软雅黑" panose="020B0503020204020204" pitchFamily="34" charset="-122"/>
                  <a:ea typeface="微软雅黑" panose="020B0503020204020204" pitchFamily="34" charset="-122"/>
                </a:rPr>
                <a:t>智能体数字员工</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椭圆 84"/>
            <p:cNvSpPr/>
            <p:nvPr/>
          </p:nvSpPr>
          <p:spPr>
            <a:xfrm>
              <a:off x="7234" y="6970"/>
              <a:ext cx="167" cy="166"/>
            </a:xfrm>
            <a:prstGeom prst="ellipse">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86" name="文本框 85"/>
            <p:cNvSpPr txBox="1"/>
            <p:nvPr/>
          </p:nvSpPr>
          <p:spPr>
            <a:xfrm>
              <a:off x="7461" y="6765"/>
              <a:ext cx="1759" cy="57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75" b="1" dirty="0">
                  <a:solidFill>
                    <a:prstClr val="black"/>
                  </a:solidFill>
                  <a:latin typeface="微软雅黑" panose="020B0503020204020204" pitchFamily="34" charset="-122"/>
                  <a:ea typeface="微软雅黑" panose="020B0503020204020204" pitchFamily="34" charset="-122"/>
                </a:rPr>
                <a:t>产品需求预测</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文本框 86"/>
            <p:cNvSpPr txBox="1"/>
            <p:nvPr/>
          </p:nvSpPr>
          <p:spPr>
            <a:xfrm>
              <a:off x="7493" y="7125"/>
              <a:ext cx="1759" cy="57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75" b="1" dirty="0">
                  <a:solidFill>
                    <a:prstClr val="black"/>
                  </a:solidFill>
                  <a:latin typeface="微软雅黑" panose="020B0503020204020204" pitchFamily="34" charset="-122"/>
                  <a:ea typeface="微软雅黑" panose="020B0503020204020204" pitchFamily="34" charset="-122"/>
                </a:rPr>
                <a:t>表单识别</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5" name="文本框 94"/>
          <p:cNvSpPr txBox="1"/>
          <p:nvPr/>
        </p:nvSpPr>
        <p:spPr>
          <a:xfrm>
            <a:off x="5495991" y="3373109"/>
            <a:ext cx="777523" cy="1955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生成制造</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文本框 95"/>
          <p:cNvSpPr txBox="1"/>
          <p:nvPr/>
        </p:nvSpPr>
        <p:spPr>
          <a:xfrm>
            <a:off x="5328534" y="1259810"/>
            <a:ext cx="2489835" cy="22669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defRPr>
                <a:latin typeface="Calibri" panose="020F0502020204030204" pitchFamily="34" charset="0"/>
                <a:ea typeface="宋体" panose="02010600030101010101" pitchFamily="2" charset="-122"/>
              </a:defRPr>
            </a:lvl1pPr>
            <a:lvl2pPr marL="0" lvl="1" algn="ctr">
              <a:defRPr sz="1400" b="1">
                <a:solidFill>
                  <a:srgbClr val="FFFF00"/>
                </a:solidFill>
                <a:latin typeface="微软雅黑" panose="020B0503020204020204" pitchFamily="34" charset="-122"/>
                <a:ea typeface="微软雅黑" panose="020B0503020204020204" pitchFamily="34" charset="-122"/>
              </a:defRPr>
            </a:lvl2pPr>
            <a:lvl3pPr>
              <a:defRPr>
                <a:latin typeface="Calibri" panose="020F0502020204030204" pitchFamily="34" charset="0"/>
                <a:ea typeface="宋体" panose="02010600030101010101" pitchFamily="2" charset="-122"/>
              </a:defRPr>
            </a:lvl3pPr>
            <a:lvl4pPr>
              <a:defRPr>
                <a:latin typeface="Calibri" panose="020F0502020204030204" pitchFamily="34" charset="0"/>
                <a:ea typeface="宋体" panose="02010600030101010101" pitchFamily="2" charset="-122"/>
              </a:defRPr>
            </a:lvl4pPr>
            <a:lvl5pPr>
              <a:defRPr>
                <a:latin typeface="Calibri" panose="020F0502020204030204" pitchFamily="34" charset="0"/>
                <a:ea typeface="宋体" panose="02010600030101010101" pitchFamily="2" charset="-122"/>
              </a:defRPr>
            </a:lvl5pPr>
            <a:lvl6pPr fontAlgn="base">
              <a:spcBef>
                <a:spcPct val="0"/>
              </a:spcBef>
              <a:spcAft>
                <a:spcPct val="0"/>
              </a:spcAft>
              <a:defRPr>
                <a:latin typeface="Calibri" panose="020F0502020204030204" pitchFamily="34" charset="0"/>
                <a:ea typeface="宋体" panose="02010600030101010101" pitchFamily="2" charset="-122"/>
              </a:defRPr>
            </a:lvl6pPr>
            <a:lvl7pPr fontAlgn="base">
              <a:spcBef>
                <a:spcPct val="0"/>
              </a:spcBef>
              <a:spcAft>
                <a:spcPct val="0"/>
              </a:spcAft>
              <a:defRPr>
                <a:latin typeface="Calibri" panose="020F0502020204030204" pitchFamily="34" charset="0"/>
                <a:ea typeface="宋体" panose="02010600030101010101" pitchFamily="2" charset="-122"/>
              </a:defRPr>
            </a:lvl7pPr>
            <a:lvl8pPr fontAlgn="base">
              <a:spcBef>
                <a:spcPct val="0"/>
              </a:spcBef>
              <a:spcAft>
                <a:spcPct val="0"/>
              </a:spcAft>
              <a:defRPr>
                <a:latin typeface="Calibri" panose="020F0502020204030204" pitchFamily="34" charset="0"/>
                <a:ea typeface="宋体" panose="02010600030101010101" pitchFamily="2" charset="-122"/>
              </a:defRPr>
            </a:lvl8pPr>
            <a:lvl9pPr fontAlgn="base">
              <a:spcBef>
                <a:spcPct val="0"/>
              </a:spcBef>
              <a:spcAft>
                <a:spcPct val="0"/>
              </a:spcAft>
              <a:defRPr>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DS</a:t>
            </a:r>
            <a:r>
              <a:rPr lang="zh-CN" altLang="en-US" sz="105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与垂域模型</a:t>
            </a:r>
            <a:r>
              <a:rPr kumimoji="0" lang="zh-CN" altLang="en-US" sz="10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协同赋能工业企业</a:t>
            </a:r>
            <a:endParaRPr kumimoji="0" lang="zh-CN" altLang="en-US" sz="10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02" name="文本框 101"/>
          <p:cNvSpPr txBox="1"/>
          <p:nvPr/>
        </p:nvSpPr>
        <p:spPr>
          <a:xfrm>
            <a:off x="4226531" y="2123670"/>
            <a:ext cx="978183" cy="1955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75"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675"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辅助科研</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3" name="椭圆 102"/>
          <p:cNvSpPr/>
          <p:nvPr/>
        </p:nvSpPr>
        <p:spPr>
          <a:xfrm>
            <a:off x="4148033" y="2168623"/>
            <a:ext cx="78499" cy="56963"/>
          </a:xfrm>
          <a:prstGeom prst="ellipse">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04" name="文本框 103"/>
          <p:cNvSpPr txBox="1"/>
          <p:nvPr/>
        </p:nvSpPr>
        <p:spPr>
          <a:xfrm>
            <a:off x="5424380" y="2731340"/>
            <a:ext cx="1022368" cy="1955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75" b="1" dirty="0">
                <a:solidFill>
                  <a:prstClr val="black"/>
                </a:solidFill>
                <a:latin typeface="微软雅黑" panose="020B0503020204020204" pitchFamily="34" charset="-122"/>
                <a:ea typeface="微软雅黑" panose="020B0503020204020204" pitchFamily="34" charset="-122"/>
              </a:rPr>
              <a:t>产品质量检测</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椭圆 104"/>
          <p:cNvSpPr/>
          <p:nvPr/>
        </p:nvSpPr>
        <p:spPr>
          <a:xfrm>
            <a:off x="5367034" y="2785559"/>
            <a:ext cx="78499" cy="56963"/>
          </a:xfrm>
          <a:prstGeom prst="ellipse">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06" name="文本框 105"/>
          <p:cNvSpPr txBox="1"/>
          <p:nvPr/>
        </p:nvSpPr>
        <p:spPr>
          <a:xfrm>
            <a:off x="5437050" y="3092183"/>
            <a:ext cx="1022368" cy="1955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75" b="1" dirty="0">
                <a:solidFill>
                  <a:prstClr val="black"/>
                </a:solidFill>
                <a:latin typeface="微软雅黑" panose="020B0503020204020204" pitchFamily="34" charset="-122"/>
                <a:ea typeface="微软雅黑" panose="020B0503020204020204" pitchFamily="34" charset="-122"/>
              </a:rPr>
              <a:t>智能分拣</a:t>
            </a:r>
            <a:r>
              <a:rPr lang="en-US" altLang="zh-CN" sz="675" b="1" dirty="0">
                <a:solidFill>
                  <a:prstClr val="black"/>
                </a:solidFill>
                <a:latin typeface="微软雅黑" panose="020B0503020204020204" pitchFamily="34" charset="-122"/>
                <a:ea typeface="微软雅黑" panose="020B0503020204020204" pitchFamily="34" charset="-122"/>
              </a:rPr>
              <a:t>/</a:t>
            </a:r>
            <a:r>
              <a:rPr lang="zh-CN" altLang="en-US" sz="675" b="1" dirty="0">
                <a:solidFill>
                  <a:prstClr val="black"/>
                </a:solidFill>
                <a:latin typeface="微软雅黑" panose="020B0503020204020204" pitchFamily="34" charset="-122"/>
                <a:ea typeface="微软雅黑" panose="020B0503020204020204" pitchFamily="34" charset="-122"/>
              </a:rPr>
              <a:t>抓取</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椭圆 106"/>
          <p:cNvSpPr/>
          <p:nvPr/>
        </p:nvSpPr>
        <p:spPr>
          <a:xfrm>
            <a:off x="5365408" y="2983969"/>
            <a:ext cx="78499" cy="56963"/>
          </a:xfrm>
          <a:prstGeom prst="ellipse">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09" name="椭圆 108"/>
          <p:cNvSpPr/>
          <p:nvPr/>
        </p:nvSpPr>
        <p:spPr>
          <a:xfrm>
            <a:off x="5382603" y="3153606"/>
            <a:ext cx="78499" cy="56963"/>
          </a:xfrm>
          <a:prstGeom prst="ellipse">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10" name="文本框 109"/>
          <p:cNvSpPr txBox="1"/>
          <p:nvPr/>
        </p:nvSpPr>
        <p:spPr>
          <a:xfrm>
            <a:off x="5435626" y="2913145"/>
            <a:ext cx="826826" cy="19558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75" b="1" dirty="0">
                <a:solidFill>
                  <a:prstClr val="black"/>
                </a:solidFill>
                <a:latin typeface="微软雅黑" panose="020B0503020204020204" pitchFamily="34" charset="-122"/>
                <a:ea typeface="微软雅黑" panose="020B0503020204020204" pitchFamily="34" charset="-122"/>
              </a:rPr>
              <a:t>安全管理和巡检</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椭圆 83"/>
          <p:cNvSpPr/>
          <p:nvPr/>
        </p:nvSpPr>
        <p:spPr>
          <a:xfrm>
            <a:off x="6605887" y="3153606"/>
            <a:ext cx="78500" cy="56963"/>
          </a:xfrm>
          <a:prstGeom prst="ellipse">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112" name="文本框 111"/>
          <p:cNvSpPr txBox="1"/>
          <p:nvPr/>
        </p:nvSpPr>
        <p:spPr>
          <a:xfrm>
            <a:off x="85725" y="3903821"/>
            <a:ext cx="3415665" cy="1424464"/>
          </a:xfrm>
          <a:prstGeom prst="rect">
            <a:avLst/>
          </a:prstGeom>
          <a:noFill/>
        </p:spPr>
        <p:txBody>
          <a:bodyPr wrap="square" rtlCol="0" anchor="t">
            <a:noAutofit/>
          </a:bodyPr>
          <a:lstStyle/>
          <a:p>
            <a:pPr marL="289560" marR="0" lvl="1" indent="-98425" algn="l" defTabSz="914400" rtl="0" eaLnBrk="1" fontAlgn="auto" latinLnBrk="0" hangingPunct="1">
              <a:lnSpc>
                <a:spcPct val="150000"/>
              </a:lnSpc>
              <a:spcBef>
                <a:spcPts val="400"/>
              </a:spcBef>
              <a:spcAft>
                <a:spcPts val="0"/>
              </a:spcAft>
              <a:buClrTx/>
              <a:buSzPct val="60000"/>
              <a:buFont typeface="Wingdings" panose="05000000000000000000" charset="0"/>
              <a:buChar char="n"/>
              <a:defRPr/>
            </a:pPr>
            <a:r>
              <a:rPr kumimoji="0" lang="zh-CN" altLang="en-US" sz="82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垂域模型（工业）：</a:t>
            </a:r>
            <a:r>
              <a:rPr kumimoji="0" lang="zh-CN" altLang="en-US" sz="82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样本准确率高、资源占用小、调优迅速，在</a:t>
            </a:r>
            <a:r>
              <a:rPr kumimoji="0" lang="zh-CN" altLang="en-US" sz="825"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rPr>
              <a:t>生产制造等</a:t>
            </a:r>
            <a:r>
              <a:rPr kumimoji="0" lang="zh-CN" altLang="en-US" sz="82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领域具有独特的优势</a:t>
            </a:r>
            <a:endParaRPr kumimoji="0" lang="zh-CN" altLang="en-US" sz="82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9560" marR="0" lvl="1" indent="-98425" algn="l" defTabSz="914400" rtl="0" eaLnBrk="1" fontAlgn="auto" latinLnBrk="0" hangingPunct="1">
              <a:lnSpc>
                <a:spcPct val="150000"/>
              </a:lnSpc>
              <a:spcBef>
                <a:spcPts val="400"/>
              </a:spcBef>
              <a:spcAft>
                <a:spcPts val="0"/>
              </a:spcAft>
              <a:buClrTx/>
              <a:buSzPct val="60000"/>
              <a:buFont typeface="Wingdings" panose="05000000000000000000" charset="0"/>
              <a:buChar char="n"/>
              <a:defRPr/>
            </a:pPr>
            <a:r>
              <a:rPr kumimoji="0" lang="en-US" altLang="zh-CN" sz="82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DeepSeek</a:t>
            </a:r>
            <a:r>
              <a:rPr kumimoji="0" lang="zh-CN" altLang="en-US" sz="82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模型：</a:t>
            </a:r>
            <a:r>
              <a:rPr kumimoji="0" lang="zh-CN" altLang="en-US" sz="82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泛化性好，具备生成能力和交互能力，不但适合生产制造，也适合</a:t>
            </a:r>
            <a:r>
              <a:rPr kumimoji="0" lang="zh-CN" altLang="en-US" sz="825"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sym typeface="+mn-ea"/>
              </a:rPr>
              <a:t>研发设计</a:t>
            </a:r>
            <a:r>
              <a:rPr lang="zh-CN" altLang="en-US" sz="825" dirty="0">
                <a:solidFill>
                  <a:prstClr val="black"/>
                </a:solidFill>
                <a:latin typeface="微软雅黑" panose="020B0503020204020204" pitchFamily="34" charset="-122"/>
                <a:ea typeface="微软雅黑" panose="020B0503020204020204" pitchFamily="34" charset="-122"/>
                <a:sym typeface="+mn-ea"/>
              </a:rPr>
              <a:t>、</a:t>
            </a:r>
            <a:r>
              <a:rPr kumimoji="0" lang="zh-CN" altLang="en-US" sz="825"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sym typeface="+mn-ea"/>
              </a:rPr>
              <a:t>经营管理、产品服务环节</a:t>
            </a:r>
            <a:r>
              <a:rPr kumimoji="0" lang="zh-CN" altLang="en-US" sz="82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环节等综合类及创造类场景</a:t>
            </a:r>
            <a:endParaRPr kumimoji="0" lang="zh-CN" altLang="en-US" sz="82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 name="文本框 112"/>
          <p:cNvSpPr txBox="1"/>
          <p:nvPr/>
        </p:nvSpPr>
        <p:spPr>
          <a:xfrm>
            <a:off x="712851" y="1313626"/>
            <a:ext cx="2160000" cy="22669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defRPr>
                <a:latin typeface="Calibri" panose="020F0502020204030204" pitchFamily="34" charset="0"/>
                <a:ea typeface="宋体" panose="02010600030101010101" pitchFamily="2" charset="-122"/>
              </a:defRPr>
            </a:lvl1pPr>
            <a:lvl2pPr marL="0" lvl="1" algn="ctr">
              <a:defRPr sz="1400" b="1">
                <a:solidFill>
                  <a:srgbClr val="FFFF00"/>
                </a:solidFill>
                <a:latin typeface="微软雅黑" panose="020B0503020204020204" pitchFamily="34" charset="-122"/>
                <a:ea typeface="微软雅黑" panose="020B0503020204020204" pitchFamily="34" charset="-122"/>
              </a:defRPr>
            </a:lvl2pPr>
            <a:lvl3pPr>
              <a:defRPr>
                <a:latin typeface="Calibri" panose="020F0502020204030204" pitchFamily="34" charset="0"/>
                <a:ea typeface="宋体" panose="02010600030101010101" pitchFamily="2" charset="-122"/>
              </a:defRPr>
            </a:lvl3pPr>
            <a:lvl4pPr>
              <a:defRPr>
                <a:latin typeface="Calibri" panose="020F0502020204030204" pitchFamily="34" charset="0"/>
                <a:ea typeface="宋体" panose="02010600030101010101" pitchFamily="2" charset="-122"/>
              </a:defRPr>
            </a:lvl4pPr>
            <a:lvl5pPr>
              <a:defRPr>
                <a:latin typeface="Calibri" panose="020F0502020204030204" pitchFamily="34" charset="0"/>
                <a:ea typeface="宋体" panose="02010600030101010101" pitchFamily="2" charset="-122"/>
              </a:defRPr>
            </a:lvl5pPr>
            <a:lvl6pPr fontAlgn="base">
              <a:spcBef>
                <a:spcPct val="0"/>
              </a:spcBef>
              <a:spcAft>
                <a:spcPct val="0"/>
              </a:spcAft>
              <a:defRPr>
                <a:latin typeface="Calibri" panose="020F0502020204030204" pitchFamily="34" charset="0"/>
                <a:ea typeface="宋体" panose="02010600030101010101" pitchFamily="2" charset="-122"/>
              </a:defRPr>
            </a:lvl6pPr>
            <a:lvl7pPr fontAlgn="base">
              <a:spcBef>
                <a:spcPct val="0"/>
              </a:spcBef>
              <a:spcAft>
                <a:spcPct val="0"/>
              </a:spcAft>
              <a:defRPr>
                <a:latin typeface="Calibri" panose="020F0502020204030204" pitchFamily="34" charset="0"/>
                <a:ea typeface="宋体" panose="02010600030101010101" pitchFamily="2" charset="-122"/>
              </a:defRPr>
            </a:lvl7pPr>
            <a:lvl8pPr fontAlgn="base">
              <a:spcBef>
                <a:spcPct val="0"/>
              </a:spcBef>
              <a:spcAft>
                <a:spcPct val="0"/>
              </a:spcAft>
              <a:defRPr>
                <a:latin typeface="Calibri" panose="020F0502020204030204" pitchFamily="34" charset="0"/>
                <a:ea typeface="宋体" panose="02010600030101010101" pitchFamily="2" charset="-122"/>
              </a:defRPr>
            </a:lvl8pPr>
            <a:lvl9pPr fontAlgn="base">
              <a:spcBef>
                <a:spcPct val="0"/>
              </a:spcBef>
              <a:spcAft>
                <a:spcPct val="0"/>
              </a:spcAft>
              <a:defRPr>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DS</a:t>
            </a:r>
            <a:r>
              <a:rPr kumimoji="0" lang="zh-CN" altLang="en-US" sz="10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与垂域模型优劣势和适用场景</a:t>
            </a:r>
            <a:endParaRPr kumimoji="0" lang="zh-CN" altLang="en-US" sz="10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graphicFrame>
        <p:nvGraphicFramePr>
          <p:cNvPr id="114" name="表格 113"/>
          <p:cNvGraphicFramePr/>
          <p:nvPr>
            <p:custDataLst>
              <p:tags r:id="rId2"/>
            </p:custDataLst>
          </p:nvPr>
        </p:nvGraphicFramePr>
        <p:xfrm>
          <a:off x="143351" y="1743551"/>
          <a:ext cx="3396615" cy="2085340"/>
        </p:xfrm>
        <a:graphic>
          <a:graphicData uri="http://schemas.openxmlformats.org/drawingml/2006/table">
            <a:tbl>
              <a:tblPr firstRow="1" bandRow="1">
                <a:tableStyleId>{827E7743-39CA-4E87-A19B-AE24449E94FE}</a:tableStyleId>
              </a:tblPr>
              <a:tblGrid>
                <a:gridCol w="620395"/>
                <a:gridCol w="868680"/>
                <a:gridCol w="953770"/>
                <a:gridCol w="953770"/>
              </a:tblGrid>
              <a:tr h="401320">
                <a:tc>
                  <a:txBody>
                    <a:bodyPr/>
                    <a:lstStyle/>
                    <a:p>
                      <a:pPr algn="ctr">
                        <a:lnSpc>
                          <a:spcPct val="150000"/>
                        </a:lnSpc>
                        <a:buNone/>
                      </a:pPr>
                      <a:r>
                        <a:rPr lang="zh-CN" altLang="en-US" sz="900" b="1">
                          <a:latin typeface="微软雅黑" panose="020B0503020204020204" pitchFamily="34" charset="-122"/>
                          <a:ea typeface="微软雅黑" panose="020B0503020204020204" pitchFamily="34" charset="-122"/>
                        </a:rPr>
                        <a:t>模型</a:t>
                      </a:r>
                      <a:endParaRPr lang="zh-CN" altLang="en-US" sz="900" b="1">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lnSpc>
                          <a:spcPct val="150000"/>
                        </a:lnSpc>
                        <a:buNone/>
                      </a:pPr>
                      <a:r>
                        <a:rPr lang="zh-CN" altLang="en-US" sz="900" b="1" dirty="0">
                          <a:latin typeface="微软雅黑" panose="020B0503020204020204" pitchFamily="34" charset="-122"/>
                          <a:ea typeface="微软雅黑" panose="020B0503020204020204" pitchFamily="34" charset="-122"/>
                        </a:rPr>
                        <a:t>特点</a:t>
                      </a:r>
                      <a:endParaRPr lang="zh-CN" altLang="en-US" sz="900" b="1"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lnSpc>
                          <a:spcPct val="150000"/>
                        </a:lnSpc>
                        <a:buNone/>
                      </a:pPr>
                      <a:r>
                        <a:rPr lang="zh-CN" altLang="en-US" sz="900" b="1" dirty="0">
                          <a:latin typeface="微软雅黑" panose="020B0503020204020204" pitchFamily="34" charset="-122"/>
                          <a:ea typeface="微软雅黑" panose="020B0503020204020204" pitchFamily="34" charset="-122"/>
                        </a:rPr>
                        <a:t>优势</a:t>
                      </a:r>
                      <a:endParaRPr lang="zh-CN" altLang="en-US" sz="900" b="1"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lnSpc>
                          <a:spcPct val="150000"/>
                        </a:lnSpc>
                        <a:buNone/>
                      </a:pPr>
                      <a:r>
                        <a:rPr lang="zh-CN" altLang="en-US" sz="900" b="1">
                          <a:latin typeface="微软雅黑" panose="020B0503020204020204" pitchFamily="34" charset="-122"/>
                          <a:ea typeface="微软雅黑" panose="020B0503020204020204" pitchFamily="34" charset="-122"/>
                        </a:rPr>
                        <a:t>适用场景</a:t>
                      </a:r>
                      <a:endParaRPr lang="zh-CN" altLang="en-US" sz="900" b="1">
                        <a:latin typeface="微软雅黑" panose="020B0503020204020204" pitchFamily="34" charset="-122"/>
                        <a:ea typeface="微软雅黑" panose="020B0503020204020204" pitchFamily="34" charset="-122"/>
                      </a:endParaRPr>
                    </a:p>
                  </a:txBody>
                  <a:tcPr marL="68580" marR="68580" marT="34290" marB="34290" anchor="ctr"/>
                </a:tc>
              </a:tr>
              <a:tr h="669290">
                <a:tc>
                  <a:txBody>
                    <a:bodyPr/>
                    <a:lstStyle/>
                    <a:p>
                      <a:pPr algn="ctr">
                        <a:lnSpc>
                          <a:spcPct val="150000"/>
                        </a:lnSpc>
                        <a:buNone/>
                      </a:pPr>
                      <a:r>
                        <a:rPr lang="zh-CN" altLang="en-US" sz="900" b="1" dirty="0">
                          <a:latin typeface="微软雅黑" panose="020B0503020204020204" pitchFamily="34" charset="-122"/>
                          <a:ea typeface="微软雅黑" panose="020B0503020204020204" pitchFamily="34" charset="-122"/>
                        </a:rPr>
                        <a:t>垂域模型（工业）</a:t>
                      </a:r>
                      <a:endParaRPr lang="zh-CN" altLang="en-US" sz="900" b="1"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lnSpc>
                          <a:spcPct val="150000"/>
                        </a:lnSpc>
                        <a:buNone/>
                      </a:pPr>
                      <a:r>
                        <a:rPr lang="zh-CN" altLang="en-US" sz="825" dirty="0">
                          <a:latin typeface="微软雅黑" panose="020B0503020204020204" pitchFamily="34" charset="-122"/>
                          <a:ea typeface="微软雅黑" panose="020B0503020204020204" pitchFamily="34" charset="-122"/>
                        </a:rPr>
                        <a:t>基于工业数据提供精准的判别和决策</a:t>
                      </a:r>
                      <a:endParaRPr lang="zh-CN" altLang="en-US" sz="825"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lnSpc>
                          <a:spcPct val="150000"/>
                        </a:lnSpc>
                        <a:buNone/>
                      </a:pPr>
                      <a:r>
                        <a:rPr kumimoji="0" lang="zh-CN" altLang="en-US" sz="825"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样本准确率高、资源占用小、调优迅速</a:t>
                      </a:r>
                      <a:endParaRPr kumimoji="0" lang="zh-CN" altLang="en-US" sz="825"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lnSpc>
                          <a:spcPct val="150000"/>
                        </a:lnSpc>
                        <a:buNone/>
                      </a:pPr>
                      <a:r>
                        <a:rPr lang="zh-CN" altLang="en-US" sz="825" dirty="0">
                          <a:latin typeface="微软雅黑" panose="020B0503020204020204" pitchFamily="34" charset="-122"/>
                          <a:ea typeface="微软雅黑" panose="020B0503020204020204" pitchFamily="34" charset="-122"/>
                        </a:rPr>
                        <a:t>适用专业领域问题场景，如生产制造</a:t>
                      </a:r>
                      <a:endParaRPr lang="zh-CN" altLang="en-US" sz="825" dirty="0">
                        <a:latin typeface="微软雅黑" panose="020B0503020204020204" pitchFamily="34" charset="-122"/>
                        <a:ea typeface="微软雅黑" panose="020B0503020204020204" pitchFamily="34" charset="-122"/>
                      </a:endParaRPr>
                    </a:p>
                  </a:txBody>
                  <a:tcPr marL="68580" marR="68580" marT="34290" marB="34290" anchor="ctr"/>
                </a:tc>
              </a:tr>
              <a:tr h="1014730">
                <a:tc>
                  <a:txBody>
                    <a:bodyPr/>
                    <a:lstStyle/>
                    <a:p>
                      <a:pPr algn="ctr">
                        <a:lnSpc>
                          <a:spcPct val="150000"/>
                        </a:lnSpc>
                        <a:buNone/>
                      </a:pPr>
                      <a:r>
                        <a:rPr lang="en-US" altLang="zh-CN" sz="900" b="1" dirty="0">
                          <a:latin typeface="微软雅黑" panose="020B0503020204020204" pitchFamily="34" charset="-122"/>
                          <a:ea typeface="微软雅黑" panose="020B0503020204020204" pitchFamily="34" charset="-122"/>
                        </a:rPr>
                        <a:t>DeepSeek</a:t>
                      </a:r>
                      <a:r>
                        <a:rPr lang="zh-CN" altLang="en-US" sz="900" b="1" dirty="0">
                          <a:latin typeface="微软雅黑" panose="020B0503020204020204" pitchFamily="34" charset="-122"/>
                          <a:ea typeface="微软雅黑" panose="020B0503020204020204" pitchFamily="34" charset="-122"/>
                        </a:rPr>
                        <a:t>模型</a:t>
                      </a:r>
                      <a:endParaRPr lang="zh-CN" altLang="en-US" sz="900" b="1"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lnSpc>
                          <a:spcPct val="150000"/>
                        </a:lnSpc>
                        <a:buNone/>
                      </a:pPr>
                      <a:r>
                        <a:rPr lang="zh-CN" altLang="en-US" sz="825" dirty="0">
                          <a:latin typeface="微软雅黑" panose="020B0503020204020204" pitchFamily="34" charset="-122"/>
                          <a:ea typeface="微软雅黑" panose="020B0503020204020204" pitchFamily="34" charset="-122"/>
                        </a:rPr>
                        <a:t>对复杂系统的全面理解和优化，内容生成</a:t>
                      </a:r>
                      <a:endParaRPr lang="zh-CN" altLang="en-US" sz="825" dirty="0">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lnSpc>
                          <a:spcPct val="150000"/>
                        </a:lnSpc>
                        <a:buNone/>
                      </a:pPr>
                      <a:r>
                        <a:rPr kumimoji="0" lang="zh-CN" altLang="en-US" sz="825"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具备优秀的生成能力、交互能力，泛化性好</a:t>
                      </a:r>
                      <a:endParaRPr kumimoji="0" lang="zh-CN" altLang="en-US" sz="825"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txBody>
                  <a:tcPr marL="68580" marR="68580" marT="34290" marB="34290" anchor="ctr"/>
                </a:tc>
                <a:tc>
                  <a:txBody>
                    <a:bodyPr/>
                    <a:lstStyle/>
                    <a:p>
                      <a:pPr algn="ctr">
                        <a:lnSpc>
                          <a:spcPct val="150000"/>
                        </a:lnSpc>
                        <a:buNone/>
                      </a:pPr>
                      <a:r>
                        <a:rPr lang="zh-CN" altLang="en-US" sz="825" dirty="0">
                          <a:latin typeface="微软雅黑" panose="020B0503020204020204" pitchFamily="34" charset="-122"/>
                          <a:ea typeface="微软雅黑" panose="020B0503020204020204" pitchFamily="34" charset="-122"/>
                        </a:rPr>
                        <a:t>适用于多钟场景，包括生产制造、研发设计、经营管理、产品服务等</a:t>
                      </a:r>
                      <a:endParaRPr lang="zh-CN" altLang="en-US" sz="825" dirty="0">
                        <a:latin typeface="微软雅黑" panose="020B0503020204020204" pitchFamily="34" charset="-122"/>
                        <a:ea typeface="微软雅黑" panose="020B0503020204020204" pitchFamily="34" charset="-122"/>
                      </a:endParaRPr>
                    </a:p>
                  </a:txBody>
                  <a:tcPr marL="68580" marR="68580" marT="34290" marB="34290" anchor="ctr"/>
                </a:tc>
              </a:tr>
            </a:tbl>
          </a:graphicData>
        </a:graphic>
      </p:graphicFrame>
      <p:sp>
        <p:nvSpPr>
          <p:cNvPr id="59" name="等腰三角形 58"/>
          <p:cNvSpPr/>
          <p:nvPr/>
        </p:nvSpPr>
        <p:spPr>
          <a:xfrm rot="5400000">
            <a:off x="2196465" y="3213259"/>
            <a:ext cx="3156585" cy="122873"/>
          </a:xfrm>
          <a:prstGeom prst="triangle">
            <a:avLst/>
          </a:prstGeom>
          <a:gradFill flip="none" rotWithShape="1">
            <a:gsLst>
              <a:gs pos="0">
                <a:srgbClr val="4F81BD">
                  <a:lumMod val="20000"/>
                  <a:lumOff val="80000"/>
                  <a:alpha val="29000"/>
                </a:srgbClr>
              </a:gs>
              <a:gs pos="96842">
                <a:srgbClr val="1F497D">
                  <a:lumMod val="60000"/>
                  <a:lumOff val="40000"/>
                </a:srgbClr>
              </a:gs>
              <a:gs pos="46000">
                <a:srgbClr val="1F497D">
                  <a:lumMod val="20000"/>
                  <a:lumOff val="80000"/>
                </a:srgbClr>
              </a:gs>
            </a:gsLst>
            <a:lin ang="16200000" scaled="1"/>
            <a:tileRect/>
          </a:gradFill>
          <a:ln w="25400" cap="flat" cmpd="sng" algn="ctr">
            <a:noFill/>
            <a:prstDash val="solid"/>
          </a:ln>
          <a:effectLst/>
        </p:spPr>
        <p:txBody>
          <a:bodyPr anchor="ctr"/>
          <a:lstStyle/>
          <a:p>
            <a:pPr algn="ctr" defTabSz="910590"/>
            <a:endParaRPr lang="zh-CN" altLang="en-US" sz="1345" kern="0" dirty="0">
              <a:solidFill>
                <a:prstClr val="white"/>
              </a:solidFill>
              <a:latin typeface="Arial" panose="020B0604020202020204"/>
              <a:ea typeface="微软雅黑" panose="020B0503020204020204" pitchFamily="34" charset="-122"/>
            </a:endParaRPr>
          </a:p>
        </p:txBody>
      </p:sp>
      <p:sp>
        <p:nvSpPr>
          <p:cNvPr id="3" name="文本框 2"/>
          <p:cNvSpPr txBox="1"/>
          <p:nvPr/>
        </p:nvSpPr>
        <p:spPr>
          <a:xfrm>
            <a:off x="4270124" y="3373109"/>
            <a:ext cx="777523" cy="1955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研发设计</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6723764" y="3373109"/>
            <a:ext cx="777523" cy="1955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经营管理</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8046310" y="3373109"/>
            <a:ext cx="777523" cy="1955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产品服务</a:t>
            </a:r>
            <a:endParaRPr kumimoji="0" lang="zh-CN" altLang="en-US" sz="67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p:cNvSpPr>
            <a:spLocks noGrp="1"/>
          </p:cNvSpPr>
          <p:nvPr>
            <p:ph type="body" sz="quarter" idx="10"/>
          </p:nvPr>
        </p:nvSpPr>
        <p:spPr>
          <a:xfrm>
            <a:off x="522446" y="172085"/>
            <a:ext cx="6250781" cy="368300"/>
          </a:xfrm>
        </p:spPr>
        <p:txBody>
          <a:bodyPr wrap="square"/>
          <a:lstStyle/>
          <a:p>
            <a:r>
              <a:rPr lang="zh-CN" altLang="en-US" sz="1800" dirty="0">
                <a:solidFill>
                  <a:srgbClr val="0070C0"/>
                </a:solidFill>
                <a:sym typeface="+mn-ea"/>
              </a:rPr>
              <a:t>工业能源行业</a:t>
            </a:r>
            <a:r>
              <a:rPr lang="en-US" altLang="zh-CN" sz="1800" dirty="0">
                <a:solidFill>
                  <a:srgbClr val="0070C0"/>
                </a:solidFill>
                <a:sym typeface="+mn-ea"/>
              </a:rPr>
              <a:t>-</a:t>
            </a:r>
            <a:r>
              <a:rPr lang="zh-CN" altLang="en-US" sz="1800" dirty="0">
                <a:solidFill>
                  <a:srgbClr val="0070C0"/>
                </a:solidFill>
                <a:sym typeface="+mn-ea"/>
              </a:rPr>
              <a:t>Deepseek解决方案体系及服务模式</a:t>
            </a:r>
            <a:endParaRPr lang="zh-CN" altLang="en-US" sz="1800" dirty="0">
              <a:solidFill>
                <a:srgbClr val="0070C0"/>
              </a:solidFill>
              <a:sym typeface="+mn-ea"/>
            </a:endParaRPr>
          </a:p>
        </p:txBody>
      </p:sp>
      <p:grpSp>
        <p:nvGrpSpPr>
          <p:cNvPr id="53" name="组合 52"/>
          <p:cNvGrpSpPr/>
          <p:nvPr/>
        </p:nvGrpSpPr>
        <p:grpSpPr>
          <a:xfrm>
            <a:off x="7087076" y="1585913"/>
            <a:ext cx="1928813" cy="3018473"/>
            <a:chOff x="9748005" y="1699388"/>
            <a:chExt cx="2025386" cy="2810768"/>
          </a:xfrm>
        </p:grpSpPr>
        <p:sp>
          <p:nvSpPr>
            <p:cNvPr id="42" name="矩形 41"/>
            <p:cNvSpPr/>
            <p:nvPr>
              <p:custDataLst>
                <p:tags r:id="rId1"/>
              </p:custDataLst>
            </p:nvPr>
          </p:nvSpPr>
          <p:spPr>
            <a:xfrm rot="10800000" flipV="1">
              <a:off x="9748005" y="1973014"/>
              <a:ext cx="2024886" cy="2537142"/>
            </a:xfrm>
            <a:prstGeom prst="rect">
              <a:avLst/>
            </a:prstGeom>
            <a:solidFill>
              <a:srgbClr val="EEF4FB"/>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0" rIns="68580" bIns="0" numCol="1" spcCol="0" rtlCol="0" fromWordArt="0" anchor="ctr" anchorCtr="0" forceAA="0" compatLnSpc="1">
              <a:noAutofit/>
            </a:bodyPr>
            <a:lstStyle/>
            <a:p>
              <a:pPr indent="0">
                <a:lnSpc>
                  <a:spcPct val="130000"/>
                </a:lnSpc>
                <a:buFont typeface="+mj-ea"/>
                <a:buNone/>
              </a:pPr>
              <a:r>
                <a:rPr lang="zh-CN" altLang="en-US" sz="1050" b="1">
                  <a:solidFill>
                    <a:srgbClr val="3B87D5"/>
                  </a:solidFill>
                  <a:latin typeface="微软雅黑" panose="020B0503020204020204" pitchFamily="34" charset="-122"/>
                  <a:ea typeface="微软雅黑" panose="020B0503020204020204" pitchFamily="34" charset="-122"/>
                  <a:sym typeface="+mn-ea"/>
                </a:rPr>
                <a:t>①</a:t>
              </a:r>
              <a:r>
                <a:rPr lang="en-US" altLang="zh-CN" sz="1050" b="1">
                  <a:solidFill>
                    <a:srgbClr val="3B87D5"/>
                  </a:solidFill>
                  <a:latin typeface="微软雅黑" panose="020B0503020204020204" pitchFamily="34" charset="-122"/>
                  <a:ea typeface="微软雅黑" panose="020B0503020204020204" pitchFamily="34" charset="-122"/>
                  <a:sym typeface="+mn-ea"/>
                </a:rPr>
                <a:t>  </a:t>
              </a:r>
              <a:r>
                <a:rPr lang="zh-CN" altLang="en-US" sz="1050" b="1">
                  <a:solidFill>
                    <a:srgbClr val="3B87D5"/>
                  </a:solidFill>
                  <a:latin typeface="微软雅黑" panose="020B0503020204020204" pitchFamily="34" charset="-122"/>
                  <a:ea typeface="微软雅黑" panose="020B0503020204020204" pitchFamily="34" charset="-122"/>
                  <a:sym typeface="+mn-ea"/>
                </a:rPr>
                <a:t>智算底座</a:t>
              </a:r>
              <a:r>
                <a:rPr lang="en-US" altLang="zh-CN" sz="1050" b="1">
                  <a:solidFill>
                    <a:srgbClr val="3B87D5"/>
                  </a:solidFill>
                  <a:latin typeface="微软雅黑" panose="020B0503020204020204" pitchFamily="34" charset="-122"/>
                  <a:ea typeface="微软雅黑" panose="020B0503020204020204" pitchFamily="34" charset="-122"/>
                  <a:sym typeface="+mn-ea"/>
                </a:rPr>
                <a:t>+</a:t>
              </a:r>
              <a:r>
                <a:rPr lang="zh-CN" altLang="en-US" sz="1050" b="1">
                  <a:solidFill>
                    <a:srgbClr val="3B87D5"/>
                  </a:solidFill>
                  <a:latin typeface="微软雅黑" panose="020B0503020204020204" pitchFamily="34" charset="-122"/>
                  <a:ea typeface="微软雅黑" panose="020B0503020204020204" pitchFamily="34" charset="-122"/>
                  <a:sym typeface="+mn-ea"/>
                </a:rPr>
                <a:t>模型服务</a:t>
              </a:r>
              <a:endParaRPr lang="zh-CN" altLang="en-US" sz="1050" b="1">
                <a:solidFill>
                  <a:srgbClr val="3B87D5"/>
                </a:solidFill>
                <a:latin typeface="微软雅黑" panose="020B0503020204020204" pitchFamily="34" charset="-122"/>
                <a:ea typeface="微软雅黑" panose="020B0503020204020204" pitchFamily="34" charset="-122"/>
                <a:sym typeface="+mn-ea"/>
              </a:endParaRPr>
            </a:p>
            <a:p>
              <a:pPr indent="0">
                <a:lnSpc>
                  <a:spcPct val="130000"/>
                </a:lnSpc>
                <a:buFont typeface="+mj-ea"/>
                <a:buNone/>
              </a:pPr>
              <a:r>
                <a:rPr lang="zh-CN" altLang="en-US" sz="1050" b="1">
                  <a:solidFill>
                    <a:schemeClr val="tx1"/>
                  </a:solidFill>
                  <a:latin typeface="微软雅黑" panose="020B0503020204020204" pitchFamily="34" charset="-122"/>
                  <a:ea typeface="微软雅黑" panose="020B0503020204020204" pitchFamily="34" charset="-122"/>
                  <a:sym typeface="+mn-ea"/>
                </a:rPr>
                <a:t>服务内容：</a:t>
              </a:r>
              <a:r>
                <a:rPr lang="zh-CN" altLang="en-US" sz="1050" b="1">
                  <a:solidFill>
                    <a:srgbClr val="C00000"/>
                  </a:solidFill>
                  <a:latin typeface="微软雅黑" panose="020B0503020204020204" pitchFamily="34" charset="-122"/>
                  <a:ea typeface="微软雅黑" panose="020B0503020204020204" pitchFamily="34" charset="-122"/>
                  <a:sym typeface="+mn-ea"/>
                </a:rPr>
                <a:t>算力底座+MaaS</a:t>
              </a:r>
              <a:r>
                <a:rPr lang="zh-CN" sz="105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（可指定</a:t>
              </a:r>
              <a:r>
                <a:rPr lang="en-US" altLang="zh-CN" sz="105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DeepSeek</a:t>
              </a:r>
              <a:r>
                <a:rPr lang="zh-CN" altLang="en-US" sz="105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模型</a:t>
              </a:r>
              <a:r>
                <a:rPr lang="zh-CN" sz="105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105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30000"/>
                </a:lnSpc>
                <a:buFont typeface="+mj-ea"/>
                <a:buNone/>
              </a:pPr>
              <a:endParaRPr lang="zh-CN" sz="105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30000"/>
                </a:lnSpc>
                <a:buFont typeface="+mj-ea"/>
                <a:buNone/>
              </a:pPr>
              <a:r>
                <a:rPr lang="zh-CN" altLang="en-US" sz="1050" b="1">
                  <a:solidFill>
                    <a:srgbClr val="3B87D5"/>
                  </a:solidFill>
                  <a:latin typeface="微软雅黑" panose="020B0503020204020204" pitchFamily="34" charset="-122"/>
                  <a:ea typeface="微软雅黑" panose="020B0503020204020204" pitchFamily="34" charset="-122"/>
                  <a:sym typeface="+mn-ea"/>
                </a:rPr>
                <a:t>②</a:t>
              </a:r>
              <a:r>
                <a:rPr lang="en-US" altLang="zh-CN" sz="1050" b="1">
                  <a:solidFill>
                    <a:srgbClr val="3B87D5"/>
                  </a:solidFill>
                  <a:latin typeface="微软雅黑" panose="020B0503020204020204" pitchFamily="34" charset="-122"/>
                  <a:ea typeface="微软雅黑" panose="020B0503020204020204" pitchFamily="34" charset="-122"/>
                  <a:sym typeface="+mn-ea"/>
                </a:rPr>
                <a:t> </a:t>
              </a:r>
              <a:r>
                <a:rPr lang="zh-CN" altLang="en-US" sz="1050" b="1">
                  <a:solidFill>
                    <a:srgbClr val="3B87D5"/>
                  </a:solidFill>
                  <a:latin typeface="微软雅黑" panose="020B0503020204020204" pitchFamily="34" charset="-122"/>
                  <a:ea typeface="微软雅黑" panose="020B0503020204020204" pitchFamily="34" charset="-122"/>
                  <a:sym typeface="+mn-ea"/>
                </a:rPr>
                <a:t>智算底座</a:t>
              </a:r>
              <a:r>
                <a:rPr lang="en-US" altLang="zh-CN" sz="1050" b="1">
                  <a:solidFill>
                    <a:srgbClr val="3B87D5"/>
                  </a:solidFill>
                  <a:latin typeface="微软雅黑" panose="020B0503020204020204" pitchFamily="34" charset="-122"/>
                  <a:ea typeface="微软雅黑" panose="020B0503020204020204" pitchFamily="34" charset="-122"/>
                  <a:sym typeface="+mn-ea"/>
                </a:rPr>
                <a:t>+</a:t>
              </a:r>
              <a:r>
                <a:rPr lang="zh-CN" altLang="en-US" sz="1050" b="1">
                  <a:solidFill>
                    <a:srgbClr val="3B87D5"/>
                  </a:solidFill>
                  <a:latin typeface="微软雅黑" panose="020B0503020204020204" pitchFamily="34" charset="-122"/>
                  <a:ea typeface="微软雅黑" panose="020B0503020204020204" pitchFamily="34" charset="-122"/>
                  <a:sym typeface="+mn-ea"/>
                </a:rPr>
                <a:t>行业应用</a:t>
              </a:r>
              <a:endParaRPr lang="zh-CN" altLang="en-US" sz="1050" b="1">
                <a:solidFill>
                  <a:srgbClr val="3B87D5"/>
                </a:solidFill>
                <a:latin typeface="微软雅黑" panose="020B0503020204020204" pitchFamily="34" charset="-122"/>
                <a:ea typeface="微软雅黑" panose="020B0503020204020204" pitchFamily="34" charset="-122"/>
                <a:sym typeface="+mn-ea"/>
              </a:endParaRPr>
            </a:p>
            <a:p>
              <a:pPr indent="-493395" fontAlgn="auto">
                <a:lnSpc>
                  <a:spcPct val="130000"/>
                </a:lnSpc>
                <a:buFont typeface="+mj-ea"/>
                <a:buNone/>
              </a:pPr>
              <a:r>
                <a:rPr lang="zh-CN" altLang="en-US" sz="1050" b="1">
                  <a:solidFill>
                    <a:schemeClr val="tx1"/>
                  </a:solidFill>
                  <a:latin typeface="微软雅黑" panose="020B0503020204020204" pitchFamily="34" charset="-122"/>
                  <a:ea typeface="微软雅黑" panose="020B0503020204020204" pitchFamily="34" charset="-122"/>
                  <a:sym typeface="+mn-ea"/>
                </a:rPr>
                <a:t>服务内容：</a:t>
              </a:r>
              <a:r>
                <a:rPr lang="zh-CN" altLang="en-US" sz="1050" b="1">
                  <a:solidFill>
                    <a:srgbClr val="C00000"/>
                  </a:solidFill>
                  <a:latin typeface="微软雅黑" panose="020B0503020204020204" pitchFamily="34" charset="-122"/>
                  <a:ea typeface="微软雅黑" panose="020B0503020204020204" pitchFamily="34" charset="-122"/>
                  <a:sym typeface="+mn-ea"/>
                </a:rPr>
                <a:t>算力底座+MaaS</a:t>
              </a:r>
              <a:r>
                <a:rPr lang="zh-CN" sz="105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（可选）</a:t>
              </a:r>
              <a:r>
                <a:rPr lang="zh-CN" altLang="en-US" sz="1050" b="1">
                  <a:solidFill>
                    <a:srgbClr val="C00000"/>
                  </a:solidFill>
                  <a:latin typeface="微软雅黑" panose="020B0503020204020204" pitchFamily="34" charset="-122"/>
                  <a:ea typeface="微软雅黑" panose="020B0503020204020204" pitchFamily="34" charset="-122"/>
                  <a:sym typeface="+mn-ea"/>
                </a:rPr>
                <a:t>+</a:t>
              </a:r>
              <a:r>
                <a:rPr lang="en-US" altLang="zh-CN" sz="1050" b="1">
                  <a:solidFill>
                    <a:srgbClr val="C00000"/>
                  </a:solidFill>
                  <a:latin typeface="微软雅黑" panose="020B0503020204020204" pitchFamily="34" charset="-122"/>
                  <a:ea typeface="微软雅黑" panose="020B0503020204020204" pitchFamily="34" charset="-122"/>
                  <a:sym typeface="+mn-ea"/>
                </a:rPr>
                <a:t>X</a:t>
              </a:r>
              <a:r>
                <a:rPr lang="zh-CN" altLang="en-US" sz="1050" b="1">
                  <a:solidFill>
                    <a:srgbClr val="C00000"/>
                  </a:solidFill>
                  <a:latin typeface="微软雅黑" panose="020B0503020204020204" pitchFamily="34" charset="-122"/>
                  <a:ea typeface="微软雅黑" panose="020B0503020204020204" pitchFamily="34" charset="-122"/>
                  <a:sym typeface="+mn-ea"/>
                </a:rPr>
                <a:t>个行业应用</a:t>
              </a:r>
              <a:endParaRPr lang="zh-CN" altLang="en-US" sz="1050" b="1">
                <a:solidFill>
                  <a:srgbClr val="C00000"/>
                </a:solidFill>
                <a:latin typeface="微软雅黑" panose="020B0503020204020204" pitchFamily="34" charset="-122"/>
                <a:ea typeface="微软雅黑" panose="020B0503020204020204" pitchFamily="34" charset="-122"/>
                <a:sym typeface="+mn-ea"/>
              </a:endParaRPr>
            </a:p>
            <a:p>
              <a:pPr indent="-493395" fontAlgn="auto">
                <a:lnSpc>
                  <a:spcPct val="130000"/>
                </a:lnSpc>
                <a:buFont typeface="+mj-ea"/>
                <a:buNone/>
              </a:pPr>
              <a:endParaRPr lang="zh-CN" altLang="en-US" sz="1050" b="1">
                <a:solidFill>
                  <a:srgbClr val="3B87D5"/>
                </a:solidFill>
                <a:latin typeface="微软雅黑" panose="020B0503020204020204" pitchFamily="34" charset="-122"/>
                <a:ea typeface="微软雅黑" panose="020B0503020204020204" pitchFamily="34" charset="-122"/>
                <a:sym typeface="+mn-ea"/>
              </a:endParaRPr>
            </a:p>
            <a:p>
              <a:pPr indent="-493395" fontAlgn="auto">
                <a:lnSpc>
                  <a:spcPct val="130000"/>
                </a:lnSpc>
                <a:buFont typeface="+mj-ea"/>
                <a:buNone/>
              </a:pPr>
              <a:r>
                <a:rPr lang="zh-CN" altLang="en-US" sz="1050" b="1">
                  <a:solidFill>
                    <a:srgbClr val="3B87D5"/>
                  </a:solidFill>
                  <a:latin typeface="微软雅黑" panose="020B0503020204020204" pitchFamily="34" charset="-122"/>
                  <a:ea typeface="微软雅黑" panose="020B0503020204020204" pitchFamily="34" charset="-122"/>
                  <a:sym typeface="+mn-ea"/>
                </a:rPr>
                <a:t>③</a:t>
              </a:r>
              <a:r>
                <a:rPr lang="en-US" altLang="zh-CN" sz="1050" b="1">
                  <a:solidFill>
                    <a:srgbClr val="3B87D5"/>
                  </a:solidFill>
                  <a:latin typeface="微软雅黑" panose="020B0503020204020204" pitchFamily="34" charset="-122"/>
                  <a:ea typeface="微软雅黑" panose="020B0503020204020204" pitchFamily="34" charset="-122"/>
                  <a:sym typeface="+mn-ea"/>
                </a:rPr>
                <a:t> </a:t>
              </a:r>
              <a:r>
                <a:rPr lang="zh-CN" altLang="en-US" sz="1050" b="1">
                  <a:solidFill>
                    <a:srgbClr val="3B87D5"/>
                  </a:solidFill>
                  <a:latin typeface="微软雅黑" panose="020B0503020204020204" pitchFamily="34" charset="-122"/>
                  <a:ea typeface="微软雅黑" panose="020B0503020204020204" pitchFamily="34" charset="-122"/>
                  <a:sym typeface="+mn-ea"/>
                </a:rPr>
                <a:t>智算底座</a:t>
              </a:r>
              <a:endParaRPr lang="zh-CN" altLang="en-US" sz="1050" b="1">
                <a:solidFill>
                  <a:srgbClr val="3B87D5"/>
                </a:solidFill>
                <a:latin typeface="微软雅黑" panose="020B0503020204020204" pitchFamily="34" charset="-122"/>
                <a:ea typeface="微软雅黑" panose="020B0503020204020204" pitchFamily="34" charset="-122"/>
                <a:sym typeface="+mn-ea"/>
              </a:endParaRPr>
            </a:p>
            <a:p>
              <a:pPr indent="-493395" fontAlgn="auto">
                <a:lnSpc>
                  <a:spcPct val="130000"/>
                </a:lnSpc>
                <a:buFont typeface="+mj-ea"/>
                <a:buNone/>
              </a:pPr>
              <a:r>
                <a:rPr lang="zh-CN" altLang="en-US" sz="1050" b="1">
                  <a:solidFill>
                    <a:schemeClr val="tx1"/>
                  </a:solidFill>
                  <a:latin typeface="微软雅黑" panose="020B0503020204020204" pitchFamily="34" charset="-122"/>
                  <a:ea typeface="微软雅黑" panose="020B0503020204020204" pitchFamily="34" charset="-122"/>
                  <a:sym typeface="+mn-ea"/>
                </a:rPr>
                <a:t>服务内容：</a:t>
              </a:r>
              <a:r>
                <a:rPr lang="zh-CN" altLang="en-US" sz="1050" b="1">
                  <a:solidFill>
                    <a:srgbClr val="C00000"/>
                  </a:solidFill>
                  <a:latin typeface="微软雅黑" panose="020B0503020204020204" pitchFamily="34" charset="-122"/>
                  <a:ea typeface="微软雅黑" panose="020B0503020204020204" pitchFamily="34" charset="-122"/>
                  <a:sym typeface="+mn-ea"/>
                </a:rPr>
                <a:t>算力底座</a:t>
              </a:r>
              <a:r>
                <a:rPr lang="zh-CN" sz="105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，提供智算裸金属、容器、云主机资源</a:t>
              </a:r>
              <a:endParaRPr lang="zh-CN" sz="105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5" name="矩形 75"/>
            <p:cNvSpPr>
              <a:spLocks noChangeArrowheads="1"/>
            </p:cNvSpPr>
            <p:nvPr/>
          </p:nvSpPr>
          <p:spPr bwMode="auto">
            <a:xfrm>
              <a:off x="9748005" y="1699388"/>
              <a:ext cx="2025386" cy="283383"/>
            </a:xfrm>
            <a:prstGeom prst="round2SameRect">
              <a:avLst/>
            </a:prstGeom>
            <a:solidFill>
              <a:srgbClr val="1184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81000" rIns="68580" bIns="81000" numCol="1" spcCol="0" rtlCol="0" fromWordArt="0" anchor="ctr" anchorCtr="0" forceAA="0" compatLnSpc="1">
              <a:noAutofit/>
            </a:bodyPr>
            <a:lstStyle/>
            <a:p>
              <a:pPr algn="ctr"/>
              <a:r>
                <a:rPr lang="zh-CN" sz="1200" b="1" dirty="0">
                  <a:solidFill>
                    <a:prstClr val="white"/>
                  </a:solidFill>
                  <a:latin typeface="微软雅黑" panose="020B0503020204020204" pitchFamily="34" charset="-122"/>
                  <a:ea typeface="微软雅黑" panose="020B0503020204020204" pitchFamily="34" charset="-122"/>
                </a:rPr>
                <a:t>服务模式</a:t>
              </a:r>
              <a:endParaRPr lang="zh-CN" sz="1200" b="1" dirty="0">
                <a:solidFill>
                  <a:prstClr val="white"/>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50006" y="4345781"/>
            <a:ext cx="626269" cy="506730"/>
          </a:xfrm>
          <a:prstGeom prst="rect">
            <a:avLst/>
          </a:prstGeom>
          <a:noFill/>
        </p:spPr>
        <p:txBody>
          <a:bodyPr wrap="square">
            <a:spAutoFit/>
          </a:bodyPr>
          <a:lstStyle>
            <a:lvl1pPr lvl="0">
              <a:lnSpc>
                <a:spcPct val="150000"/>
              </a:lnSpc>
              <a:defRPr sz="1800" b="1">
                <a:solidFill>
                  <a:srgbClr val="020202"/>
                </a:solidFill>
                <a:latin typeface="微软雅黑" panose="020B0503020204020204" pitchFamily="34" charset="-122"/>
                <a:ea typeface="微软雅黑" panose="020B0503020204020204" pitchFamily="34" charset="-122"/>
              </a:defRPr>
            </a:lvl1pPr>
          </a:lstStyle>
          <a:p>
            <a:pPr algn="ctr" fontAlgn="auto">
              <a:lnSpc>
                <a:spcPct val="100000"/>
              </a:lnSpc>
            </a:pPr>
            <a:r>
              <a:rPr lang="en-US" altLang="zh-CN" sz="900" i="1" dirty="0">
                <a:solidFill>
                  <a:srgbClr val="C00000"/>
                </a:solidFill>
                <a:latin typeface="微软雅黑" panose="020B0503020204020204" pitchFamily="34" charset="-122"/>
                <a:ea typeface="微软雅黑" panose="020B0503020204020204" pitchFamily="34" charset="-122"/>
              </a:rPr>
              <a:t>1</a:t>
            </a:r>
            <a:r>
              <a:rPr lang="zh-CN" altLang="en-US" sz="900" dirty="0">
                <a:latin typeface="微软雅黑" panose="020B0503020204020204" pitchFamily="34" charset="-122"/>
                <a:ea typeface="微软雅黑" panose="020B0503020204020204" pitchFamily="34" charset="-122"/>
              </a:rPr>
              <a:t>个</a:t>
            </a:r>
            <a:endParaRPr lang="zh-CN" altLang="en-US" sz="900" dirty="0">
              <a:latin typeface="微软雅黑" panose="020B0503020204020204" pitchFamily="34" charset="-122"/>
              <a:ea typeface="微软雅黑" panose="020B0503020204020204" pitchFamily="34" charset="-122"/>
            </a:endParaRPr>
          </a:p>
          <a:p>
            <a:pPr algn="ctr" fontAlgn="auto">
              <a:lnSpc>
                <a:spcPct val="100000"/>
              </a:lnSpc>
            </a:pPr>
            <a:r>
              <a:rPr lang="zh-CN" sz="900" dirty="0">
                <a:latin typeface="微软雅黑" panose="020B0503020204020204" pitchFamily="34" charset="-122"/>
                <a:ea typeface="微软雅黑" panose="020B0503020204020204" pitchFamily="34" charset="-122"/>
              </a:rPr>
              <a:t>智算底座</a:t>
            </a:r>
            <a:endParaRPr lang="en-US" altLang="zh-CN" sz="9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7144" y="3544729"/>
            <a:ext cx="727234" cy="368300"/>
          </a:xfrm>
          <a:prstGeom prst="rect">
            <a:avLst/>
          </a:prstGeom>
          <a:noFill/>
        </p:spPr>
        <p:txBody>
          <a:bodyPr wrap="square">
            <a:spAutoFit/>
          </a:bodyPr>
          <a:lstStyle>
            <a:lvl1pPr lvl="0">
              <a:lnSpc>
                <a:spcPct val="150000"/>
              </a:lnSpc>
              <a:defRPr sz="1800" b="1">
                <a:solidFill>
                  <a:srgbClr val="020202"/>
                </a:solidFill>
                <a:latin typeface="微软雅黑" panose="020B0503020204020204" pitchFamily="34" charset="-122"/>
                <a:ea typeface="微软雅黑" panose="020B0503020204020204" pitchFamily="34" charset="-122"/>
              </a:defRPr>
            </a:lvl1pPr>
          </a:lstStyle>
          <a:p>
            <a:pPr algn="ctr" fontAlgn="auto">
              <a:lnSpc>
                <a:spcPct val="100000"/>
              </a:lnSpc>
            </a:pPr>
            <a:r>
              <a:rPr lang="en-US" altLang="zh-CN" sz="900" i="1" dirty="0">
                <a:solidFill>
                  <a:srgbClr val="C00000"/>
                </a:solidFill>
                <a:latin typeface="微软雅黑" panose="020B0503020204020204" pitchFamily="34" charset="-122"/>
                <a:ea typeface="微软雅黑" panose="020B0503020204020204" pitchFamily="34" charset="-122"/>
              </a:rPr>
              <a:t>1</a:t>
            </a:r>
            <a:r>
              <a:rPr lang="zh-CN" altLang="en-US" sz="900" dirty="0">
                <a:latin typeface="微软雅黑" panose="020B0503020204020204" pitchFamily="34" charset="-122"/>
                <a:ea typeface="微软雅黑" panose="020B0503020204020204" pitchFamily="34" charset="-122"/>
              </a:rPr>
              <a:t>个</a:t>
            </a:r>
            <a:endParaRPr lang="zh-CN" altLang="en-US" sz="900" dirty="0">
              <a:latin typeface="微软雅黑" panose="020B0503020204020204" pitchFamily="34" charset="-122"/>
              <a:ea typeface="微软雅黑" panose="020B0503020204020204" pitchFamily="34" charset="-122"/>
            </a:endParaRPr>
          </a:p>
          <a:p>
            <a:pPr algn="ctr" fontAlgn="auto">
              <a:lnSpc>
                <a:spcPct val="100000"/>
              </a:lnSpc>
            </a:pPr>
            <a:r>
              <a:rPr lang="zh-CN" altLang="en-US" sz="900" dirty="0">
                <a:latin typeface="微软雅黑" panose="020B0503020204020204" pitchFamily="34" charset="-122"/>
                <a:ea typeface="微软雅黑" panose="020B0503020204020204" pitchFamily="34" charset="-122"/>
              </a:rPr>
              <a:t>智算</a:t>
            </a:r>
            <a:r>
              <a:rPr lang="zh-CN" sz="900" dirty="0">
                <a:latin typeface="微软雅黑" panose="020B0503020204020204" pitchFamily="34" charset="-122"/>
                <a:ea typeface="微软雅黑" panose="020B0503020204020204" pitchFamily="34" charset="-122"/>
              </a:rPr>
              <a:t>平台</a:t>
            </a:r>
            <a:endParaRPr lang="zh-CN" sz="9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41910" y="3001804"/>
            <a:ext cx="812006" cy="368300"/>
          </a:xfrm>
          <a:prstGeom prst="rect">
            <a:avLst/>
          </a:prstGeom>
          <a:noFill/>
        </p:spPr>
        <p:txBody>
          <a:bodyPr wrap="square">
            <a:spAutoFit/>
          </a:bodyPr>
          <a:lstStyle>
            <a:lvl1pPr lvl="0">
              <a:lnSpc>
                <a:spcPct val="150000"/>
              </a:lnSpc>
              <a:defRPr sz="1800" b="1">
                <a:solidFill>
                  <a:srgbClr val="020202"/>
                </a:solidFill>
                <a:latin typeface="微软雅黑" panose="020B0503020204020204" pitchFamily="34" charset="-122"/>
                <a:ea typeface="微软雅黑" panose="020B0503020204020204" pitchFamily="34" charset="-122"/>
              </a:defRPr>
            </a:lvl1pPr>
          </a:lstStyle>
          <a:p>
            <a:pPr algn="ctr" fontAlgn="auto">
              <a:lnSpc>
                <a:spcPct val="100000"/>
              </a:lnSpc>
            </a:pPr>
            <a:r>
              <a:rPr lang="en-US" altLang="zh-CN" sz="900" i="1" dirty="0">
                <a:solidFill>
                  <a:srgbClr val="C00000"/>
                </a:solidFill>
                <a:latin typeface="微软雅黑" panose="020B0503020204020204" pitchFamily="34" charset="-122"/>
                <a:ea typeface="微软雅黑" panose="020B0503020204020204" pitchFamily="34" charset="-122"/>
              </a:rPr>
              <a:t>N</a:t>
            </a:r>
            <a:r>
              <a:rPr lang="zh-CN" altLang="en-US" sz="900" dirty="0">
                <a:latin typeface="微软雅黑" panose="020B0503020204020204" pitchFamily="34" charset="-122"/>
                <a:ea typeface="微软雅黑" panose="020B0503020204020204" pitchFamily="34" charset="-122"/>
              </a:rPr>
              <a:t>个</a:t>
            </a:r>
            <a:endParaRPr lang="zh-CN" altLang="en-US" sz="900" dirty="0">
              <a:latin typeface="微软雅黑" panose="020B0503020204020204" pitchFamily="34" charset="-122"/>
              <a:ea typeface="微软雅黑" panose="020B0503020204020204" pitchFamily="34" charset="-122"/>
            </a:endParaRPr>
          </a:p>
          <a:p>
            <a:pPr algn="ctr" fontAlgn="auto">
              <a:lnSpc>
                <a:spcPct val="100000"/>
              </a:lnSpc>
            </a:pPr>
            <a:r>
              <a:rPr lang="zh-CN" altLang="en-US" sz="900" dirty="0">
                <a:latin typeface="微软雅黑" panose="020B0503020204020204" pitchFamily="34" charset="-122"/>
                <a:ea typeface="微软雅黑" panose="020B0503020204020204" pitchFamily="34" charset="-122"/>
              </a:rPr>
              <a:t>行业大模型</a:t>
            </a:r>
            <a:endParaRPr lang="zh-CN" altLang="en-US" sz="900" dirty="0">
              <a:latin typeface="微软雅黑" panose="020B0503020204020204" pitchFamily="34" charset="-122"/>
              <a:ea typeface="微软雅黑" panose="020B0503020204020204" pitchFamily="34" charset="-122"/>
            </a:endParaRPr>
          </a:p>
        </p:txBody>
      </p:sp>
      <p:sp>
        <p:nvSpPr>
          <p:cNvPr id="8" name="矩形 7"/>
          <p:cNvSpPr/>
          <p:nvPr/>
        </p:nvSpPr>
        <p:spPr>
          <a:xfrm>
            <a:off x="6518434" y="1481138"/>
            <a:ext cx="387191" cy="3449003"/>
          </a:xfrm>
          <a:prstGeom prst="rect">
            <a:avLst/>
          </a:prstGeom>
          <a:solidFill>
            <a:srgbClr val="F6FAFD"/>
          </a:solidFill>
          <a:ln w="6350">
            <a:solidFill>
              <a:schemeClr val="accent1">
                <a:lumMod val="60000"/>
                <a:lumOff val="40000"/>
              </a:schemeClr>
            </a:solidFill>
            <a:prstDash val="solid"/>
          </a:ln>
        </p:spPr>
        <p:txBody>
          <a:bodyPr wrap="square" tIns="54000" bIns="67500" anchor="t" anchorCtr="0">
            <a:noAutofit/>
          </a:bodyPr>
          <a:lstStyle/>
          <a:p>
            <a:pPr algn="ctr"/>
            <a:endParaRPr lang="zh-CN" altLang="en-US" sz="750" dirty="0">
              <a:solidFill>
                <a:schemeClr val="accent6">
                  <a:lumMod val="10000"/>
                </a:schemeClr>
              </a:solidFill>
              <a:latin typeface="微软雅黑" panose="020B0503020204020204" pitchFamily="34" charset="-122"/>
              <a:ea typeface="微软雅黑" panose="020B0503020204020204" pitchFamily="34" charset="-122"/>
            </a:endParaRPr>
          </a:p>
        </p:txBody>
      </p:sp>
      <p:sp>
        <p:nvSpPr>
          <p:cNvPr id="193" name="文本框 192"/>
          <p:cNvSpPr txBox="1"/>
          <p:nvPr/>
        </p:nvSpPr>
        <p:spPr>
          <a:xfrm>
            <a:off x="6541294" y="1649730"/>
            <a:ext cx="332899" cy="283845"/>
          </a:xfrm>
          <a:prstGeom prst="rect">
            <a:avLst/>
          </a:prstGeom>
          <a:noFill/>
          <a:ln>
            <a:noFill/>
          </a:ln>
        </p:spPr>
        <p:txBody>
          <a:bodyPr wrap="square" lIns="0" rIns="0" bIns="35100" anchor="ctr" anchorCtr="0"/>
          <a:lstStyle/>
          <a:p>
            <a:pPr algn="ctr">
              <a:spcBef>
                <a:spcPts val="0"/>
              </a:spcBef>
              <a:spcAft>
                <a:spcPts val="0"/>
              </a:spcAft>
            </a:pPr>
            <a:r>
              <a:rPr lang="zh-CN" altLang="en-US" sz="900" b="1" dirty="0">
                <a:solidFill>
                  <a:srgbClr val="0F84CF"/>
                </a:solidFill>
                <a:latin typeface="微软雅黑" panose="020B0503020204020204" pitchFamily="34" charset="-122"/>
                <a:ea typeface="微软雅黑" panose="020B0503020204020204" pitchFamily="34" charset="-122"/>
              </a:rPr>
              <a:t>安全</a:t>
            </a:r>
            <a:endParaRPr lang="zh-CN" altLang="en-US" sz="900" b="1" dirty="0">
              <a:solidFill>
                <a:srgbClr val="0F84CF"/>
              </a:solidFill>
              <a:latin typeface="微软雅黑" panose="020B0503020204020204" pitchFamily="34" charset="-122"/>
              <a:ea typeface="微软雅黑" panose="020B0503020204020204" pitchFamily="34" charset="-122"/>
            </a:endParaRPr>
          </a:p>
        </p:txBody>
      </p:sp>
      <p:sp>
        <p:nvSpPr>
          <p:cNvPr id="176" name="圆角矩形 118"/>
          <p:cNvSpPr/>
          <p:nvPr>
            <p:custDataLst>
              <p:tags r:id="rId2"/>
            </p:custDataLst>
          </p:nvPr>
        </p:nvSpPr>
        <p:spPr>
          <a:xfrm flipH="1">
            <a:off x="6615589" y="3487579"/>
            <a:ext cx="184309" cy="1337786"/>
          </a:xfrm>
          <a:prstGeom prst="roundRect">
            <a:avLst>
              <a:gd name="adj" fmla="val 3497"/>
            </a:avLst>
          </a:prstGeom>
          <a:solidFill>
            <a:srgbClr val="FDEADA"/>
          </a:solidFill>
          <a:ln w="19050" cap="flat" cmpd="sng" algn="ctr">
            <a:noFill/>
            <a:prstDash val="sysDash"/>
          </a:ln>
          <a:effectLst/>
        </p:spPr>
        <p:txBody>
          <a:bodyPr vert="horz" wrap="square" lIns="28932" tIns="14466" rIns="28932" bIns="14466" numCol="1" rtlCol="0" anchor="ctr" anchorCtr="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模型安全</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178" name="圆角矩形 118"/>
          <p:cNvSpPr/>
          <p:nvPr>
            <p:custDataLst>
              <p:tags r:id="rId3"/>
            </p:custDataLst>
          </p:nvPr>
        </p:nvSpPr>
        <p:spPr>
          <a:xfrm flipH="1">
            <a:off x="6615589" y="1965008"/>
            <a:ext cx="184309" cy="1223963"/>
          </a:xfrm>
          <a:prstGeom prst="roundRect">
            <a:avLst>
              <a:gd name="adj" fmla="val 0"/>
            </a:avLst>
          </a:prstGeom>
          <a:solidFill>
            <a:srgbClr val="FDEADA"/>
          </a:solidFill>
          <a:ln w="19050" cap="flat" cmpd="sng" algn="ctr">
            <a:noFill/>
            <a:prstDash val="sysDash"/>
          </a:ln>
          <a:effectLst/>
        </p:spPr>
        <p:txBody>
          <a:bodyPr vert="horz" wrap="square" lIns="28932" tIns="14466" rIns="28932" bIns="14466" numCol="1" rtlCol="0" anchor="ctr" anchorCtr="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数据安全</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181" name="文本框 180"/>
          <p:cNvSpPr txBox="1"/>
          <p:nvPr/>
        </p:nvSpPr>
        <p:spPr>
          <a:xfrm>
            <a:off x="49887" y="1827371"/>
            <a:ext cx="622459" cy="506730"/>
          </a:xfrm>
          <a:prstGeom prst="rect">
            <a:avLst/>
          </a:prstGeom>
          <a:noFill/>
        </p:spPr>
        <p:txBody>
          <a:bodyPr wrap="square">
            <a:spAutoFit/>
          </a:bodyPr>
          <a:lstStyle>
            <a:lvl1pPr lvl="0">
              <a:lnSpc>
                <a:spcPct val="150000"/>
              </a:lnSpc>
              <a:defRPr sz="1800" b="1">
                <a:solidFill>
                  <a:srgbClr val="020202"/>
                </a:solidFill>
                <a:latin typeface="微软雅黑" panose="020B0503020204020204" pitchFamily="34" charset="-122"/>
                <a:ea typeface="微软雅黑" panose="020B0503020204020204" pitchFamily="34" charset="-122"/>
              </a:defRPr>
            </a:lvl1pPr>
          </a:lstStyle>
          <a:p>
            <a:pPr algn="ctr" fontAlgn="auto">
              <a:lnSpc>
                <a:spcPct val="100000"/>
              </a:lnSpc>
            </a:pPr>
            <a:r>
              <a:rPr lang="en-US" altLang="zh-CN" sz="900" i="1" dirty="0">
                <a:solidFill>
                  <a:srgbClr val="C00000"/>
                </a:solidFill>
                <a:latin typeface="微软雅黑" panose="020B0503020204020204" pitchFamily="34" charset="-122"/>
                <a:ea typeface="微软雅黑" panose="020B0503020204020204" pitchFamily="34" charset="-122"/>
              </a:rPr>
              <a:t>X</a:t>
            </a:r>
            <a:r>
              <a:rPr lang="zh-CN" altLang="en-US" sz="900" dirty="0">
                <a:latin typeface="微软雅黑" panose="020B0503020204020204" pitchFamily="34" charset="-122"/>
                <a:ea typeface="微软雅黑" panose="020B0503020204020204" pitchFamily="34" charset="-122"/>
              </a:rPr>
              <a:t>个</a:t>
            </a:r>
            <a:endParaRPr lang="zh-CN" altLang="en-US" sz="900" dirty="0">
              <a:latin typeface="微软雅黑" panose="020B0503020204020204" pitchFamily="34" charset="-122"/>
              <a:ea typeface="微软雅黑" panose="020B0503020204020204" pitchFamily="34" charset="-122"/>
            </a:endParaRPr>
          </a:p>
          <a:p>
            <a:pPr algn="ctr" fontAlgn="auto">
              <a:lnSpc>
                <a:spcPct val="100000"/>
              </a:lnSpc>
            </a:pPr>
            <a:r>
              <a:rPr lang="zh-CN" altLang="en-US" sz="900" dirty="0">
                <a:latin typeface="微软雅黑" panose="020B0503020204020204" pitchFamily="34" charset="-122"/>
                <a:ea typeface="微软雅黑" panose="020B0503020204020204" pitchFamily="34" charset="-122"/>
              </a:rPr>
              <a:t>应用场景</a:t>
            </a:r>
            <a:endParaRPr lang="zh-CN" altLang="en-US" sz="9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770096" y="1432560"/>
            <a:ext cx="5642134" cy="3498056"/>
            <a:chOff x="1617" y="2635"/>
            <a:chExt cx="11847" cy="7718"/>
          </a:xfrm>
        </p:grpSpPr>
        <p:sp>
          <p:nvSpPr>
            <p:cNvPr id="292" name="任意形状 39"/>
            <p:cNvSpPr/>
            <p:nvPr/>
          </p:nvSpPr>
          <p:spPr>
            <a:xfrm>
              <a:off x="1630" y="2635"/>
              <a:ext cx="11815" cy="3317"/>
            </a:xfrm>
            <a:prstGeom prst="rect">
              <a:avLst/>
            </a:prstGeom>
            <a:solidFill>
              <a:srgbClr val="F6FAFD"/>
            </a:solidFill>
            <a:ln w="6350">
              <a:solidFill>
                <a:schemeClr val="accent1">
                  <a:lumMod val="60000"/>
                  <a:lumOff val="40000"/>
                </a:schemeClr>
              </a:solidFill>
              <a:prstDash val="solid"/>
            </a:ln>
          </p:spPr>
          <p:txBody>
            <a:bodyPr wrap="square" tIns="54000" bIns="67500" anchor="t" anchorCtr="0">
              <a:noAutofit/>
            </a:bodyPr>
            <a:lstStyle/>
            <a:p>
              <a:pPr lvl="0" algn="ctr">
                <a:buClrTx/>
                <a:buSzTx/>
                <a:buFontTx/>
              </a:pPr>
              <a:endParaRPr lang="zh-CN" altLang="en-US" sz="750" dirty="0">
                <a:solidFill>
                  <a:schemeClr val="accent6">
                    <a:lumMod val="10000"/>
                  </a:schemeClr>
                </a:solidFill>
                <a:latin typeface="微软雅黑" panose="020B0503020204020204" pitchFamily="34" charset="-122"/>
                <a:ea typeface="微软雅黑" panose="020B0503020204020204" pitchFamily="34" charset="-122"/>
                <a:sym typeface="+mn-ea"/>
              </a:endParaRPr>
            </a:p>
          </p:txBody>
        </p:sp>
        <p:sp>
          <p:nvSpPr>
            <p:cNvPr id="26" name="任意形状 39"/>
            <p:cNvSpPr/>
            <p:nvPr/>
          </p:nvSpPr>
          <p:spPr>
            <a:xfrm>
              <a:off x="1622" y="6096"/>
              <a:ext cx="11822" cy="1135"/>
            </a:xfrm>
            <a:prstGeom prst="rect">
              <a:avLst/>
            </a:prstGeom>
            <a:solidFill>
              <a:srgbClr val="F6FAFD"/>
            </a:solidFill>
            <a:ln w="6350">
              <a:solidFill>
                <a:schemeClr val="accent1">
                  <a:lumMod val="60000"/>
                  <a:lumOff val="40000"/>
                </a:schemeClr>
              </a:solidFill>
              <a:prstDash val="solid"/>
            </a:ln>
          </p:spPr>
          <p:txBody>
            <a:bodyPr wrap="square" tIns="54000" bIns="67500" anchor="t" anchorCtr="0">
              <a:noAutofit/>
            </a:bodyPr>
            <a:lstStyle/>
            <a:p>
              <a:pPr lvl="0" algn="ctr">
                <a:buClrTx/>
                <a:buSzTx/>
                <a:buFontTx/>
              </a:pPr>
              <a:endParaRPr lang="zh-CN" altLang="en-US" sz="750" dirty="0">
                <a:solidFill>
                  <a:schemeClr val="accent6">
                    <a:lumMod val="10000"/>
                  </a:schemeClr>
                </a:solidFill>
                <a:latin typeface="微软雅黑" panose="020B0503020204020204" pitchFamily="34" charset="-122"/>
                <a:ea typeface="微软雅黑" panose="020B0503020204020204" pitchFamily="34" charset="-122"/>
                <a:sym typeface="+mn-ea"/>
              </a:endParaRPr>
            </a:p>
          </p:txBody>
        </p:sp>
        <p:sp>
          <p:nvSpPr>
            <p:cNvPr id="17" name="矩形 16"/>
            <p:cNvSpPr/>
            <p:nvPr/>
          </p:nvSpPr>
          <p:spPr>
            <a:xfrm>
              <a:off x="1630" y="7323"/>
              <a:ext cx="11834" cy="1189"/>
            </a:xfrm>
            <a:prstGeom prst="rect">
              <a:avLst/>
            </a:prstGeom>
            <a:solidFill>
              <a:srgbClr val="F6FAFD"/>
            </a:solidFill>
            <a:ln w="6350">
              <a:solidFill>
                <a:schemeClr val="accent1">
                  <a:lumMod val="60000"/>
                  <a:lumOff val="40000"/>
                </a:schemeClr>
              </a:solidFill>
              <a:prstDash val="solid"/>
            </a:ln>
          </p:spPr>
          <p:txBody>
            <a:bodyPr tIns="54000" bIns="67500" anchor="t" anchorCtr="0"/>
            <a:lstStyle/>
            <a:p>
              <a:pPr algn="ctr"/>
              <a:endParaRPr lang="zh-CN" altLang="en-US" sz="750">
                <a:solidFill>
                  <a:schemeClr val="accent6">
                    <a:lumMod val="10000"/>
                  </a:schemeClr>
                </a:solidFill>
                <a:latin typeface="微软雅黑" panose="020B0503020204020204" pitchFamily="34" charset="-122"/>
                <a:ea typeface="微软雅黑" panose="020B0503020204020204" pitchFamily="34" charset="-122"/>
                <a:sym typeface="+mn-ea"/>
              </a:endParaRPr>
            </a:p>
          </p:txBody>
        </p:sp>
        <p:sp>
          <p:nvSpPr>
            <p:cNvPr id="117" name="矩形 116"/>
            <p:cNvSpPr/>
            <p:nvPr/>
          </p:nvSpPr>
          <p:spPr>
            <a:xfrm>
              <a:off x="1617" y="8885"/>
              <a:ext cx="11846" cy="1468"/>
            </a:xfrm>
            <a:prstGeom prst="rect">
              <a:avLst/>
            </a:prstGeom>
            <a:solidFill>
              <a:srgbClr val="F6FAFD"/>
            </a:solidFill>
            <a:ln w="6350">
              <a:solidFill>
                <a:schemeClr val="accent1">
                  <a:lumMod val="60000"/>
                  <a:lumOff val="40000"/>
                </a:schemeClr>
              </a:solidFill>
              <a:prstDash val="solid"/>
            </a:ln>
          </p:spPr>
          <p:txBody>
            <a:bodyPr tIns="54000" bIns="67500" anchor="t" anchorCtr="0"/>
            <a:lstStyle/>
            <a:p>
              <a:pPr algn="ctr"/>
              <a:endParaRPr lang="zh-CN" altLang="en-US" sz="750">
                <a:solidFill>
                  <a:schemeClr val="accent6">
                    <a:lumMod val="10000"/>
                  </a:schemeClr>
                </a:solidFill>
                <a:latin typeface="微软雅黑" panose="020B0503020204020204" pitchFamily="34" charset="-122"/>
                <a:ea typeface="微软雅黑" panose="020B0503020204020204" pitchFamily="34" charset="-122"/>
                <a:sym typeface="+mn-ea"/>
              </a:endParaRPr>
            </a:p>
          </p:txBody>
        </p:sp>
        <p:sp>
          <p:nvSpPr>
            <p:cNvPr id="118" name="矩形 117"/>
            <p:cNvSpPr/>
            <p:nvPr/>
          </p:nvSpPr>
          <p:spPr>
            <a:xfrm>
              <a:off x="2028" y="9438"/>
              <a:ext cx="1259" cy="335"/>
            </a:xfrm>
            <a:prstGeom prst="rect">
              <a:avLst/>
            </a:prstGeom>
            <a:solidFill>
              <a:srgbClr val="EBF1DE"/>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自有算力</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3683" y="9438"/>
              <a:ext cx="1197" cy="335"/>
            </a:xfrm>
            <a:prstGeom prst="rect">
              <a:avLst/>
            </a:prstGeom>
            <a:solidFill>
              <a:srgbClr val="EBF1DE"/>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移动云算力</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55" name="矩形 54"/>
            <p:cNvSpPr/>
            <p:nvPr/>
          </p:nvSpPr>
          <p:spPr>
            <a:xfrm>
              <a:off x="1824" y="6347"/>
              <a:ext cx="11515" cy="741"/>
            </a:xfrm>
            <a:prstGeom prst="rect">
              <a:avLst/>
            </a:prstGeom>
            <a:noFill/>
            <a:ln w="8890">
              <a:solidFill>
                <a:srgbClr val="0F84CF"/>
              </a:solidFill>
              <a:prstDash val="dash"/>
            </a:ln>
          </p:spPr>
          <p:txBody>
            <a:bodyPr tIns="54000" bIns="67500" anchor="t" anchorCtr="0"/>
            <a:lstStyle/>
            <a:p>
              <a:pPr algn="ctr"/>
              <a:endParaRPr lang="zh-CN" altLang="en-US" sz="675" b="1">
                <a:solidFill>
                  <a:schemeClr val="accent6">
                    <a:lumMod val="10000"/>
                  </a:schemeClr>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6228" y="6182"/>
              <a:ext cx="2958" cy="285"/>
            </a:xfrm>
            <a:prstGeom prst="rect">
              <a:avLst/>
            </a:prstGeom>
            <a:solidFill>
              <a:srgbClr val="F6FAFD"/>
            </a:solidFill>
          </p:spPr>
          <p:txBody>
            <a:bodyPr wrap="square">
              <a:noAutofit/>
            </a:bodyPr>
            <a:lstStyle/>
            <a:p>
              <a:pPr algn="ctr"/>
              <a:r>
                <a:rPr lang="en-US" altLang="zh-CN" sz="750" b="1" dirty="0">
                  <a:solidFill>
                    <a:srgbClr val="0070C0"/>
                  </a:solidFill>
                  <a:latin typeface="微软雅黑" panose="020B0503020204020204" pitchFamily="34" charset="-122"/>
                  <a:ea typeface="微软雅黑" panose="020B0503020204020204" pitchFamily="34" charset="-122"/>
                </a:rPr>
                <a:t>DeepSeek +</a:t>
              </a:r>
              <a:r>
                <a:rPr lang="zh-CN" altLang="en-US" sz="750" b="1" dirty="0">
                  <a:solidFill>
                    <a:srgbClr val="0070C0"/>
                  </a:solidFill>
                  <a:latin typeface="微软雅黑" panose="020B0503020204020204" pitchFamily="34" charset="-122"/>
                  <a:ea typeface="微软雅黑" panose="020B0503020204020204" pitchFamily="34" charset="-122"/>
                </a:rPr>
                <a:t>垂域工业大模型</a:t>
              </a:r>
              <a:endParaRPr lang="zh-CN" altLang="en-US" sz="750" b="1" dirty="0">
                <a:solidFill>
                  <a:srgbClr val="0070C0"/>
                </a:solidFill>
                <a:latin typeface="微软雅黑" panose="020B0503020204020204" pitchFamily="34" charset="-122"/>
                <a:ea typeface="微软雅黑" panose="020B0503020204020204" pitchFamily="34" charset="-122"/>
              </a:endParaRPr>
            </a:p>
          </p:txBody>
        </p:sp>
        <p:sp>
          <p:nvSpPr>
            <p:cNvPr id="59" name="Rounded Rectangle 27"/>
            <p:cNvSpPr/>
            <p:nvPr/>
          </p:nvSpPr>
          <p:spPr>
            <a:xfrm>
              <a:off x="1870" y="9926"/>
              <a:ext cx="11507" cy="335"/>
            </a:xfrm>
            <a:prstGeom prst="rect">
              <a:avLst/>
            </a:prstGeom>
            <a:solidFill>
              <a:srgbClr val="EBF1DE"/>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智算中心及资源布局</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70" name="圆角矩形 40"/>
            <p:cNvSpPr/>
            <p:nvPr>
              <p:custDataLst>
                <p:tags r:id="rId4"/>
              </p:custDataLst>
            </p:nvPr>
          </p:nvSpPr>
          <p:spPr>
            <a:xfrm>
              <a:off x="2148" y="7924"/>
              <a:ext cx="3027" cy="335"/>
            </a:xfrm>
            <a:prstGeom prst="rect">
              <a:avLst/>
            </a:prstGeom>
            <a:solidFill>
              <a:srgbClr val="EBF1DE"/>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lt"/>
                </a:rPr>
                <a:t>智算平台</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lt"/>
              </a:endParaRPr>
            </a:p>
          </p:txBody>
        </p:sp>
        <p:sp>
          <p:nvSpPr>
            <p:cNvPr id="62" name="矩形 61"/>
            <p:cNvSpPr/>
            <p:nvPr/>
          </p:nvSpPr>
          <p:spPr>
            <a:xfrm>
              <a:off x="1871" y="9294"/>
              <a:ext cx="3369" cy="565"/>
            </a:xfrm>
            <a:prstGeom prst="rect">
              <a:avLst/>
            </a:prstGeom>
            <a:noFill/>
            <a:ln w="8890">
              <a:solidFill>
                <a:srgbClr val="0F84CF"/>
              </a:solidFill>
              <a:prstDash val="dash"/>
            </a:ln>
          </p:spPr>
          <p:txBody>
            <a:bodyPr tIns="54000" bIns="67500" anchor="t" anchorCtr="0"/>
            <a:lstStyle/>
            <a:p>
              <a:pPr algn="ctr"/>
              <a:endParaRPr lang="zh-CN" altLang="en-US" sz="675" b="1">
                <a:solidFill>
                  <a:schemeClr val="accent6">
                    <a:lumMod val="10000"/>
                  </a:schemeClr>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2870" y="9072"/>
              <a:ext cx="1250" cy="366"/>
            </a:xfrm>
            <a:prstGeom prst="rect">
              <a:avLst/>
            </a:prstGeom>
            <a:solidFill>
              <a:srgbClr val="F6FAFD"/>
            </a:solidFill>
          </p:spPr>
          <p:txBody>
            <a:bodyPr wrap="square">
              <a:noAutofit/>
            </a:bodyPr>
            <a:lstStyle/>
            <a:p>
              <a:pPr algn="ctr"/>
              <a:r>
                <a:rPr lang="zh-CN" altLang="en-US" sz="750" b="1" dirty="0">
                  <a:solidFill>
                    <a:srgbClr val="0070C0"/>
                  </a:solidFill>
                  <a:latin typeface="微软雅黑" panose="020B0503020204020204" pitchFamily="34" charset="-122"/>
                  <a:ea typeface="微软雅黑" panose="020B0503020204020204" pitchFamily="34" charset="-122"/>
                </a:rPr>
                <a:t>计算</a:t>
              </a:r>
              <a:endParaRPr lang="zh-CN" altLang="en-US" sz="750" b="1" dirty="0">
                <a:solidFill>
                  <a:srgbClr val="0070C0"/>
                </a:solidFill>
                <a:latin typeface="微软雅黑" panose="020B0503020204020204" pitchFamily="34" charset="-122"/>
                <a:ea typeface="微软雅黑" panose="020B0503020204020204" pitchFamily="34" charset="-122"/>
              </a:endParaRPr>
            </a:p>
          </p:txBody>
        </p:sp>
        <p:sp>
          <p:nvSpPr>
            <p:cNvPr id="64" name="矩形 63"/>
            <p:cNvSpPr/>
            <p:nvPr/>
          </p:nvSpPr>
          <p:spPr>
            <a:xfrm>
              <a:off x="5935" y="9438"/>
              <a:ext cx="1458" cy="335"/>
            </a:xfrm>
            <a:prstGeom prst="rect">
              <a:avLst/>
            </a:prstGeom>
            <a:solidFill>
              <a:srgbClr val="EBF1DE"/>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专项</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65" name="矩形 64"/>
            <p:cNvSpPr/>
            <p:nvPr/>
          </p:nvSpPr>
          <p:spPr>
            <a:xfrm>
              <a:off x="7674" y="9438"/>
              <a:ext cx="1392" cy="335"/>
            </a:xfrm>
            <a:prstGeom prst="rect">
              <a:avLst/>
            </a:prstGeom>
            <a:solidFill>
              <a:srgbClr val="EBF1DE"/>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NAT网关</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66" name="矩形 65"/>
            <p:cNvSpPr/>
            <p:nvPr/>
          </p:nvSpPr>
          <p:spPr>
            <a:xfrm>
              <a:off x="5697" y="9300"/>
              <a:ext cx="3612" cy="565"/>
            </a:xfrm>
            <a:prstGeom prst="rect">
              <a:avLst/>
            </a:prstGeom>
            <a:noFill/>
            <a:ln w="8890">
              <a:solidFill>
                <a:srgbClr val="0F84CF"/>
              </a:solidFill>
              <a:prstDash val="dash"/>
            </a:ln>
          </p:spPr>
          <p:txBody>
            <a:bodyPr tIns="54000" bIns="67500" anchor="t" anchorCtr="0"/>
            <a:lstStyle/>
            <a:p>
              <a:pPr algn="ctr"/>
              <a:endParaRPr lang="zh-CN" altLang="en-US" sz="675" b="1">
                <a:solidFill>
                  <a:schemeClr val="accent6">
                    <a:lumMod val="10000"/>
                  </a:schemeClr>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6878" y="9072"/>
              <a:ext cx="1250" cy="366"/>
            </a:xfrm>
            <a:prstGeom prst="rect">
              <a:avLst/>
            </a:prstGeom>
            <a:solidFill>
              <a:srgbClr val="F6FAFD"/>
            </a:solidFill>
          </p:spPr>
          <p:txBody>
            <a:bodyPr wrap="square">
              <a:noAutofit/>
            </a:bodyPr>
            <a:lstStyle/>
            <a:p>
              <a:pPr algn="ctr"/>
              <a:r>
                <a:rPr lang="zh-CN" altLang="en-US" sz="750" b="1" dirty="0">
                  <a:solidFill>
                    <a:srgbClr val="0070C0"/>
                  </a:solidFill>
                  <a:latin typeface="微软雅黑" panose="020B0503020204020204" pitchFamily="34" charset="-122"/>
                  <a:ea typeface="微软雅黑" panose="020B0503020204020204" pitchFamily="34" charset="-122"/>
                </a:rPr>
                <a:t>网络</a:t>
              </a:r>
              <a:endParaRPr lang="zh-CN" altLang="en-US" sz="750" b="1" dirty="0">
                <a:solidFill>
                  <a:srgbClr val="0070C0"/>
                </a:solidFill>
                <a:latin typeface="微软雅黑" panose="020B0503020204020204" pitchFamily="34" charset="-122"/>
                <a:ea typeface="微软雅黑" panose="020B0503020204020204" pitchFamily="34" charset="-122"/>
              </a:endParaRPr>
            </a:p>
          </p:txBody>
        </p:sp>
        <p:sp>
          <p:nvSpPr>
            <p:cNvPr id="75" name="矩形 74"/>
            <p:cNvSpPr/>
            <p:nvPr/>
          </p:nvSpPr>
          <p:spPr>
            <a:xfrm>
              <a:off x="9705" y="9266"/>
              <a:ext cx="3672" cy="565"/>
            </a:xfrm>
            <a:prstGeom prst="rect">
              <a:avLst/>
            </a:prstGeom>
            <a:noFill/>
            <a:ln w="8890">
              <a:solidFill>
                <a:srgbClr val="0F84CF"/>
              </a:solidFill>
              <a:prstDash val="dash"/>
            </a:ln>
          </p:spPr>
          <p:txBody>
            <a:bodyPr tIns="54000" bIns="67500" anchor="t" anchorCtr="0"/>
            <a:lstStyle/>
            <a:p>
              <a:pPr algn="ctr"/>
              <a:endParaRPr lang="zh-CN" altLang="en-US" sz="675" b="1">
                <a:solidFill>
                  <a:schemeClr val="accent6">
                    <a:lumMod val="10000"/>
                  </a:schemeClr>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10922" y="9044"/>
              <a:ext cx="1250" cy="366"/>
            </a:xfrm>
            <a:prstGeom prst="rect">
              <a:avLst/>
            </a:prstGeom>
            <a:solidFill>
              <a:srgbClr val="F6FAFD"/>
            </a:solidFill>
          </p:spPr>
          <p:txBody>
            <a:bodyPr wrap="square">
              <a:noAutofit/>
            </a:bodyPr>
            <a:lstStyle/>
            <a:p>
              <a:pPr algn="ctr"/>
              <a:r>
                <a:rPr lang="zh-CN" altLang="en-US" sz="750" b="1" dirty="0">
                  <a:solidFill>
                    <a:srgbClr val="0070C0"/>
                  </a:solidFill>
                  <a:latin typeface="微软雅黑" panose="020B0503020204020204" pitchFamily="34" charset="-122"/>
                  <a:ea typeface="微软雅黑" panose="020B0503020204020204" pitchFamily="34" charset="-122"/>
                </a:rPr>
                <a:t>存储</a:t>
              </a:r>
              <a:endParaRPr lang="zh-CN" altLang="en-US" sz="750" b="1" dirty="0">
                <a:solidFill>
                  <a:srgbClr val="0070C0"/>
                </a:solidFill>
                <a:latin typeface="微软雅黑" panose="020B0503020204020204" pitchFamily="34" charset="-122"/>
                <a:ea typeface="微软雅黑" panose="020B0503020204020204" pitchFamily="34" charset="-122"/>
              </a:endParaRPr>
            </a:p>
          </p:txBody>
        </p:sp>
        <p:sp>
          <p:nvSpPr>
            <p:cNvPr id="79" name="矩形 78"/>
            <p:cNvSpPr/>
            <p:nvPr/>
          </p:nvSpPr>
          <p:spPr>
            <a:xfrm>
              <a:off x="10763" y="9438"/>
              <a:ext cx="1569" cy="335"/>
            </a:xfrm>
            <a:prstGeom prst="rect">
              <a:avLst/>
            </a:prstGeom>
            <a:solidFill>
              <a:srgbClr val="EBF1DE"/>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智算文件存储</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42" name="剪去对角的矩形 4"/>
            <p:cNvSpPr/>
            <p:nvPr/>
          </p:nvSpPr>
          <p:spPr>
            <a:xfrm>
              <a:off x="9186" y="6601"/>
              <a:ext cx="1700" cy="427"/>
            </a:xfrm>
            <a:prstGeom prst="rect">
              <a:avLst/>
            </a:prstGeom>
            <a:solidFill>
              <a:srgbClr val="FDEADA"/>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工业应用生成</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43" name="剪去对角的矩形 4"/>
            <p:cNvSpPr/>
            <p:nvPr/>
          </p:nvSpPr>
          <p:spPr>
            <a:xfrm>
              <a:off x="6809" y="6601"/>
              <a:ext cx="1700" cy="365"/>
            </a:xfrm>
            <a:prstGeom prst="rect">
              <a:avLst/>
            </a:prstGeom>
            <a:solidFill>
              <a:srgbClr val="FDEADA"/>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工业文本生成</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44" name="剪去对角的矩形 4"/>
            <p:cNvSpPr/>
            <p:nvPr/>
          </p:nvSpPr>
          <p:spPr>
            <a:xfrm>
              <a:off x="11563" y="6601"/>
              <a:ext cx="1700" cy="427"/>
            </a:xfrm>
            <a:prstGeom prst="rect">
              <a:avLst/>
            </a:prstGeom>
            <a:solidFill>
              <a:srgbClr val="FDEADA"/>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工业数据分析</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45" name="剪去对角的矩形 4"/>
            <p:cNvSpPr/>
            <p:nvPr/>
          </p:nvSpPr>
          <p:spPr>
            <a:xfrm>
              <a:off x="2054" y="6539"/>
              <a:ext cx="1701" cy="427"/>
            </a:xfrm>
            <a:prstGeom prst="rect">
              <a:avLst/>
            </a:prstGeom>
            <a:solidFill>
              <a:srgbClr val="FDEADA"/>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工业视频/图像分析</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46" name="剪去对角的矩形 4"/>
            <p:cNvSpPr/>
            <p:nvPr/>
          </p:nvSpPr>
          <p:spPr>
            <a:xfrm>
              <a:off x="4432" y="6601"/>
              <a:ext cx="1700" cy="427"/>
            </a:xfrm>
            <a:prstGeom prst="rect">
              <a:avLst/>
            </a:prstGeom>
            <a:solidFill>
              <a:srgbClr val="FDEADA"/>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工业知识问答</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48" name="矩形 247"/>
            <p:cNvSpPr/>
            <p:nvPr/>
          </p:nvSpPr>
          <p:spPr>
            <a:xfrm>
              <a:off x="4088" y="2972"/>
              <a:ext cx="1753" cy="1991"/>
            </a:xfrm>
            <a:prstGeom prst="rect">
              <a:avLst/>
            </a:prstGeom>
            <a:noFill/>
            <a:ln w="8890">
              <a:solidFill>
                <a:srgbClr val="0F84CF"/>
              </a:solidFill>
              <a:prstDash val="dash"/>
            </a:ln>
          </p:spPr>
          <p:txBody>
            <a:bodyPr tIns="54000" bIns="67500" anchor="t" anchorCtr="0">
              <a:noAutofit/>
            </a:bodyPr>
            <a:lstStyle/>
            <a:p>
              <a:pPr lvl="0" algn="ctr">
                <a:buClrTx/>
                <a:buSzTx/>
                <a:buFontTx/>
              </a:pPr>
              <a:endParaRPr lang="zh-CN" altLang="en-US" sz="675" b="1">
                <a:solidFill>
                  <a:schemeClr val="accent6">
                    <a:lumMod val="10000"/>
                  </a:schemeClr>
                </a:solidFill>
                <a:latin typeface="微软雅黑" panose="020B0503020204020204" pitchFamily="34" charset="-122"/>
                <a:ea typeface="微软雅黑" panose="020B0503020204020204" pitchFamily="34" charset="-122"/>
                <a:sym typeface="+mn-ea"/>
              </a:endParaRPr>
            </a:p>
          </p:txBody>
        </p:sp>
        <p:sp>
          <p:nvSpPr>
            <p:cNvPr id="249" name="文本框 248"/>
            <p:cNvSpPr txBox="1"/>
            <p:nvPr/>
          </p:nvSpPr>
          <p:spPr>
            <a:xfrm>
              <a:off x="4312" y="2756"/>
              <a:ext cx="1134" cy="397"/>
            </a:xfrm>
            <a:prstGeom prst="rect">
              <a:avLst/>
            </a:prstGeom>
            <a:solidFill>
              <a:srgbClr val="F6FAFD"/>
            </a:solidFill>
          </p:spPr>
          <p:txBody>
            <a:bodyPr wrap="square" bIns="34290" anchor="t" anchorCtr="0">
              <a:noAutofit/>
            </a:bodyPr>
            <a:lstStyle/>
            <a:p>
              <a:pPr lvl="0" algn="ctr">
                <a:buClrTx/>
                <a:buSzTx/>
                <a:buFontTx/>
              </a:pPr>
              <a:r>
                <a:rPr lang="zh-CN" altLang="en-US" sz="750" b="1" dirty="0">
                  <a:solidFill>
                    <a:srgbClr val="0070C0"/>
                  </a:solidFill>
                  <a:latin typeface="微软雅黑" panose="020B0503020204020204" pitchFamily="34" charset="-122"/>
                  <a:ea typeface="微软雅黑" panose="020B0503020204020204" pitchFamily="34" charset="-122"/>
                  <a:sym typeface="+mn-ea"/>
                </a:rPr>
                <a:t>智慧矿山            </a:t>
              </a:r>
              <a:endParaRPr lang="zh-CN" altLang="en-US" sz="750" b="1" dirty="0">
                <a:solidFill>
                  <a:srgbClr val="0070C0"/>
                </a:solidFill>
                <a:latin typeface="微软雅黑" panose="020B0503020204020204" pitchFamily="34" charset="-122"/>
                <a:ea typeface="微软雅黑" panose="020B0503020204020204" pitchFamily="34" charset="-122"/>
                <a:sym typeface="+mn-ea"/>
              </a:endParaRPr>
            </a:p>
          </p:txBody>
        </p:sp>
        <p:sp>
          <p:nvSpPr>
            <p:cNvPr id="250" name="矩形 155"/>
            <p:cNvSpPr/>
            <p:nvPr/>
          </p:nvSpPr>
          <p:spPr>
            <a:xfrm>
              <a:off x="4208" y="3246"/>
              <a:ext cx="1430" cy="425"/>
            </a:xfrm>
            <a:prstGeom prst="rect">
              <a:avLst/>
            </a:prstGeom>
            <a:solidFill>
              <a:srgbClr val="C8E8EE"/>
            </a:solidFill>
            <a:ln w="19050" cap="flat" cmpd="sng" algn="ctr">
              <a:noFill/>
              <a:prstDash val="sysDot"/>
            </a:ln>
            <a:effectLst/>
          </p:spPr>
          <p:txBody>
            <a:bodyPr vert="horz" wrap="square" lIns="38576" tIns="19288" rIns="38576" bIns="19288" numCol="1" spcCol="0" rtlCol="0" fromWordArt="0" anchor="ctr" anchorCtr="0" forceAA="0" compatLnSpc="0">
              <a:noAutofit/>
            </a:bodyPr>
            <a:lstStyle/>
            <a:p>
              <a:pPr lvl="0" algn="ctr">
                <a:buClrTx/>
                <a:buSzTx/>
                <a:buFontTx/>
              </a:pPr>
              <a:r>
                <a:rPr lang="en-US" altLang="zh-CN" sz="600" b="1" kern="0" dirty="0">
                  <a:latin typeface="微软雅黑" panose="020B0503020204020204" pitchFamily="34" charset="-122"/>
                  <a:ea typeface="微软雅黑" panose="020B0503020204020204" pitchFamily="34" charset="-122"/>
                  <a:sym typeface="+mn-ea"/>
                </a:rPr>
                <a:t>AI</a:t>
              </a:r>
              <a:r>
                <a:rPr lang="zh-CN" altLang="en-US" sz="600" b="1" kern="0" dirty="0">
                  <a:latin typeface="微软雅黑" panose="020B0503020204020204" pitchFamily="34" charset="-122"/>
                  <a:ea typeface="微软雅黑" panose="020B0503020204020204" pitchFamily="34" charset="-122"/>
                  <a:sym typeface="+mn-ea"/>
                </a:rPr>
                <a:t>电子封条</a:t>
              </a:r>
              <a:endParaRPr lang="zh-CN" altLang="en-US" sz="600" b="1" kern="0" dirty="0">
                <a:latin typeface="微软雅黑" panose="020B0503020204020204" pitchFamily="34" charset="-122"/>
                <a:ea typeface="微软雅黑" panose="020B0503020204020204" pitchFamily="34" charset="-122"/>
                <a:sym typeface="+mn-ea"/>
              </a:endParaRPr>
            </a:p>
          </p:txBody>
        </p:sp>
        <p:sp>
          <p:nvSpPr>
            <p:cNvPr id="251" name="矩形 155"/>
            <p:cNvSpPr/>
            <p:nvPr/>
          </p:nvSpPr>
          <p:spPr>
            <a:xfrm>
              <a:off x="4202" y="3770"/>
              <a:ext cx="1430" cy="425"/>
            </a:xfrm>
            <a:prstGeom prst="rect">
              <a:avLst/>
            </a:prstGeom>
            <a:solidFill>
              <a:srgbClr val="C8E8EE"/>
            </a:solidFill>
            <a:ln>
              <a:noFill/>
            </a:ln>
            <a:effectLst/>
          </p:spPr>
          <p:txBody>
            <a:bodyPr vert="horz" wrap="none" lIns="0" tIns="0" rIns="0" bIns="0" numCol="1" spcCol="0" rtlCol="0" fromWordArt="0" anchor="ctr" anchorCtr="0" forceAA="0" compatLnSpc="0">
              <a:noAutofit/>
            </a:bodyPr>
            <a:lstStyle/>
            <a:p>
              <a:pPr lvl="0" algn="ctr">
                <a:lnSpc>
                  <a:spcPct val="110000"/>
                </a:lnSpc>
                <a:buClrTx/>
                <a:buSzTx/>
                <a:buFontTx/>
              </a:pPr>
              <a:r>
                <a:rPr lang="en-US" altLang="zh-CN" sz="600" b="1" kern="0" dirty="0">
                  <a:latin typeface="微软雅黑" panose="020B0503020204020204" pitchFamily="34" charset="-122"/>
                  <a:ea typeface="微软雅黑" panose="020B0503020204020204" pitchFamily="34" charset="-122"/>
                  <a:sym typeface="+mn-ea"/>
                </a:rPr>
                <a:t>AI</a:t>
              </a:r>
              <a:r>
                <a:rPr lang="zh-CN" altLang="en-US" sz="600" b="1" kern="0" dirty="0">
                  <a:latin typeface="微软雅黑" panose="020B0503020204020204" pitchFamily="34" charset="-122"/>
                  <a:ea typeface="微软雅黑" panose="020B0503020204020204" pitchFamily="34" charset="-122"/>
                  <a:sym typeface="+mn-ea"/>
                </a:rPr>
                <a:t>无人化采掘</a:t>
              </a:r>
              <a:endParaRPr lang="zh-CN" altLang="en-US" sz="600" b="1" kern="0" dirty="0">
                <a:latin typeface="微软雅黑" panose="020B0503020204020204" pitchFamily="34" charset="-122"/>
                <a:ea typeface="微软雅黑" panose="020B0503020204020204" pitchFamily="34" charset="-122"/>
                <a:sym typeface="+mn-ea"/>
              </a:endParaRPr>
            </a:p>
          </p:txBody>
        </p:sp>
        <p:sp>
          <p:nvSpPr>
            <p:cNvPr id="252" name="矩形 151"/>
            <p:cNvSpPr/>
            <p:nvPr/>
          </p:nvSpPr>
          <p:spPr>
            <a:xfrm>
              <a:off x="4202" y="4387"/>
              <a:ext cx="1430" cy="425"/>
            </a:xfrm>
            <a:prstGeom prst="rect">
              <a:avLst/>
            </a:prstGeom>
            <a:solidFill>
              <a:srgbClr val="C8E8EE"/>
            </a:solidFill>
            <a:ln w="19050" cap="flat" cmpd="sng" algn="ctr">
              <a:noFill/>
              <a:prstDash val="sysDot"/>
            </a:ln>
            <a:effectLst/>
          </p:spPr>
          <p:txBody>
            <a:bodyPr vert="horz" wrap="square" lIns="38576" tIns="19288" rIns="38576" bIns="19288" numCol="1" spcCol="0" rtlCol="0" fromWordArt="0" anchor="ctr" anchorCtr="0" forceAA="0" compatLnSpc="0">
              <a:noAutofit/>
            </a:bodyPr>
            <a:lstStyle/>
            <a:p>
              <a:pPr lvl="0" algn="ctr">
                <a:buClrTx/>
                <a:buSzTx/>
                <a:buFontTx/>
              </a:pPr>
              <a:r>
                <a:rPr lang="en-US" altLang="zh-CN" sz="600" b="1" kern="0" dirty="0">
                  <a:latin typeface="微软雅黑" panose="020B0503020204020204" pitchFamily="34" charset="-122"/>
                  <a:ea typeface="微软雅黑" panose="020B0503020204020204" pitchFamily="34" charset="-122"/>
                  <a:sym typeface="+mn-ea"/>
                </a:rPr>
                <a:t>AI</a:t>
              </a:r>
              <a:r>
                <a:rPr lang="zh-CN" altLang="en-US" sz="600" b="1" kern="0" dirty="0">
                  <a:latin typeface="微软雅黑" panose="020B0503020204020204" pitchFamily="34" charset="-122"/>
                  <a:ea typeface="微软雅黑" panose="020B0503020204020204" pitchFamily="34" charset="-122"/>
                  <a:sym typeface="+mn-ea"/>
                </a:rPr>
                <a:t>智能巡检</a:t>
              </a:r>
              <a:endParaRPr lang="zh-CN" altLang="en-US" sz="600" b="1" kern="0" dirty="0">
                <a:latin typeface="微软雅黑" panose="020B0503020204020204" pitchFamily="34" charset="-122"/>
                <a:ea typeface="微软雅黑" panose="020B0503020204020204" pitchFamily="34" charset="-122"/>
                <a:sym typeface="+mn-ea"/>
              </a:endParaRPr>
            </a:p>
          </p:txBody>
        </p:sp>
        <p:sp>
          <p:nvSpPr>
            <p:cNvPr id="254" name="矩形 253"/>
            <p:cNvSpPr/>
            <p:nvPr/>
          </p:nvSpPr>
          <p:spPr>
            <a:xfrm>
              <a:off x="6228" y="2972"/>
              <a:ext cx="1753" cy="1991"/>
            </a:xfrm>
            <a:prstGeom prst="rect">
              <a:avLst/>
            </a:prstGeom>
            <a:noFill/>
            <a:ln w="8890">
              <a:solidFill>
                <a:srgbClr val="0F84CF"/>
              </a:solidFill>
              <a:prstDash val="dash"/>
            </a:ln>
          </p:spPr>
          <p:txBody>
            <a:bodyPr tIns="54000" bIns="67500" anchor="t" anchorCtr="0">
              <a:noAutofit/>
            </a:bodyPr>
            <a:lstStyle/>
            <a:p>
              <a:pPr lvl="0" algn="ctr">
                <a:buClrTx/>
                <a:buSzTx/>
                <a:buFontTx/>
              </a:pPr>
              <a:endParaRPr lang="zh-CN" altLang="en-US" sz="675" b="1">
                <a:solidFill>
                  <a:schemeClr val="accent6">
                    <a:lumMod val="10000"/>
                  </a:schemeClr>
                </a:solidFill>
                <a:latin typeface="微软雅黑" panose="020B0503020204020204" pitchFamily="34" charset="-122"/>
                <a:ea typeface="微软雅黑" panose="020B0503020204020204" pitchFamily="34" charset="-122"/>
                <a:sym typeface="+mn-ea"/>
              </a:endParaRPr>
            </a:p>
          </p:txBody>
        </p:sp>
        <p:sp>
          <p:nvSpPr>
            <p:cNvPr id="256" name="文本框 255"/>
            <p:cNvSpPr txBox="1"/>
            <p:nvPr/>
          </p:nvSpPr>
          <p:spPr>
            <a:xfrm>
              <a:off x="6515" y="2756"/>
              <a:ext cx="1134" cy="397"/>
            </a:xfrm>
            <a:prstGeom prst="rect">
              <a:avLst/>
            </a:prstGeom>
            <a:solidFill>
              <a:srgbClr val="F6FAFD"/>
            </a:solidFill>
          </p:spPr>
          <p:txBody>
            <a:bodyPr wrap="square" tIns="34290" bIns="34290" anchor="t" anchorCtr="0">
              <a:noAutofit/>
            </a:bodyPr>
            <a:lstStyle/>
            <a:p>
              <a:pPr lvl="0" algn="ctr">
                <a:buClrTx/>
                <a:buSzTx/>
                <a:buFontTx/>
              </a:pPr>
              <a:r>
                <a:rPr lang="zh-CN" altLang="en-US" sz="750" b="1" dirty="0">
                  <a:solidFill>
                    <a:srgbClr val="0070C0"/>
                  </a:solidFill>
                  <a:latin typeface="微软雅黑" panose="020B0503020204020204" pitchFamily="34" charset="-122"/>
                  <a:ea typeface="微软雅黑" panose="020B0503020204020204" pitchFamily="34" charset="-122"/>
                  <a:sym typeface="+mn-ea"/>
                </a:rPr>
                <a:t>智慧电力          </a:t>
              </a:r>
              <a:endParaRPr lang="zh-CN" altLang="en-US" sz="750" b="1" dirty="0">
                <a:solidFill>
                  <a:srgbClr val="0070C0"/>
                </a:solidFill>
                <a:latin typeface="微软雅黑" panose="020B0503020204020204" pitchFamily="34" charset="-122"/>
                <a:ea typeface="微软雅黑" panose="020B0503020204020204" pitchFamily="34" charset="-122"/>
                <a:sym typeface="+mn-ea"/>
              </a:endParaRPr>
            </a:p>
          </p:txBody>
        </p:sp>
        <p:sp>
          <p:nvSpPr>
            <p:cNvPr id="257" name="矩形 57"/>
            <p:cNvSpPr/>
            <p:nvPr/>
          </p:nvSpPr>
          <p:spPr>
            <a:xfrm>
              <a:off x="6358" y="3496"/>
              <a:ext cx="1430" cy="425"/>
            </a:xfrm>
            <a:prstGeom prst="rect">
              <a:avLst/>
            </a:prstGeom>
            <a:solidFill>
              <a:srgbClr val="C8E8EE"/>
            </a:solidFill>
            <a:ln>
              <a:noFill/>
            </a:ln>
            <a:effectLst/>
          </p:spPr>
          <p:txBody>
            <a:bodyPr vert="horz" wrap="none" lIns="0" tIns="0" rIns="0" bIns="0" numCol="1" spcCol="0" rtlCol="0" fromWordArt="0" anchor="ctr" anchorCtr="0" forceAA="0" compatLnSpc="0">
              <a:noAutofit/>
            </a:bodyPr>
            <a:lstStyle/>
            <a:p>
              <a:pPr lvl="0" algn="ctr">
                <a:buClrTx/>
                <a:buSzTx/>
                <a:buFontTx/>
              </a:pPr>
              <a:r>
                <a:rPr lang="en-US" altLang="zh-CN" sz="600" b="1" kern="0" dirty="0">
                  <a:solidFill>
                    <a:sysClr val="windowText" lastClr="000000"/>
                  </a:solidFill>
                  <a:latin typeface="微软雅黑" panose="020B0503020204020204" pitchFamily="34" charset="-122"/>
                  <a:ea typeface="微软雅黑" panose="020B0503020204020204" pitchFamily="34" charset="-122"/>
                  <a:sym typeface="+mn-ea"/>
                </a:rPr>
                <a:t>AI</a:t>
              </a: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电力巡检</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66" name="矩形 265"/>
            <p:cNvSpPr/>
            <p:nvPr/>
          </p:nvSpPr>
          <p:spPr>
            <a:xfrm>
              <a:off x="10516" y="2964"/>
              <a:ext cx="1753" cy="2006"/>
            </a:xfrm>
            <a:prstGeom prst="rect">
              <a:avLst/>
            </a:prstGeom>
            <a:noFill/>
            <a:ln w="8890">
              <a:solidFill>
                <a:srgbClr val="0F84CF"/>
              </a:solidFill>
              <a:prstDash val="dash"/>
            </a:ln>
          </p:spPr>
          <p:txBody>
            <a:bodyPr tIns="54000" bIns="67500" anchor="t" anchorCtr="0">
              <a:noAutofit/>
            </a:bodyPr>
            <a:lstStyle/>
            <a:p>
              <a:pPr lvl="0" algn="ctr">
                <a:buClrTx/>
                <a:buSzTx/>
                <a:buFontTx/>
              </a:pPr>
              <a:endParaRPr lang="zh-CN" altLang="en-US" sz="675" b="1">
                <a:solidFill>
                  <a:schemeClr val="accent6">
                    <a:lumMod val="10000"/>
                  </a:schemeClr>
                </a:solidFill>
                <a:latin typeface="微软雅黑" panose="020B0503020204020204" pitchFamily="34" charset="-122"/>
                <a:ea typeface="微软雅黑" panose="020B0503020204020204" pitchFamily="34" charset="-122"/>
                <a:sym typeface="+mn-ea"/>
              </a:endParaRPr>
            </a:p>
          </p:txBody>
        </p:sp>
        <p:sp>
          <p:nvSpPr>
            <p:cNvPr id="267" name="文本框 266"/>
            <p:cNvSpPr txBox="1"/>
            <p:nvPr/>
          </p:nvSpPr>
          <p:spPr>
            <a:xfrm>
              <a:off x="10824" y="2756"/>
              <a:ext cx="1134" cy="397"/>
            </a:xfrm>
            <a:prstGeom prst="rect">
              <a:avLst/>
            </a:prstGeom>
            <a:solidFill>
              <a:srgbClr val="F6FAFD"/>
            </a:solidFill>
          </p:spPr>
          <p:txBody>
            <a:bodyPr wrap="square" lIns="68580" tIns="34290" rIns="68580" bIns="34290" anchor="t" anchorCtr="0">
              <a:noAutofit/>
            </a:bodyPr>
            <a:lstStyle/>
            <a:p>
              <a:pPr lvl="0" algn="ctr">
                <a:buClrTx/>
                <a:buSzTx/>
                <a:buFontTx/>
              </a:pPr>
              <a:r>
                <a:rPr lang="zh-CN" altLang="en-US" sz="750" b="1" dirty="0">
                  <a:solidFill>
                    <a:srgbClr val="0070C0"/>
                  </a:solidFill>
                  <a:latin typeface="微软雅黑" panose="020B0503020204020204" pitchFamily="34" charset="-122"/>
                  <a:ea typeface="微软雅黑" panose="020B0503020204020204" pitchFamily="34" charset="-122"/>
                  <a:sym typeface="+mn-ea"/>
                </a:rPr>
                <a:t>智慧水务</a:t>
              </a:r>
              <a:endParaRPr lang="zh-CN" altLang="en-US" sz="750" b="1" dirty="0">
                <a:solidFill>
                  <a:srgbClr val="0070C0"/>
                </a:solidFill>
                <a:latin typeface="微软雅黑" panose="020B0503020204020204" pitchFamily="34" charset="-122"/>
                <a:ea typeface="微软雅黑" panose="020B0503020204020204" pitchFamily="34" charset="-122"/>
                <a:sym typeface="+mn-ea"/>
              </a:endParaRPr>
            </a:p>
          </p:txBody>
        </p:sp>
        <p:sp>
          <p:nvSpPr>
            <p:cNvPr id="268" name="矩形 267"/>
            <p:cNvSpPr/>
            <p:nvPr/>
          </p:nvSpPr>
          <p:spPr>
            <a:xfrm>
              <a:off x="10697" y="3243"/>
              <a:ext cx="1430" cy="425"/>
            </a:xfrm>
            <a:prstGeom prst="rect">
              <a:avLst/>
            </a:prstGeom>
            <a:solidFill>
              <a:srgbClr val="C8E8EE"/>
            </a:solidFill>
            <a:ln w="19050" cap="flat" cmpd="sng" algn="ctr">
              <a:noFill/>
              <a:prstDash val="sysDot"/>
            </a:ln>
            <a:effectLst/>
          </p:spPr>
          <p:txBody>
            <a:bodyPr vert="horz" wrap="square" lIns="38576" tIns="19288" rIns="38576" bIns="19288" numCol="1" spcCol="0" rtlCol="0" fromWordArt="0" anchor="ctr" anchorCtr="0" forceAA="0" compatLnSpc="0">
              <a:noAutofit/>
            </a:bodyPr>
            <a:lstStyle/>
            <a:p>
              <a:pPr lvl="0" algn="ctr">
                <a:buClrTx/>
                <a:buSzTx/>
                <a:buFontTx/>
              </a:pPr>
              <a:r>
                <a:rPr lang="en-US" altLang="zh-CN" sz="600" b="1" kern="0" dirty="0">
                  <a:latin typeface="微软雅黑" panose="020B0503020204020204" pitchFamily="34" charset="-122"/>
                  <a:ea typeface="微软雅黑" panose="020B0503020204020204" pitchFamily="34" charset="-122"/>
                  <a:sym typeface="等线" panose="02010600030101010101" charset="-122"/>
                </a:rPr>
                <a:t>AI+</a:t>
              </a:r>
              <a:r>
                <a:rPr lang="zh-CN" altLang="en-US" sz="600" b="1" kern="0" dirty="0">
                  <a:latin typeface="微软雅黑" panose="020B0503020204020204" pitchFamily="34" charset="-122"/>
                  <a:ea typeface="微软雅黑" panose="020B0503020204020204" pitchFamily="34" charset="-122"/>
                  <a:sym typeface="等线" panose="02010600030101010101" charset="-122"/>
                </a:rPr>
                <a:t>智慧水务</a:t>
              </a:r>
              <a:endParaRPr lang="zh-CN" altLang="en-US" sz="600" b="1" kern="0" dirty="0">
                <a:latin typeface="微软雅黑" panose="020B0503020204020204" pitchFamily="34" charset="-122"/>
                <a:ea typeface="微软雅黑" panose="020B0503020204020204" pitchFamily="34" charset="-122"/>
                <a:sym typeface="等线" panose="02010600030101010101" charset="-122"/>
              </a:endParaRPr>
            </a:p>
          </p:txBody>
        </p:sp>
        <p:sp>
          <p:nvSpPr>
            <p:cNvPr id="269" name="矩形 268"/>
            <p:cNvSpPr/>
            <p:nvPr/>
          </p:nvSpPr>
          <p:spPr>
            <a:xfrm>
              <a:off x="10709" y="3770"/>
              <a:ext cx="1430" cy="425"/>
            </a:xfrm>
            <a:prstGeom prst="rect">
              <a:avLst/>
            </a:prstGeom>
            <a:solidFill>
              <a:srgbClr val="C8E8EE"/>
            </a:solidFill>
            <a:ln w="19050" cap="flat" cmpd="sng" algn="ctr">
              <a:noFill/>
              <a:prstDash val="sysDot"/>
            </a:ln>
            <a:effectLst/>
          </p:spPr>
          <p:txBody>
            <a:bodyPr vert="horz" wrap="square" lIns="38576" tIns="19288" rIns="38576" bIns="19288" numCol="1" spcCol="0" rtlCol="0" fromWordArt="0" anchor="ctr" anchorCtr="0" forceAA="0" compatLnSpc="0">
              <a:noAutofit/>
            </a:bodyPr>
            <a:lstStyle/>
            <a:p>
              <a:pPr lvl="0" algn="ctr">
                <a:buClrTx/>
                <a:buSzTx/>
                <a:buFontTx/>
              </a:pPr>
              <a:r>
                <a:rPr lang="zh-CN" altLang="en-US" sz="600" b="1" kern="0" dirty="0">
                  <a:latin typeface="微软雅黑" panose="020B0503020204020204" pitchFamily="34" charset="-122"/>
                  <a:ea typeface="微软雅黑" panose="020B0503020204020204" pitchFamily="34" charset="-122"/>
                  <a:sym typeface="等线" panose="02010600030101010101" charset="-122"/>
                </a:rPr>
                <a:t>智慧水厂</a:t>
              </a:r>
              <a:endParaRPr lang="zh-CN" altLang="en-US" sz="600" b="1" kern="0" dirty="0">
                <a:latin typeface="微软雅黑" panose="020B0503020204020204" pitchFamily="34" charset="-122"/>
                <a:ea typeface="微软雅黑" panose="020B0503020204020204" pitchFamily="34" charset="-122"/>
                <a:sym typeface="等线" panose="02010600030101010101" charset="-122"/>
              </a:endParaRPr>
            </a:p>
          </p:txBody>
        </p:sp>
        <p:sp>
          <p:nvSpPr>
            <p:cNvPr id="270" name="矩形 269"/>
            <p:cNvSpPr/>
            <p:nvPr/>
          </p:nvSpPr>
          <p:spPr>
            <a:xfrm>
              <a:off x="10697" y="4392"/>
              <a:ext cx="1430" cy="425"/>
            </a:xfrm>
            <a:prstGeom prst="rect">
              <a:avLst/>
            </a:prstGeom>
            <a:solidFill>
              <a:srgbClr val="C8E8EE"/>
            </a:solidFill>
            <a:ln w="19050" cap="flat" cmpd="sng" algn="ctr">
              <a:noFill/>
              <a:prstDash val="sysDot"/>
            </a:ln>
            <a:effectLst/>
          </p:spPr>
          <p:txBody>
            <a:bodyPr vert="horz" wrap="square" lIns="38576" tIns="19288" rIns="38576" bIns="19288" numCol="1" spcCol="0" rtlCol="0" fromWordArt="0" anchor="ctr" anchorCtr="0" forceAA="0" compatLnSpc="0">
              <a:noAutofit/>
            </a:bodyPr>
            <a:lstStyle/>
            <a:p>
              <a:pPr lvl="0" algn="ctr">
                <a:buClrTx/>
                <a:buSzTx/>
                <a:buFontTx/>
              </a:pPr>
              <a:r>
                <a:rPr lang="zh-CN" altLang="en-US" sz="600" b="1" kern="0" dirty="0">
                  <a:latin typeface="微软雅黑" panose="020B0503020204020204" pitchFamily="34" charset="-122"/>
                  <a:ea typeface="微软雅黑" panose="020B0503020204020204" pitchFamily="34" charset="-122"/>
                  <a:sym typeface="等线" panose="02010600030101010101" charset="-122"/>
                </a:rPr>
                <a:t>水源地监测</a:t>
              </a:r>
              <a:endParaRPr lang="zh-CN" altLang="en-US" sz="600" b="1" kern="0" dirty="0">
                <a:latin typeface="微软雅黑" panose="020B0503020204020204" pitchFamily="34" charset="-122"/>
                <a:ea typeface="微软雅黑" panose="020B0503020204020204" pitchFamily="34" charset="-122"/>
                <a:sym typeface="等线" panose="02010600030101010101" charset="-122"/>
              </a:endParaRPr>
            </a:p>
          </p:txBody>
        </p:sp>
        <p:sp>
          <p:nvSpPr>
            <p:cNvPr id="273" name="矩形 272"/>
            <p:cNvSpPr/>
            <p:nvPr/>
          </p:nvSpPr>
          <p:spPr>
            <a:xfrm>
              <a:off x="8417" y="2964"/>
              <a:ext cx="1753" cy="1991"/>
            </a:xfrm>
            <a:prstGeom prst="rect">
              <a:avLst/>
            </a:prstGeom>
            <a:noFill/>
            <a:ln w="8890">
              <a:solidFill>
                <a:srgbClr val="0F84CF"/>
              </a:solidFill>
              <a:prstDash val="dash"/>
            </a:ln>
          </p:spPr>
          <p:txBody>
            <a:bodyPr tIns="54000" bIns="67500" anchor="t" anchorCtr="0">
              <a:noAutofit/>
            </a:bodyPr>
            <a:lstStyle/>
            <a:p>
              <a:pPr lvl="0" algn="ctr">
                <a:buClrTx/>
                <a:buSzTx/>
                <a:buFontTx/>
              </a:pPr>
              <a:endParaRPr lang="zh-CN" altLang="en-US" sz="675" b="1">
                <a:solidFill>
                  <a:schemeClr val="accent6">
                    <a:lumMod val="10000"/>
                  </a:schemeClr>
                </a:solidFill>
                <a:latin typeface="微软雅黑" panose="020B0503020204020204" pitchFamily="34" charset="-122"/>
                <a:ea typeface="微软雅黑" panose="020B0503020204020204" pitchFamily="34" charset="-122"/>
                <a:sym typeface="+mn-ea"/>
              </a:endParaRPr>
            </a:p>
          </p:txBody>
        </p:sp>
        <p:sp>
          <p:nvSpPr>
            <p:cNvPr id="274" name="文本框 273"/>
            <p:cNvSpPr txBox="1"/>
            <p:nvPr/>
          </p:nvSpPr>
          <p:spPr>
            <a:xfrm>
              <a:off x="8729" y="2756"/>
              <a:ext cx="1134" cy="397"/>
            </a:xfrm>
            <a:prstGeom prst="rect">
              <a:avLst/>
            </a:prstGeom>
            <a:solidFill>
              <a:srgbClr val="F6FAFD"/>
            </a:solidFill>
          </p:spPr>
          <p:txBody>
            <a:bodyPr wrap="square" tIns="34290" bIns="34290" anchor="t" anchorCtr="0">
              <a:noAutofit/>
            </a:bodyPr>
            <a:lstStyle/>
            <a:p>
              <a:pPr lvl="0" algn="ctr">
                <a:buClrTx/>
                <a:buSzTx/>
                <a:buFontTx/>
              </a:pPr>
              <a:r>
                <a:rPr lang="zh-CN" altLang="en-US" sz="750" b="1" dirty="0">
                  <a:solidFill>
                    <a:srgbClr val="0070C0"/>
                  </a:solidFill>
                  <a:latin typeface="微软雅黑" panose="020B0503020204020204" pitchFamily="34" charset="-122"/>
                  <a:ea typeface="微软雅黑" panose="020B0503020204020204" pitchFamily="34" charset="-122"/>
                  <a:sym typeface="+mn-ea"/>
                </a:rPr>
                <a:t>智慧双碳</a:t>
              </a:r>
              <a:endParaRPr lang="zh-CN" altLang="en-US" sz="750" b="1" dirty="0">
                <a:solidFill>
                  <a:srgbClr val="0070C0"/>
                </a:solidFill>
                <a:latin typeface="微软雅黑" panose="020B0503020204020204" pitchFamily="34" charset="-122"/>
                <a:ea typeface="微软雅黑" panose="020B0503020204020204" pitchFamily="34" charset="-122"/>
                <a:sym typeface="+mn-ea"/>
              </a:endParaRPr>
            </a:p>
          </p:txBody>
        </p:sp>
        <p:sp>
          <p:nvSpPr>
            <p:cNvPr id="275" name="矩形 274"/>
            <p:cNvSpPr/>
            <p:nvPr/>
          </p:nvSpPr>
          <p:spPr>
            <a:xfrm>
              <a:off x="8557" y="3238"/>
              <a:ext cx="1430" cy="425"/>
            </a:xfrm>
            <a:prstGeom prst="rect">
              <a:avLst/>
            </a:prstGeom>
            <a:solidFill>
              <a:srgbClr val="C8E8EE"/>
            </a:solidFill>
            <a:ln w="19050" cap="flat" cmpd="sng" algn="ctr">
              <a:noFill/>
              <a:prstDash val="sysDash"/>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AI+负荷预测</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76" name="矩形 275"/>
            <p:cNvSpPr/>
            <p:nvPr/>
          </p:nvSpPr>
          <p:spPr>
            <a:xfrm>
              <a:off x="8564" y="3770"/>
              <a:ext cx="1430" cy="425"/>
            </a:xfrm>
            <a:prstGeom prst="rect">
              <a:avLst/>
            </a:prstGeom>
            <a:solidFill>
              <a:srgbClr val="C8E8EE"/>
            </a:solidFill>
            <a:ln w="19050" cap="flat" cmpd="sng" algn="ctr">
              <a:noFill/>
              <a:prstDash val="sysDash"/>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等线" panose="02010600030101010101" charset="-122"/>
                </a:rPr>
                <a:t>AI+新能源故障</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等线" panose="02010600030101010101" charset="-122"/>
              </a:endParaRPr>
            </a:p>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等线" panose="02010600030101010101" charset="-122"/>
                </a:rPr>
                <a:t>诊断</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等线" panose="02010600030101010101" charset="-122"/>
              </a:endParaRPr>
            </a:p>
          </p:txBody>
        </p:sp>
        <p:sp>
          <p:nvSpPr>
            <p:cNvPr id="277" name="矩形 276"/>
            <p:cNvSpPr/>
            <p:nvPr/>
          </p:nvSpPr>
          <p:spPr>
            <a:xfrm>
              <a:off x="8550" y="4378"/>
              <a:ext cx="1430" cy="425"/>
            </a:xfrm>
            <a:prstGeom prst="rect">
              <a:avLst/>
            </a:prstGeom>
            <a:solidFill>
              <a:srgbClr val="C8E8EE"/>
            </a:solidFill>
            <a:ln w="19050" cap="flat" cmpd="sng" algn="ctr">
              <a:noFill/>
              <a:prstDash val="sysDash"/>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等线" panose="02010600030101010101" charset="-122"/>
                </a:rPr>
                <a:t>AI+能效管控</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等线" panose="02010600030101010101" charset="-122"/>
              </a:endParaRPr>
            </a:p>
          </p:txBody>
        </p:sp>
        <p:sp>
          <p:nvSpPr>
            <p:cNvPr id="281" name="矩形 280"/>
            <p:cNvSpPr/>
            <p:nvPr/>
          </p:nvSpPr>
          <p:spPr>
            <a:xfrm>
              <a:off x="2033" y="3340"/>
              <a:ext cx="1430" cy="425"/>
            </a:xfrm>
            <a:prstGeom prst="rect">
              <a:avLst/>
            </a:prstGeom>
            <a:solidFill>
              <a:srgbClr val="C8E8EE"/>
            </a:solidFill>
            <a:ln>
              <a:noFill/>
            </a:ln>
            <a:effectLst/>
          </p:spPr>
          <p:txBody>
            <a:bodyPr vert="horz" wrap="none" lIns="0" tIns="54000" rIns="0" bIns="54000" numCol="1" spcCol="0" rtlCol="0" fromWordArt="0" anchor="ctr" anchorCtr="0" forceAA="0" compatLnSpc="0">
              <a:noAutofit/>
            </a:bodyPr>
            <a:lstStyle/>
            <a:p>
              <a:pPr lvl="0" algn="ctr">
                <a:lnSpc>
                  <a:spcPts val="1080"/>
                </a:lnSpc>
                <a:buClrTx/>
                <a:buSzTx/>
                <a:buFontTx/>
              </a:pPr>
              <a:r>
                <a:rPr lang="en-US" altLang="zh-CN" sz="600" b="1" kern="0" dirty="0">
                  <a:latin typeface="微软雅黑" panose="020B0503020204020204" pitchFamily="34" charset="-122"/>
                  <a:ea typeface="微软雅黑" panose="020B0503020204020204" pitchFamily="34" charset="-122"/>
                  <a:sym typeface="+mn-ea"/>
                </a:rPr>
                <a:t>AI</a:t>
              </a:r>
              <a:r>
                <a:rPr lang="zh-CN" altLang="en-US" sz="600" b="1" kern="0" dirty="0">
                  <a:latin typeface="微软雅黑" panose="020B0503020204020204" pitchFamily="34" charset="-122"/>
                  <a:ea typeface="微软雅黑" panose="020B0503020204020204" pitchFamily="34" charset="-122"/>
                  <a:sym typeface="+mn-ea"/>
                </a:rPr>
                <a:t>工厂安监</a:t>
              </a:r>
              <a:endParaRPr lang="zh-CN" altLang="en-US" sz="600" b="1" kern="0" dirty="0">
                <a:latin typeface="微软雅黑" panose="020B0503020204020204" pitchFamily="34" charset="-122"/>
                <a:ea typeface="微软雅黑" panose="020B0503020204020204" pitchFamily="34" charset="-122"/>
                <a:sym typeface="+mn-ea"/>
              </a:endParaRPr>
            </a:p>
          </p:txBody>
        </p:sp>
        <p:sp>
          <p:nvSpPr>
            <p:cNvPr id="280" name="矩形 279"/>
            <p:cNvSpPr/>
            <p:nvPr/>
          </p:nvSpPr>
          <p:spPr>
            <a:xfrm>
              <a:off x="1930" y="2972"/>
              <a:ext cx="1753" cy="1983"/>
            </a:xfrm>
            <a:prstGeom prst="rect">
              <a:avLst/>
            </a:prstGeom>
            <a:noFill/>
            <a:ln w="8890">
              <a:solidFill>
                <a:srgbClr val="0F84CF"/>
              </a:solidFill>
              <a:prstDash val="dash"/>
            </a:ln>
          </p:spPr>
          <p:txBody>
            <a:bodyPr vert="horz" wrap="square" tIns="54000" bIns="67500" numCol="1" spcCol="0" anchor="t" anchorCtr="0">
              <a:noAutofit/>
            </a:bodyPr>
            <a:lstStyle/>
            <a:p>
              <a:pPr lvl="0" algn="ctr">
                <a:buClrTx/>
                <a:buSzTx/>
                <a:buFontTx/>
              </a:pPr>
              <a:endParaRPr lang="zh-CN" altLang="en-US" sz="675" b="1">
                <a:solidFill>
                  <a:schemeClr val="accent6">
                    <a:lumMod val="10000"/>
                  </a:schemeClr>
                </a:solidFill>
                <a:latin typeface="微软雅黑" panose="020B0503020204020204" pitchFamily="34" charset="-122"/>
                <a:ea typeface="微软雅黑" panose="020B0503020204020204" pitchFamily="34" charset="-122"/>
                <a:sym typeface="+mn-ea"/>
              </a:endParaRPr>
            </a:p>
          </p:txBody>
        </p:sp>
        <p:sp>
          <p:nvSpPr>
            <p:cNvPr id="285" name="矩形 284"/>
            <p:cNvSpPr/>
            <p:nvPr/>
          </p:nvSpPr>
          <p:spPr>
            <a:xfrm>
              <a:off x="2032" y="4397"/>
              <a:ext cx="1430" cy="392"/>
            </a:xfrm>
            <a:prstGeom prst="rect">
              <a:avLst/>
            </a:prstGeom>
            <a:solidFill>
              <a:srgbClr val="C8E8EE"/>
            </a:solidFill>
            <a:ln>
              <a:noFill/>
            </a:ln>
            <a:effectLst/>
          </p:spPr>
          <p:txBody>
            <a:bodyPr vert="horz" wrap="none" lIns="0" tIns="0" rIns="0" bIns="0"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AI工厂管理助手</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84" name="文本框 283"/>
            <p:cNvSpPr txBox="1"/>
            <p:nvPr/>
          </p:nvSpPr>
          <p:spPr>
            <a:xfrm>
              <a:off x="2205" y="2756"/>
              <a:ext cx="1134" cy="397"/>
            </a:xfrm>
            <a:prstGeom prst="rect">
              <a:avLst/>
            </a:prstGeom>
            <a:solidFill>
              <a:srgbClr val="F6FAFD"/>
            </a:solidFill>
          </p:spPr>
          <p:txBody>
            <a:bodyPr wrap="square" lIns="68580" rIns="68580" bIns="34290" anchor="t" anchorCtr="0">
              <a:noAutofit/>
            </a:bodyPr>
            <a:lstStyle/>
            <a:p>
              <a:pPr lvl="0" algn="ctr">
                <a:buClrTx/>
                <a:buSzTx/>
                <a:buFontTx/>
              </a:pPr>
              <a:r>
                <a:rPr lang="zh-CN" altLang="en-US" sz="750" b="1" dirty="0">
                  <a:solidFill>
                    <a:srgbClr val="0070C0"/>
                  </a:solidFill>
                  <a:latin typeface="微软雅黑" panose="020B0503020204020204" pitchFamily="34" charset="-122"/>
                  <a:ea typeface="微软雅黑" panose="020B0503020204020204" pitchFamily="34" charset="-122"/>
                  <a:sym typeface="+mn-ea"/>
                </a:rPr>
                <a:t>智慧工厂            </a:t>
              </a:r>
              <a:endParaRPr lang="zh-CN" altLang="en-US" sz="750" b="1" dirty="0">
                <a:solidFill>
                  <a:srgbClr val="0070C0"/>
                </a:solidFill>
                <a:latin typeface="微软雅黑" panose="020B0503020204020204" pitchFamily="34" charset="-122"/>
                <a:ea typeface="微软雅黑" panose="020B0503020204020204" pitchFamily="34" charset="-122"/>
                <a:sym typeface="+mn-ea"/>
              </a:endParaRPr>
            </a:p>
          </p:txBody>
        </p:sp>
        <p:sp>
          <p:nvSpPr>
            <p:cNvPr id="286" name="矩形 285"/>
            <p:cNvSpPr/>
            <p:nvPr/>
          </p:nvSpPr>
          <p:spPr>
            <a:xfrm>
              <a:off x="6342" y="4147"/>
              <a:ext cx="1430" cy="425"/>
            </a:xfrm>
            <a:prstGeom prst="rect">
              <a:avLst/>
            </a:prstGeom>
            <a:solidFill>
              <a:srgbClr val="C8E8EE"/>
            </a:solidFill>
            <a:ln>
              <a:noFill/>
            </a:ln>
            <a:effectLst/>
          </p:spPr>
          <p:txBody>
            <a:bodyPr vert="horz" wrap="none" lIns="0" tIns="0" rIns="0" bIns="0" numCol="1" spcCol="0" rtlCol="0" fromWordArt="0" anchor="ctr" anchorCtr="0" forceAA="0" compatLnSpc="0">
              <a:noAutofit/>
            </a:bodyPr>
            <a:lstStyle/>
            <a:p>
              <a:pPr lvl="0" algn="ctr">
                <a:buClrTx/>
                <a:buSzTx/>
                <a:buFontTx/>
              </a:pPr>
              <a:r>
                <a:rPr lang="en-US" altLang="zh-CN" sz="600" b="1" kern="0" dirty="0">
                  <a:solidFill>
                    <a:sysClr val="windowText" lastClr="000000"/>
                  </a:solidFill>
                  <a:latin typeface="微软雅黑" panose="020B0503020204020204" pitchFamily="34" charset="-122"/>
                  <a:ea typeface="微软雅黑" panose="020B0503020204020204" pitchFamily="34" charset="-122"/>
                  <a:sym typeface="+mn-ea"/>
                </a:rPr>
                <a:t>AI</a:t>
              </a: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故障预测</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89" name="矩形 288"/>
            <p:cNvSpPr/>
            <p:nvPr/>
          </p:nvSpPr>
          <p:spPr>
            <a:xfrm>
              <a:off x="1908" y="5105"/>
              <a:ext cx="11441" cy="717"/>
            </a:xfrm>
            <a:prstGeom prst="rect">
              <a:avLst/>
            </a:prstGeom>
            <a:noFill/>
            <a:ln w="8890">
              <a:solidFill>
                <a:srgbClr val="0F84CF"/>
              </a:solidFill>
              <a:prstDash val="dash"/>
            </a:ln>
          </p:spPr>
          <p:txBody>
            <a:bodyPr vert="horz" wrap="square" tIns="54000" bIns="67500" numCol="1" spcCol="0" anchor="t" anchorCtr="0">
              <a:noAutofit/>
            </a:bodyPr>
            <a:lstStyle/>
            <a:p>
              <a:pPr lvl="0" algn="ctr">
                <a:buClrTx/>
                <a:buSzTx/>
                <a:buFontTx/>
              </a:pPr>
              <a:endParaRPr lang="zh-CN" altLang="en-US" sz="675" b="1">
                <a:solidFill>
                  <a:schemeClr val="accent6">
                    <a:lumMod val="10000"/>
                  </a:schemeClr>
                </a:solidFill>
                <a:latin typeface="微软雅黑" panose="020B0503020204020204" pitchFamily="34" charset="-122"/>
                <a:ea typeface="微软雅黑" panose="020B0503020204020204" pitchFamily="34" charset="-122"/>
                <a:sym typeface="+mn-ea"/>
              </a:endParaRPr>
            </a:p>
          </p:txBody>
        </p:sp>
        <p:sp>
          <p:nvSpPr>
            <p:cNvPr id="290" name="文本框 289"/>
            <p:cNvSpPr txBox="1"/>
            <p:nvPr/>
          </p:nvSpPr>
          <p:spPr>
            <a:xfrm>
              <a:off x="6809" y="4970"/>
              <a:ext cx="1548" cy="275"/>
            </a:xfrm>
            <a:prstGeom prst="rect">
              <a:avLst/>
            </a:prstGeom>
            <a:solidFill>
              <a:srgbClr val="F6FAFD"/>
            </a:solidFill>
          </p:spPr>
          <p:txBody>
            <a:bodyPr wrap="square" lIns="68580" rIns="68580" bIns="34290" anchor="t" anchorCtr="0">
              <a:noAutofit/>
            </a:bodyPr>
            <a:lstStyle/>
            <a:p>
              <a:pPr lvl="0" algn="ctr">
                <a:buClrTx/>
                <a:buSzTx/>
                <a:buFontTx/>
              </a:pPr>
              <a:r>
                <a:rPr lang="zh-CN" altLang="en-US" sz="750" b="1" dirty="0">
                  <a:solidFill>
                    <a:srgbClr val="0070C0"/>
                  </a:solidFill>
                  <a:latin typeface="微软雅黑" panose="020B0503020204020204" pitchFamily="34" charset="-122"/>
                  <a:ea typeface="微软雅黑" panose="020B0503020204020204" pitchFamily="34" charset="-122"/>
                  <a:sym typeface="+mn-ea"/>
                </a:rPr>
                <a:t>通用应用场景</a:t>
              </a:r>
              <a:endParaRPr lang="zh-CN" altLang="en-US" sz="750" b="1" dirty="0">
                <a:solidFill>
                  <a:srgbClr val="0070C0"/>
                </a:solidFill>
                <a:latin typeface="微软雅黑" panose="020B0503020204020204" pitchFamily="34" charset="-122"/>
                <a:ea typeface="微软雅黑" panose="020B0503020204020204" pitchFamily="34" charset="-122"/>
                <a:sym typeface="+mn-ea"/>
              </a:endParaRPr>
            </a:p>
          </p:txBody>
        </p:sp>
        <p:sp>
          <p:nvSpPr>
            <p:cNvPr id="293" name="矩形 292"/>
            <p:cNvSpPr/>
            <p:nvPr/>
          </p:nvSpPr>
          <p:spPr>
            <a:xfrm>
              <a:off x="2136" y="5280"/>
              <a:ext cx="1430" cy="425"/>
            </a:xfrm>
            <a:prstGeom prst="rect">
              <a:avLst/>
            </a:prstGeom>
            <a:solidFill>
              <a:srgbClr val="C8E8EE"/>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安监巡查助手</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94" name="Rounded Rectangle 119"/>
            <p:cNvSpPr/>
            <p:nvPr/>
          </p:nvSpPr>
          <p:spPr>
            <a:xfrm>
              <a:off x="3872" y="5280"/>
              <a:ext cx="1303" cy="425"/>
            </a:xfrm>
            <a:prstGeom prst="rect">
              <a:avLst/>
            </a:prstGeom>
            <a:solidFill>
              <a:srgbClr val="C8E8EE"/>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产业分析助手</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96" name="Rounded Rectangle 95"/>
            <p:cNvSpPr/>
            <p:nvPr/>
          </p:nvSpPr>
          <p:spPr>
            <a:xfrm>
              <a:off x="10532" y="5280"/>
              <a:ext cx="1303" cy="425"/>
            </a:xfrm>
            <a:prstGeom prst="rect">
              <a:avLst/>
            </a:prstGeom>
            <a:solidFill>
              <a:srgbClr val="C8E8EE"/>
            </a:solidFill>
            <a:ln>
              <a:noFill/>
            </a:ln>
            <a:effectLst/>
          </p:spPr>
          <p:txBody>
            <a:bodyPr vert="horz" wrap="none" lIns="0" tIns="0" rIns="0" bIns="0"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企业智能知识库</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97" name="Rounded Rectangle 95"/>
            <p:cNvSpPr/>
            <p:nvPr/>
          </p:nvSpPr>
          <p:spPr>
            <a:xfrm>
              <a:off x="6985" y="5280"/>
              <a:ext cx="1580" cy="425"/>
            </a:xfrm>
            <a:prstGeom prst="rect">
              <a:avLst/>
            </a:prstGeom>
            <a:solidFill>
              <a:srgbClr val="C8E8EE"/>
            </a:solidFill>
            <a:ln>
              <a:noFill/>
            </a:ln>
            <a:effectLst/>
          </p:spPr>
          <p:txBody>
            <a:bodyPr vert="horz" wrap="none" lIns="0" tIns="0" rIns="0" bIns="0"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设备运维助手</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99" name="Rounded Rectangle 95"/>
            <p:cNvSpPr/>
            <p:nvPr/>
          </p:nvSpPr>
          <p:spPr>
            <a:xfrm>
              <a:off x="8867" y="5280"/>
              <a:ext cx="1303" cy="425"/>
            </a:xfrm>
            <a:prstGeom prst="rect">
              <a:avLst/>
            </a:prstGeom>
            <a:solidFill>
              <a:srgbClr val="C8E8EE"/>
            </a:solidFill>
            <a:ln>
              <a:noFill/>
            </a:ln>
            <a:effectLst/>
          </p:spPr>
          <p:txBody>
            <a:bodyPr vert="horz" wrap="none" lIns="0" tIns="0" rIns="0" bIns="0"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智能体数字员工</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2063" y="3837"/>
              <a:ext cx="1430" cy="390"/>
            </a:xfrm>
            <a:prstGeom prst="rect">
              <a:avLst/>
            </a:prstGeom>
            <a:solidFill>
              <a:srgbClr val="C8E8EE"/>
            </a:solidFill>
            <a:ln>
              <a:noFill/>
            </a:ln>
            <a:effectLst/>
          </p:spPr>
          <p:txBody>
            <a:bodyPr vert="horz" wrap="none" lIns="0" tIns="54000" rIns="0" bIns="54000" numCol="1" spcCol="0" rtlCol="0" fromWordArt="0" anchor="ctr" anchorCtr="0" forceAA="0" compatLnSpc="0">
              <a:noAutofit/>
            </a:bodyPr>
            <a:lstStyle/>
            <a:p>
              <a:pPr lvl="0" algn="ctr">
                <a:lnSpc>
                  <a:spcPts val="1080"/>
                </a:lnSpc>
                <a:buClrTx/>
                <a:buSzTx/>
                <a:buFontTx/>
              </a:pPr>
              <a:r>
                <a:rPr lang="en-US" altLang="zh-CN" sz="600" b="1" kern="0" dirty="0">
                  <a:latin typeface="微软雅黑" panose="020B0503020204020204" pitchFamily="34" charset="-122"/>
                  <a:ea typeface="微软雅黑" panose="020B0503020204020204" pitchFamily="34" charset="-122"/>
                  <a:sym typeface="+mn-ea"/>
                </a:rPr>
                <a:t>AI</a:t>
              </a:r>
              <a:r>
                <a:rPr lang="zh-CN" altLang="en-US" sz="600" b="1" kern="0" dirty="0">
                  <a:latin typeface="微软雅黑" panose="020B0503020204020204" pitchFamily="34" charset="-122"/>
                  <a:ea typeface="微软雅黑" panose="020B0503020204020204" pitchFamily="34" charset="-122"/>
                  <a:sym typeface="+mn-ea"/>
                </a:rPr>
                <a:t>工业质检</a:t>
              </a:r>
              <a:endParaRPr lang="zh-CN" altLang="en-US" sz="600" b="1" kern="0" dirty="0">
                <a:latin typeface="微软雅黑" panose="020B0503020204020204" pitchFamily="34" charset="-122"/>
                <a:ea typeface="微软雅黑" panose="020B0503020204020204" pitchFamily="34" charset="-122"/>
                <a:sym typeface="+mn-ea"/>
              </a:endParaRPr>
            </a:p>
          </p:txBody>
        </p:sp>
        <p:sp>
          <p:nvSpPr>
            <p:cNvPr id="6" name="Rounded Rectangle 95"/>
            <p:cNvSpPr/>
            <p:nvPr/>
          </p:nvSpPr>
          <p:spPr>
            <a:xfrm>
              <a:off x="5298" y="5280"/>
              <a:ext cx="1511" cy="417"/>
            </a:xfrm>
            <a:prstGeom prst="rect">
              <a:avLst/>
            </a:prstGeom>
            <a:solidFill>
              <a:srgbClr val="C8E8EE"/>
            </a:solidFill>
            <a:ln>
              <a:noFill/>
            </a:ln>
            <a:effectLst/>
          </p:spPr>
          <p:txBody>
            <a:bodyPr vert="horz" wrap="none" lIns="0" tIns="0" rIns="0" bIns="0"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rPr>
                <a:t>工业代码生成</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9" name="Rounded Rectangle 95"/>
            <p:cNvSpPr/>
            <p:nvPr/>
          </p:nvSpPr>
          <p:spPr>
            <a:xfrm>
              <a:off x="11958" y="5280"/>
              <a:ext cx="1009" cy="425"/>
            </a:xfrm>
            <a:prstGeom prst="rect">
              <a:avLst/>
            </a:prstGeom>
            <a:noFill/>
            <a:ln>
              <a:noFill/>
            </a:ln>
            <a:effectLst/>
            <a:extLst>
              <a:ext uri="{909E8E84-426E-40DD-AFC4-6F175D3DCCD1}">
                <a14:hiddenFill xmlns:a14="http://schemas.microsoft.com/office/drawing/2010/main">
                  <a:solidFill>
                    <a:schemeClr val="accent6">
                      <a:lumMod val="20000"/>
                      <a:lumOff val="80000"/>
                    </a:schemeClr>
                  </a:solidFill>
                </a14:hiddenFill>
              </a:ext>
            </a:extLst>
          </p:spPr>
          <p:txBody>
            <a:bodyPr vert="horz" wrap="none" lIns="0" tIns="0" rIns="0" bIns="0" numCol="1" spcCol="0" rtlCol="0" fromWordArt="0" anchor="ctr" anchorCtr="0" forceAA="0" compatLnSpc="0">
              <a:noAutofit/>
            </a:bodyPr>
            <a:lstStyle/>
            <a:p>
              <a:pPr lvl="0" algn="ctr">
                <a:buClrTx/>
                <a:buSzTx/>
                <a:buFontTx/>
              </a:pPr>
              <a:r>
                <a:rPr lang="en-US" altLang="zh-CN" sz="600" b="1" kern="0" dirty="0">
                  <a:solidFill>
                    <a:sysClr val="windowText" lastClr="000000"/>
                  </a:solidFill>
                  <a:latin typeface="微软雅黑" panose="020B0503020204020204" pitchFamily="34" charset="-122"/>
                  <a:ea typeface="微软雅黑" panose="020B0503020204020204" pitchFamily="34" charset="-122"/>
                  <a:sym typeface="+mn-ea"/>
                </a:rPr>
                <a:t>...</a:t>
              </a:r>
              <a:endParaRPr lang="en-US" altLang="zh-CN"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11" name="Rounded Rectangle 95"/>
            <p:cNvSpPr/>
            <p:nvPr/>
          </p:nvSpPr>
          <p:spPr>
            <a:xfrm>
              <a:off x="12269" y="3943"/>
              <a:ext cx="1009" cy="425"/>
            </a:xfrm>
            <a:prstGeom prst="rect">
              <a:avLst/>
            </a:prstGeom>
            <a:noFill/>
            <a:ln>
              <a:noFill/>
            </a:ln>
            <a:effectLst/>
            <a:extLst>
              <a:ext uri="{909E8E84-426E-40DD-AFC4-6F175D3DCCD1}">
                <a14:hiddenFill xmlns:a14="http://schemas.microsoft.com/office/drawing/2010/main">
                  <a:solidFill>
                    <a:schemeClr val="accent6">
                      <a:lumMod val="20000"/>
                      <a:lumOff val="80000"/>
                    </a:schemeClr>
                  </a:solidFill>
                </a14:hiddenFill>
              </a:ext>
            </a:extLst>
          </p:spPr>
          <p:txBody>
            <a:bodyPr vert="horz" wrap="none" lIns="0" tIns="0" rIns="0" bIns="0" numCol="1" spcCol="0" rtlCol="0" fromWordArt="0" anchor="ctr" anchorCtr="0" forceAA="0" compatLnSpc="0">
              <a:noAutofit/>
            </a:bodyPr>
            <a:lstStyle/>
            <a:p>
              <a:pPr lvl="0" algn="ctr">
                <a:buClrTx/>
                <a:buSzTx/>
                <a:buFontTx/>
              </a:pPr>
              <a:r>
                <a:rPr lang="en-US" altLang="zh-CN" sz="600" b="1" kern="0" dirty="0">
                  <a:solidFill>
                    <a:sysClr val="windowText" lastClr="000000"/>
                  </a:solidFill>
                  <a:latin typeface="微软雅黑" panose="020B0503020204020204" pitchFamily="34" charset="-122"/>
                  <a:ea typeface="微软雅黑" panose="020B0503020204020204" pitchFamily="34" charset="-122"/>
                  <a:sym typeface="+mn-ea"/>
                </a:rPr>
                <a:t>...</a:t>
              </a:r>
              <a:endParaRPr lang="en-US" altLang="zh-CN" sz="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14" name="圆角矩形 40"/>
            <p:cNvSpPr/>
            <p:nvPr>
              <p:custDataLst>
                <p:tags r:id="rId5"/>
              </p:custDataLst>
            </p:nvPr>
          </p:nvSpPr>
          <p:spPr>
            <a:xfrm>
              <a:off x="5707" y="7924"/>
              <a:ext cx="3027" cy="335"/>
            </a:xfrm>
            <a:prstGeom prst="rect">
              <a:avLst/>
            </a:prstGeom>
            <a:solidFill>
              <a:srgbClr val="EBF1DE"/>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lt"/>
                </a:rPr>
                <a:t>大模型服务平台</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lt"/>
              </a:endParaRPr>
            </a:p>
          </p:txBody>
        </p:sp>
        <p:sp>
          <p:nvSpPr>
            <p:cNvPr id="15" name="圆角矩形 40"/>
            <p:cNvSpPr/>
            <p:nvPr>
              <p:custDataLst>
                <p:tags r:id="rId6"/>
              </p:custDataLst>
            </p:nvPr>
          </p:nvSpPr>
          <p:spPr>
            <a:xfrm>
              <a:off x="9261" y="7924"/>
              <a:ext cx="3027" cy="335"/>
            </a:xfrm>
            <a:prstGeom prst="rect">
              <a:avLst/>
            </a:prstGeom>
            <a:solidFill>
              <a:srgbClr val="EBF1DE"/>
            </a:solidFill>
            <a:ln w="19050" cap="flat" cmpd="sng" algn="ctr">
              <a:noFill/>
              <a:prstDash val="sysDot"/>
            </a:ln>
            <a:effectLst/>
          </p:spPr>
          <p:txBody>
            <a:bodyPr vert="horz" wrap="square" lIns="28932" tIns="14466" rIns="28932" bIns="14466" numCol="1" spcCol="0" rtlCol="0" fromWordArt="0" anchor="ctr" anchorCtr="0" forceAA="0" compatLnSpc="0">
              <a:noAutofit/>
            </a:bodyPr>
            <a:lstStyle/>
            <a:p>
              <a:pPr lvl="0" algn="ctr">
                <a:buClrTx/>
                <a:buSzTx/>
                <a:buFontTx/>
              </a:pPr>
              <a:r>
                <a:rPr lang="zh-CN" altLang="en-US" sz="600" b="1" kern="0" dirty="0">
                  <a:solidFill>
                    <a:sysClr val="windowText" lastClr="000000"/>
                  </a:solidFill>
                  <a:latin typeface="微软雅黑" panose="020B0503020204020204" pitchFamily="34" charset="-122"/>
                  <a:ea typeface="微软雅黑" panose="020B0503020204020204" pitchFamily="34" charset="-122"/>
                  <a:sym typeface="+mn-lt"/>
                </a:rPr>
                <a:t>数据处理平台</a:t>
              </a:r>
              <a:endParaRPr lang="zh-CN" altLang="en-US" sz="600" b="1" kern="0" dirty="0">
                <a:solidFill>
                  <a:sysClr val="windowText" lastClr="000000"/>
                </a:solidFill>
                <a:latin typeface="微软雅黑" panose="020B0503020204020204" pitchFamily="34" charset="-122"/>
                <a:ea typeface="微软雅黑" panose="020B0503020204020204" pitchFamily="34" charset="-122"/>
                <a:sym typeface="+mn-lt"/>
              </a:endParaRPr>
            </a:p>
          </p:txBody>
        </p:sp>
        <p:sp>
          <p:nvSpPr>
            <p:cNvPr id="16" name="矩形 15"/>
            <p:cNvSpPr/>
            <p:nvPr/>
          </p:nvSpPr>
          <p:spPr>
            <a:xfrm>
              <a:off x="2024" y="7651"/>
              <a:ext cx="11315" cy="741"/>
            </a:xfrm>
            <a:prstGeom prst="rect">
              <a:avLst/>
            </a:prstGeom>
            <a:noFill/>
            <a:ln w="8890">
              <a:solidFill>
                <a:srgbClr val="0F84CF"/>
              </a:solidFill>
              <a:prstDash val="dash"/>
            </a:ln>
          </p:spPr>
          <p:txBody>
            <a:bodyPr tIns="54000" bIns="67500" anchor="t" anchorCtr="0"/>
            <a:lstStyle/>
            <a:p>
              <a:pPr algn="ctr"/>
              <a:endParaRPr lang="zh-CN" altLang="en-US" sz="675" b="1">
                <a:solidFill>
                  <a:schemeClr val="accent6">
                    <a:lumMod val="10000"/>
                  </a:schemeClr>
                </a:solidFill>
                <a:latin typeface="微软雅黑" panose="020B0503020204020204" pitchFamily="34" charset="-122"/>
                <a:ea typeface="微软雅黑" panose="020B0503020204020204" pitchFamily="34" charset="-122"/>
              </a:endParaRPr>
            </a:p>
          </p:txBody>
        </p:sp>
        <p:sp>
          <p:nvSpPr>
            <p:cNvPr id="110" name="文本框 109"/>
            <p:cNvSpPr txBox="1"/>
            <p:nvPr/>
          </p:nvSpPr>
          <p:spPr>
            <a:xfrm>
              <a:off x="6649" y="7427"/>
              <a:ext cx="1827" cy="455"/>
            </a:xfrm>
            <a:prstGeom prst="rect">
              <a:avLst/>
            </a:prstGeom>
            <a:solidFill>
              <a:srgbClr val="F6FAFD"/>
            </a:solidFill>
          </p:spPr>
          <p:txBody>
            <a:bodyPr wrap="square" lIns="0" rIns="0">
              <a:spAutoFit/>
            </a:bodyPr>
            <a:lstStyle/>
            <a:p>
              <a:pPr algn="ctr"/>
              <a:r>
                <a:rPr lang="zh-CN" altLang="en-US" sz="750" b="1">
                  <a:solidFill>
                    <a:srgbClr val="0070C0"/>
                  </a:solidFill>
                  <a:latin typeface="微软雅黑" panose="020B0503020204020204" pitchFamily="34" charset="-122"/>
                  <a:ea typeface="微软雅黑" panose="020B0503020204020204" pitchFamily="34" charset="-122"/>
                </a:rPr>
                <a:t>震泽</a:t>
              </a:r>
              <a:r>
                <a:rPr lang="en-US" altLang="zh-CN" sz="750" b="1">
                  <a:solidFill>
                    <a:srgbClr val="0070C0"/>
                  </a:solidFill>
                  <a:latin typeface="微软雅黑" panose="020B0503020204020204" pitchFamily="34" charset="-122"/>
                  <a:ea typeface="微软雅黑" panose="020B0503020204020204" pitchFamily="34" charset="-122"/>
                </a:rPr>
                <a:t>MaaS</a:t>
              </a:r>
              <a:r>
                <a:rPr lang="zh-CN" altLang="en-US" sz="750" b="1">
                  <a:solidFill>
                    <a:srgbClr val="0070C0"/>
                  </a:solidFill>
                  <a:latin typeface="微软雅黑" panose="020B0503020204020204" pitchFamily="34" charset="-122"/>
                  <a:ea typeface="微软雅黑" panose="020B0503020204020204" pitchFamily="34" charset="-122"/>
                </a:rPr>
                <a:t>能力平台</a:t>
              </a:r>
              <a:endParaRPr lang="zh-CN" altLang="en-US" sz="750" b="1">
                <a:solidFill>
                  <a:srgbClr val="0070C0"/>
                </a:solidFill>
                <a:latin typeface="微软雅黑" panose="020B0503020204020204" pitchFamily="34" charset="-122"/>
                <a:ea typeface="微软雅黑" panose="020B0503020204020204" pitchFamily="34" charset="-122"/>
              </a:endParaRPr>
            </a:p>
          </p:txBody>
        </p:sp>
      </p:grpSp>
      <p:sp>
        <p:nvSpPr>
          <p:cNvPr id="37" name="文本框 36"/>
          <p:cNvSpPr txBox="1"/>
          <p:nvPr>
            <p:custDataLst>
              <p:tags r:id="rId7"/>
            </p:custDataLst>
          </p:nvPr>
        </p:nvSpPr>
        <p:spPr>
          <a:xfrm>
            <a:off x="0" y="628650"/>
            <a:ext cx="9191625" cy="672941"/>
          </a:xfrm>
          <a:prstGeom prst="rect">
            <a:avLst/>
          </a:prstGeom>
          <a:solidFill>
            <a:srgbClr val="0070BF">
              <a:alpha val="4000"/>
            </a:srgbClr>
          </a:solidFill>
        </p:spPr>
        <p:txBody>
          <a:bodyPr wrap="square" lIns="297180" rIns="297180" rtlCol="0" anchor="t" anchorCtr="0">
            <a:noAutofit/>
          </a:bodyPr>
          <a:lstStyle/>
          <a:p>
            <a:pPr marL="285750" lvl="0" indent="-285750" algn="just">
              <a:lnSpc>
                <a:spcPct val="150000"/>
              </a:lnSpc>
              <a:spcBef>
                <a:spcPts val="0"/>
              </a:spcBef>
              <a:spcAft>
                <a:spcPts val="0"/>
              </a:spcAft>
              <a:buClrTx/>
              <a:buSzTx/>
              <a:buFont typeface="Wingdings" panose="05000000000000000000" charset="0"/>
              <a:buChar char="n"/>
            </a:pPr>
            <a:r>
              <a:rPr lang="zh-CN" altLang="en-US" sz="1200" b="1" dirty="0">
                <a:latin typeface="微软雅黑" panose="020B0503020204020204" pitchFamily="34" charset="-122"/>
                <a:ea typeface="微软雅黑" panose="020B0503020204020204" pitchFamily="34" charset="-122"/>
                <a:sym typeface="+mn-ea"/>
              </a:rPr>
              <a:t>基于“算力+AI平台+大模型能力+场景应用”的一体化方案，结合客户自身研发能力、应用场景适配等多种因素，构建</a:t>
            </a:r>
            <a:r>
              <a:rPr lang="zh-CN" altLang="en-US" sz="1200" b="1" dirty="0">
                <a:solidFill>
                  <a:srgbClr val="C00000"/>
                </a:solidFill>
                <a:latin typeface="微软雅黑" panose="020B0503020204020204" pitchFamily="34" charset="-122"/>
                <a:ea typeface="微软雅黑" panose="020B0503020204020204" pitchFamily="34" charset="-122"/>
                <a:sym typeface="+mn-ea"/>
              </a:rPr>
              <a:t>“</a:t>
            </a:r>
            <a:r>
              <a:rPr lang="en-US" altLang="zh-CN" sz="1200" b="1" dirty="0">
                <a:solidFill>
                  <a:srgbClr val="C00000"/>
                </a:solidFill>
                <a:latin typeface="微软雅黑" panose="020B0503020204020204" pitchFamily="34" charset="-122"/>
                <a:ea typeface="微软雅黑" panose="020B0503020204020204" pitchFamily="34" charset="-122"/>
                <a:sym typeface="+mn-ea"/>
              </a:rPr>
              <a:t>1+1+</a:t>
            </a:r>
            <a:r>
              <a:rPr lang="zh-CN" altLang="en-US" sz="1200" b="1" dirty="0">
                <a:solidFill>
                  <a:srgbClr val="C00000"/>
                </a:solidFill>
                <a:latin typeface="微软雅黑" panose="020B0503020204020204" pitchFamily="34" charset="-122"/>
                <a:ea typeface="微软雅黑" panose="020B0503020204020204" pitchFamily="34" charset="-122"/>
                <a:sym typeface="+mn-ea"/>
              </a:rPr>
              <a:t>N+X”工业能源行业Deepseek能力体系</a:t>
            </a:r>
            <a:r>
              <a:rPr lang="zh-CN" altLang="en-US" sz="1200" b="1" dirty="0">
                <a:latin typeface="微软雅黑" panose="020B0503020204020204" pitchFamily="34" charset="-122"/>
                <a:ea typeface="微软雅黑" panose="020B0503020204020204" pitchFamily="34" charset="-122"/>
                <a:sym typeface="+mn-ea"/>
              </a:rPr>
              <a:t>，提供多种服务模式，满足多层次客户需求。</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164" y="103982"/>
            <a:ext cx="5650706" cy="368300"/>
          </a:xfrm>
        </p:spPr>
        <p:txBody>
          <a:bodyPr wrap="square"/>
          <a:lstStyle/>
          <a:p>
            <a:pPr algn="l">
              <a:buClrTx/>
              <a:buSzTx/>
              <a:buFontTx/>
            </a:pPr>
            <a:r>
              <a:rPr lang="zh-CN" altLang="en-US" sz="1800">
                <a:solidFill>
                  <a:srgbClr val="0070C0"/>
                </a:solidFill>
                <a:sym typeface="+mn-ea"/>
              </a:rPr>
              <a:t>工业能源行业</a:t>
            </a:r>
            <a:r>
              <a:rPr lang="en-US" altLang="zh-CN" sz="1800">
                <a:solidFill>
                  <a:srgbClr val="0070C0"/>
                </a:solidFill>
                <a:sym typeface="+mn-ea"/>
              </a:rPr>
              <a:t>-</a:t>
            </a:r>
            <a:r>
              <a:rPr lang="zh-CN" altLang="en-US" sz="1800">
                <a:solidFill>
                  <a:srgbClr val="0070C0"/>
                </a:solidFill>
                <a:sym typeface="+mn-ea"/>
              </a:rPr>
              <a:t>电力行业应用场景</a:t>
            </a:r>
            <a:endParaRPr lang="zh-CN" altLang="en-US" sz="1800">
              <a:solidFill>
                <a:srgbClr val="0070C0"/>
              </a:solidFill>
              <a:sym typeface="+mn-ea"/>
            </a:endParaRPr>
          </a:p>
        </p:txBody>
      </p:sp>
      <p:sp>
        <p:nvSpPr>
          <p:cNvPr id="6" name="文本框 5"/>
          <p:cNvSpPr txBox="1"/>
          <p:nvPr>
            <p:custDataLst>
              <p:tags r:id="rId1"/>
            </p:custDataLst>
          </p:nvPr>
        </p:nvSpPr>
        <p:spPr>
          <a:xfrm>
            <a:off x="-47625" y="712946"/>
            <a:ext cx="9191625" cy="672941"/>
          </a:xfrm>
          <a:prstGeom prst="rect">
            <a:avLst/>
          </a:prstGeom>
          <a:solidFill>
            <a:srgbClr val="0070BF">
              <a:alpha val="4000"/>
            </a:srgbClr>
          </a:solidFill>
        </p:spPr>
        <p:txBody>
          <a:bodyPr wrap="square" lIns="297180" rIns="297180" rtlCol="0" anchor="t" anchorCtr="0">
            <a:noAutofit/>
          </a:bodyPr>
          <a:lstStyle/>
          <a:p>
            <a:pPr marL="285750" indent="-285750">
              <a:lnSpc>
                <a:spcPct val="150000"/>
              </a:lnSpc>
              <a:buFont typeface="Wingdings" panose="05000000000000000000" charset="0"/>
              <a:buChar char=""/>
            </a:pPr>
            <a:r>
              <a:rPr lang="zh-CN" altLang="en-US" sz="1200" b="1" dirty="0">
                <a:latin typeface="微软雅黑" panose="020B0503020204020204" pitchFamily="34" charset="-122"/>
                <a:ea typeface="微软雅黑" panose="020B0503020204020204" pitchFamily="34" charset="-122"/>
                <a:sym typeface="+mn-ea"/>
              </a:rPr>
              <a:t>针对电力行业数据处理专业性要求高、实时性要求强等需求，移动云提供从</a:t>
            </a:r>
            <a:r>
              <a:rPr lang="zh-CN" altLang="en-US" sz="1200" b="1" dirty="0">
                <a:solidFill>
                  <a:srgbClr val="0070C0"/>
                </a:solidFill>
                <a:latin typeface="微软雅黑" panose="020B0503020204020204" pitchFamily="34" charset="-122"/>
                <a:ea typeface="微软雅黑" panose="020B0503020204020204" pitchFamily="34" charset="-122"/>
                <a:sym typeface="+mn-ea"/>
              </a:rPr>
              <a:t>智算算力、智算平台到智能应用</a:t>
            </a:r>
            <a:r>
              <a:rPr lang="zh-CN" altLang="en-US" sz="1200" b="1" dirty="0">
                <a:latin typeface="微软雅黑" panose="020B0503020204020204" pitchFamily="34" charset="-122"/>
                <a:ea typeface="微软雅黑" panose="020B0503020204020204" pitchFamily="34" charset="-122"/>
                <a:sym typeface="+mn-ea"/>
              </a:rPr>
              <a:t>的一站式解决方案，支持负荷预测、电力工程改造、巡检智能分析、智能客服等能力，助力</a:t>
            </a:r>
            <a:r>
              <a:rPr lang="en-US" altLang="zh-CN" sz="1200" b="1" dirty="0">
                <a:latin typeface="微软雅黑" panose="020B0503020204020204" pitchFamily="34" charset="-122"/>
                <a:ea typeface="微软雅黑" panose="020B0503020204020204" pitchFamily="34" charset="-122"/>
                <a:sym typeface="+mn-ea"/>
              </a:rPr>
              <a:t>DeepSeek</a:t>
            </a:r>
            <a:r>
              <a:rPr lang="zh-CN" altLang="en-US" sz="1200" b="1" dirty="0">
                <a:latin typeface="微软雅黑" panose="020B0503020204020204" pitchFamily="34" charset="-122"/>
                <a:ea typeface="微软雅黑" panose="020B0503020204020204" pitchFamily="34" charset="-122"/>
                <a:sym typeface="+mn-ea"/>
              </a:rPr>
              <a:t>在电网的快速落地实践。</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sp>
        <p:nvSpPr>
          <p:cNvPr id="25" name="文本框 24"/>
          <p:cNvSpPr txBox="1"/>
          <p:nvPr/>
        </p:nvSpPr>
        <p:spPr>
          <a:xfrm>
            <a:off x="315754" y="1437799"/>
            <a:ext cx="3752374" cy="922020"/>
          </a:xfrm>
          <a:prstGeom prst="rect">
            <a:avLst/>
          </a:prstGeom>
          <a:noFill/>
        </p:spPr>
        <p:txBody>
          <a:bodyPr wrap="square" rtlCol="0">
            <a:spAutoFit/>
          </a:bodyPr>
          <a:lstStyle/>
          <a:p>
            <a:pPr>
              <a:lnSpc>
                <a:spcPct val="150000"/>
              </a:lnSpc>
            </a:pPr>
            <a:r>
              <a:rPr kumimoji="1" lang="zh-CN" altLang="en-US" sz="900" b="1" dirty="0">
                <a:solidFill>
                  <a:srgbClr val="C00000"/>
                </a:solidFill>
                <a:latin typeface="微软雅黑" panose="020B0503020204020204" pitchFamily="34" charset="-122"/>
                <a:ea typeface="微软雅黑" panose="020B0503020204020204" pitchFamily="34" charset="-122"/>
              </a:rPr>
              <a:t>现有垂域大模型联合</a:t>
            </a:r>
            <a:endParaRPr kumimoji="1" lang="zh-CN" altLang="en-US" sz="900" b="1" dirty="0">
              <a:solidFill>
                <a:srgbClr val="C00000"/>
              </a:solidFill>
              <a:latin typeface="微软雅黑" panose="020B0503020204020204" pitchFamily="34" charset="-122"/>
              <a:ea typeface="微软雅黑" panose="020B0503020204020204" pitchFamily="34" charset="-122"/>
            </a:endParaRPr>
          </a:p>
          <a:p>
            <a:pPr>
              <a:lnSpc>
                <a:spcPct val="150000"/>
              </a:lnSpc>
            </a:pPr>
            <a:r>
              <a:rPr kumimoji="1" lang="zh-CN" altLang="en-US" sz="900" b="1" dirty="0">
                <a:latin typeface="微软雅黑" panose="020B0503020204020204" pitchFamily="34" charset="-122"/>
                <a:ea typeface="微软雅黑" panose="020B0503020204020204" pitchFamily="34" charset="-122"/>
              </a:rPr>
              <a:t>专业</a:t>
            </a:r>
            <a:r>
              <a:rPr kumimoji="1" lang="en-US" altLang="zh-CN" sz="900" b="1" dirty="0">
                <a:latin typeface="微软雅黑" panose="020B0503020204020204" pitchFamily="34" charset="-122"/>
                <a:ea typeface="微软雅黑" panose="020B0503020204020204" pitchFamily="34" charset="-122"/>
              </a:rPr>
              <a:t>+</a:t>
            </a:r>
            <a:r>
              <a:rPr kumimoji="1" lang="zh-CN" altLang="en-US" sz="900" b="1" dirty="0">
                <a:latin typeface="微软雅黑" panose="020B0503020204020204" pitchFamily="34" charset="-122"/>
                <a:ea typeface="微软雅黑" panose="020B0503020204020204" pitchFamily="34" charset="-122"/>
              </a:rPr>
              <a:t>通用能力融合：</a:t>
            </a:r>
            <a:r>
              <a:rPr kumimoji="1" lang="zh-CN" altLang="en-US" sz="900" dirty="0">
                <a:latin typeface="微软雅黑" panose="020B0503020204020204" pitchFamily="34" charset="-122"/>
                <a:ea typeface="微软雅黑" panose="020B0503020204020204" pitchFamily="34" charset="-122"/>
              </a:rPr>
              <a:t>光明大模型</a:t>
            </a:r>
            <a:r>
              <a:rPr kumimoji="1" lang="en-US" altLang="zh-CN" sz="900" dirty="0">
                <a:latin typeface="微软雅黑" panose="020B0503020204020204" pitchFamily="34" charset="-122"/>
                <a:ea typeface="微软雅黑" panose="020B0503020204020204" pitchFamily="34" charset="-122"/>
              </a:rPr>
              <a:t>/</a:t>
            </a:r>
            <a:r>
              <a:rPr kumimoji="1" lang="zh-CN" altLang="en-US" sz="900" dirty="0">
                <a:latin typeface="微软雅黑" panose="020B0503020204020204" pitchFamily="34" charset="-122"/>
                <a:ea typeface="微软雅黑" panose="020B0503020204020204" pitchFamily="34" charset="-122"/>
              </a:rPr>
              <a:t>大瓦特大模型聚焦电力领域知识（如电网拓扑、设备参数），</a:t>
            </a:r>
            <a:r>
              <a:rPr kumimoji="1" lang="en-US" altLang="zh-CN" sz="900" dirty="0">
                <a:latin typeface="微软雅黑" panose="020B0503020204020204" pitchFamily="34" charset="-122"/>
                <a:ea typeface="微软雅黑" panose="020B0503020204020204" pitchFamily="34" charset="-122"/>
              </a:rPr>
              <a:t>DeepSeek</a:t>
            </a:r>
            <a:r>
              <a:rPr kumimoji="1" lang="zh-CN" altLang="en-US" sz="900" dirty="0">
                <a:latin typeface="微软雅黑" panose="020B0503020204020204" pitchFamily="34" charset="-122"/>
                <a:ea typeface="微软雅黑" panose="020B0503020204020204" pitchFamily="34" charset="-122"/>
              </a:rPr>
              <a:t>则提供逻辑推理和多任务处理能力。</a:t>
            </a:r>
            <a:endParaRPr kumimoji="1" lang="zh-CN" altLang="en-US" sz="900" dirty="0">
              <a:latin typeface="微软雅黑" panose="020B0503020204020204" pitchFamily="34" charset="-122"/>
              <a:ea typeface="微软雅黑" panose="020B0503020204020204" pitchFamily="34" charset="-122"/>
            </a:endParaRPr>
          </a:p>
        </p:txBody>
      </p:sp>
      <p:sp>
        <p:nvSpPr>
          <p:cNvPr id="26" name="图形 2_1"/>
          <p:cNvSpPr/>
          <p:nvPr/>
        </p:nvSpPr>
        <p:spPr>
          <a:xfrm rot="5400000">
            <a:off x="3987641" y="1614964"/>
            <a:ext cx="719614" cy="422434"/>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bg2">
                  <a:lumMod val="50000"/>
                </a:schemeClr>
              </a:gs>
              <a:gs pos="100000">
                <a:srgbClr val="F1F6FD"/>
              </a:gs>
            </a:gsLst>
            <a:lin ang="5400000" scaled="1"/>
            <a:tileRect/>
          </a:gradFill>
          <a:ln w="40186" cap="flat">
            <a:noFill/>
            <a:prstDash val="solid"/>
            <a:miter/>
          </a:ln>
        </p:spPr>
        <p:txBody>
          <a:bodyPr rtlCol="0" anchor="ctr"/>
          <a:lstStyle/>
          <a:p>
            <a:endParaRPr lang="zh-CN" altLang="en-US" sz="100" dirty="0"/>
          </a:p>
        </p:txBody>
      </p:sp>
      <p:sp>
        <p:nvSpPr>
          <p:cNvPr id="27" name="文本框 26"/>
          <p:cNvSpPr txBox="1"/>
          <p:nvPr/>
        </p:nvSpPr>
        <p:spPr>
          <a:xfrm>
            <a:off x="4654868" y="1393984"/>
            <a:ext cx="4391025" cy="922020"/>
          </a:xfrm>
          <a:prstGeom prst="rect">
            <a:avLst/>
          </a:prstGeom>
          <a:noFill/>
        </p:spPr>
        <p:txBody>
          <a:bodyPr wrap="square" rtlCol="0">
            <a:spAutoFit/>
          </a:bodyPr>
          <a:lstStyle/>
          <a:p>
            <a:pPr>
              <a:lnSpc>
                <a:spcPct val="150000"/>
              </a:lnSpc>
            </a:pPr>
            <a:r>
              <a:rPr kumimoji="1" lang="zh-CN" altLang="en-US" sz="900" b="1" dirty="0">
                <a:latin typeface="微软雅黑" panose="020B0503020204020204" pitchFamily="34" charset="-122"/>
                <a:ea typeface="微软雅黑" panose="020B0503020204020204" pitchFamily="34" charset="-122"/>
                <a:sym typeface="+mn-ea"/>
              </a:rPr>
              <a:t>能力推荐：</a:t>
            </a:r>
            <a:r>
              <a:rPr kumimoji="1" lang="zh-CN" altLang="en-US" sz="900" dirty="0">
                <a:latin typeface="微软雅黑" panose="020B0503020204020204" pitchFamily="34" charset="-122"/>
                <a:ea typeface="微软雅黑" panose="020B0503020204020204" pitchFamily="34" charset="-122"/>
                <a:sym typeface="+mn-ea"/>
              </a:rPr>
              <a:t>通过</a:t>
            </a:r>
            <a:r>
              <a:rPr kumimoji="1" lang="zh-CN" altLang="en-US" sz="900" b="1" dirty="0">
                <a:latin typeface="微软雅黑" panose="020B0503020204020204" pitchFamily="34" charset="-122"/>
                <a:ea typeface="微软雅黑" panose="020B0503020204020204" pitchFamily="34" charset="-122"/>
                <a:sym typeface="+mn-ea"/>
              </a:rPr>
              <a:t>智算平台</a:t>
            </a:r>
            <a:r>
              <a:rPr kumimoji="1" lang="zh-CN" altLang="en-US" sz="900" dirty="0">
                <a:latin typeface="微软雅黑" panose="020B0503020204020204" pitchFamily="34" charset="-122"/>
                <a:ea typeface="微软雅黑" panose="020B0503020204020204" pitchFamily="34" charset="-122"/>
                <a:sym typeface="+mn-ea"/>
              </a:rPr>
              <a:t>一键式部署调试，大模型加上“手”、“脚”，构建</a:t>
            </a:r>
            <a:r>
              <a:rPr kumimoji="1" lang="zh-CN" altLang="en-US" sz="900" b="1" dirty="0">
                <a:latin typeface="微软雅黑" panose="020B0503020204020204" pitchFamily="34" charset="-122"/>
                <a:ea typeface="微软雅黑" panose="020B0503020204020204" pitchFamily="34" charset="-122"/>
                <a:sym typeface="+mn-ea"/>
              </a:rPr>
              <a:t>智能体应用</a:t>
            </a:r>
            <a:r>
              <a:rPr kumimoji="1" lang="zh-CN" altLang="en-US" sz="900" dirty="0">
                <a:latin typeface="微软雅黑" panose="020B0503020204020204" pitchFamily="34" charset="-122"/>
                <a:ea typeface="微软雅黑" panose="020B0503020204020204" pitchFamily="34" charset="-122"/>
                <a:sym typeface="+mn-ea"/>
              </a:rPr>
              <a:t>，可发布</a:t>
            </a:r>
            <a:r>
              <a:rPr kumimoji="1" lang="en-US" altLang="zh-CN" sz="900" dirty="0">
                <a:latin typeface="微软雅黑" panose="020B0503020204020204" pitchFamily="34" charset="-122"/>
                <a:ea typeface="微软雅黑" panose="020B0503020204020204" pitchFamily="34" charset="-122"/>
                <a:sym typeface="+mn-ea"/>
              </a:rPr>
              <a:t>API</a:t>
            </a:r>
            <a:r>
              <a:rPr kumimoji="1" lang="zh-CN" altLang="en-US" sz="900" dirty="0">
                <a:latin typeface="微软雅黑" panose="020B0503020204020204" pitchFamily="34" charset="-122"/>
                <a:ea typeface="微软雅黑" panose="020B0503020204020204" pitchFamily="34" charset="-122"/>
                <a:sym typeface="+mn-ea"/>
              </a:rPr>
              <a:t>与业务深度融合。</a:t>
            </a:r>
            <a:endParaRPr kumimoji="1" lang="en-US" altLang="zh-CN" sz="900" dirty="0">
              <a:latin typeface="微软雅黑" panose="020B0503020204020204" pitchFamily="34" charset="-122"/>
              <a:ea typeface="微软雅黑" panose="020B0503020204020204" pitchFamily="34" charset="-122"/>
            </a:endParaRPr>
          </a:p>
          <a:p>
            <a:pPr>
              <a:lnSpc>
                <a:spcPct val="150000"/>
              </a:lnSpc>
            </a:pPr>
            <a:r>
              <a:rPr kumimoji="1" lang="zh-CN" altLang="en-US" sz="900" b="1" dirty="0">
                <a:latin typeface="微软雅黑" panose="020B0503020204020204" pitchFamily="34" charset="-122"/>
                <a:ea typeface="微软雅黑" panose="020B0503020204020204" pitchFamily="34" charset="-122"/>
                <a:sym typeface="+mn-ea"/>
              </a:rPr>
              <a:t>场景举例：</a:t>
            </a:r>
            <a:r>
              <a:rPr kumimoji="1" lang="zh-CN" altLang="en-US" sz="900" dirty="0">
                <a:latin typeface="微软雅黑" panose="020B0503020204020204" pitchFamily="34" charset="-122"/>
                <a:ea typeface="微软雅黑" panose="020B0503020204020204" pitchFamily="34" charset="-122"/>
                <a:sym typeface="+mn-ea"/>
              </a:rPr>
              <a:t>在电网规划中，光明模型提供历史负荷数据，移动云智算平台</a:t>
            </a:r>
            <a:r>
              <a:rPr kumimoji="1" lang="en-US" altLang="zh-CN" sz="900" dirty="0">
                <a:latin typeface="微软雅黑" panose="020B0503020204020204" pitchFamily="34" charset="-122"/>
                <a:ea typeface="微软雅黑" panose="020B0503020204020204" pitchFamily="34" charset="-122"/>
                <a:sym typeface="+mn-ea"/>
              </a:rPr>
              <a:t>DeepSeek</a:t>
            </a:r>
            <a:r>
              <a:rPr kumimoji="1" lang="zh-CN" altLang="en-US" sz="900" dirty="0">
                <a:latin typeface="微软雅黑" panose="020B0503020204020204" pitchFamily="34" charset="-122"/>
                <a:ea typeface="微软雅黑" panose="020B0503020204020204" pitchFamily="34" charset="-122"/>
                <a:sym typeface="+mn-ea"/>
              </a:rPr>
              <a:t>通过强化学习优化调度策略，实现动态资源分配。</a:t>
            </a:r>
            <a:endParaRPr kumimoji="1" lang="zh-CN" altLang="en-US" sz="900" dirty="0">
              <a:latin typeface="微软雅黑" panose="020B0503020204020204" pitchFamily="34" charset="-122"/>
              <a:ea typeface="微软雅黑" panose="020B0503020204020204" pitchFamily="34" charset="-122"/>
              <a:sym typeface="+mn-ea"/>
            </a:endParaRPr>
          </a:p>
        </p:txBody>
      </p:sp>
      <p:grpSp>
        <p:nvGrpSpPr>
          <p:cNvPr id="3" name="组合 2"/>
          <p:cNvGrpSpPr/>
          <p:nvPr/>
        </p:nvGrpSpPr>
        <p:grpSpPr>
          <a:xfrm>
            <a:off x="-85725" y="2378393"/>
            <a:ext cx="2489480" cy="2530316"/>
            <a:chOff x="219" y="4994"/>
            <a:chExt cx="5767" cy="5313"/>
          </a:xfrm>
        </p:grpSpPr>
        <p:grpSp>
          <p:nvGrpSpPr>
            <p:cNvPr id="8" name="组合 7"/>
            <p:cNvGrpSpPr/>
            <p:nvPr/>
          </p:nvGrpSpPr>
          <p:grpSpPr>
            <a:xfrm>
              <a:off x="856" y="4994"/>
              <a:ext cx="5130" cy="5313"/>
              <a:chOff x="9134" y="5086"/>
              <a:chExt cx="8449" cy="4882"/>
            </a:xfrm>
          </p:grpSpPr>
          <p:sp>
            <p:nvSpPr>
              <p:cNvPr id="18" name="圆角矩形 17"/>
              <p:cNvSpPr/>
              <p:nvPr>
                <p:custDataLst>
                  <p:tags r:id="rId2"/>
                </p:custDataLst>
              </p:nvPr>
            </p:nvSpPr>
            <p:spPr>
              <a:xfrm>
                <a:off x="9134" y="5504"/>
                <a:ext cx="8449" cy="4464"/>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3"/>
                </p:custDataLst>
              </p:nvPr>
            </p:nvSpPr>
            <p:spPr bwMode="auto">
              <a:xfrm>
                <a:off x="9154" y="5086"/>
                <a:ext cx="7929" cy="418"/>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负荷预测</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grpSp>
        <p:sp>
          <p:nvSpPr>
            <p:cNvPr id="13" name="文本框 12"/>
            <p:cNvSpPr txBox="1"/>
            <p:nvPr/>
          </p:nvSpPr>
          <p:spPr>
            <a:xfrm>
              <a:off x="219" y="7449"/>
              <a:ext cx="5638" cy="2808"/>
            </a:xfrm>
            <a:prstGeom prst="rect">
              <a:avLst/>
            </a:prstGeom>
            <a:noFill/>
          </p:spPr>
          <p:txBody>
            <a:bodyPr wrap="square">
              <a:noAutofit/>
            </a:bodyPr>
            <a:lstStyle/>
            <a:p>
              <a:pPr lvl="1" indent="0">
                <a:lnSpc>
                  <a:spcPct val="150000"/>
                </a:lnSpc>
                <a:buFont typeface="Wingdings" panose="05000000000000000000" pitchFamily="2" charset="2"/>
                <a:buNone/>
              </a:pPr>
              <a:r>
                <a:rPr lang="zh-CN" altLang="en-US" sz="900" dirty="0">
                  <a:latin typeface="Arial" panose="020B0604020202020204" pitchFamily="34" charset="0"/>
                  <a:ea typeface="微软雅黑" panose="020B0503020204020204" pitchFamily="34" charset="-122"/>
                  <a:sym typeface="Arial" panose="020B0604020202020204" pitchFamily="34" charset="0"/>
                </a:rPr>
                <a:t>针对资源配置及电网运行效率，基于</a:t>
              </a:r>
              <a:r>
                <a:rPr lang="en-US" altLang="zh-CN" sz="900" b="1" dirty="0">
                  <a:solidFill>
                    <a:srgbClr val="C00000"/>
                  </a:solidFill>
                  <a:latin typeface="Arial" panose="020B0604020202020204" pitchFamily="34" charset="0"/>
                  <a:ea typeface="微软雅黑" panose="020B0503020204020204" pitchFamily="34" charset="-122"/>
                  <a:sym typeface="Arial" panose="020B0604020202020204" pitchFamily="34" charset="0"/>
                </a:rPr>
                <a:t>DeepSeek</a:t>
              </a:r>
              <a:r>
                <a:rPr lang="zh-CN" altLang="en-US" sz="900" b="1" dirty="0">
                  <a:solidFill>
                    <a:srgbClr val="C00000"/>
                  </a:solidFill>
                  <a:latin typeface="Arial" panose="020B0604020202020204" pitchFamily="34" charset="0"/>
                  <a:ea typeface="微软雅黑" panose="020B0503020204020204" pitchFamily="34" charset="-122"/>
                  <a:sym typeface="Arial" panose="020B0604020202020204" pitchFamily="34" charset="0"/>
                </a:rPr>
                <a:t>大模型融合气象数据、电网运行数据、历史功率数据</a:t>
              </a:r>
              <a:r>
                <a:rPr lang="zh-CN" altLang="en-US" sz="900" dirty="0">
                  <a:latin typeface="Arial" panose="020B0604020202020204" pitchFamily="34" charset="0"/>
                  <a:ea typeface="微软雅黑" panose="020B0503020204020204" pitchFamily="34" charset="-122"/>
                  <a:sym typeface="Arial" panose="020B0604020202020204" pitchFamily="34" charset="0"/>
                </a:rPr>
                <a:t>等多维数据源，通过深度学习和机器学习算法，实现</a:t>
              </a:r>
              <a:r>
                <a:rPr lang="zh-CN" altLang="en-US" sz="900" b="1" dirty="0">
                  <a:solidFill>
                    <a:srgbClr val="C00000"/>
                  </a:solidFill>
                  <a:latin typeface="Arial" panose="020B0604020202020204" pitchFamily="34" charset="0"/>
                  <a:ea typeface="微软雅黑" panose="020B0503020204020204" pitchFamily="34" charset="-122"/>
                  <a:sym typeface="Arial" panose="020B0604020202020204" pitchFamily="34" charset="0"/>
                </a:rPr>
                <a:t>超短期、短期、中期电力功率预测，为电力企业调度和资源配置提供决策支持</a:t>
              </a:r>
              <a:r>
                <a:rPr lang="zh-CN" altLang="en-US" sz="900" dirty="0">
                  <a:latin typeface="Arial" panose="020B0604020202020204" pitchFamily="34" charset="0"/>
                  <a:ea typeface="微软雅黑" panose="020B0503020204020204" pitchFamily="34" charset="-122"/>
                  <a:sym typeface="Arial" panose="020B0604020202020204" pitchFamily="34" charset="0"/>
                </a:rPr>
                <a:t>。</a:t>
              </a:r>
              <a:endParaRPr lang="zh-CN" altLang="en-US" sz="9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742950" lvl="1" indent="-285750">
                <a:lnSpc>
                  <a:spcPct val="150000"/>
                </a:lnSpc>
                <a:buFont typeface="Wingdings" panose="05000000000000000000" pitchFamily="2" charset="2"/>
                <a:buChar char="n"/>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4"/>
            <a:stretch>
              <a:fillRect/>
            </a:stretch>
          </p:blipFill>
          <p:spPr>
            <a:xfrm>
              <a:off x="1094" y="5544"/>
              <a:ext cx="4441" cy="1872"/>
            </a:xfrm>
            <a:prstGeom prst="rect">
              <a:avLst/>
            </a:prstGeom>
          </p:spPr>
        </p:pic>
      </p:grpSp>
      <p:grpSp>
        <p:nvGrpSpPr>
          <p:cNvPr id="21" name="组合 20"/>
          <p:cNvGrpSpPr/>
          <p:nvPr/>
        </p:nvGrpSpPr>
        <p:grpSpPr>
          <a:xfrm>
            <a:off x="4710589" y="2378393"/>
            <a:ext cx="2224088" cy="2532221"/>
            <a:chOff x="6373" y="4994"/>
            <a:chExt cx="5792" cy="5317"/>
          </a:xfrm>
        </p:grpSpPr>
        <p:grpSp>
          <p:nvGrpSpPr>
            <p:cNvPr id="9" name="组合 8"/>
            <p:cNvGrpSpPr/>
            <p:nvPr/>
          </p:nvGrpSpPr>
          <p:grpSpPr>
            <a:xfrm>
              <a:off x="6852" y="4994"/>
              <a:ext cx="5313" cy="5313"/>
              <a:chOff x="8836" y="5086"/>
              <a:chExt cx="8750" cy="4882"/>
            </a:xfrm>
          </p:grpSpPr>
          <p:sp>
            <p:nvSpPr>
              <p:cNvPr id="16" name="圆角矩形 15"/>
              <p:cNvSpPr/>
              <p:nvPr>
                <p:custDataLst>
                  <p:tags r:id="rId5"/>
                </p:custDataLst>
              </p:nvPr>
            </p:nvSpPr>
            <p:spPr>
              <a:xfrm>
                <a:off x="8842" y="5504"/>
                <a:ext cx="8741" cy="4464"/>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6"/>
                </p:custDataLst>
              </p:nvPr>
            </p:nvSpPr>
            <p:spPr bwMode="auto">
              <a:xfrm>
                <a:off x="8836" y="5086"/>
                <a:ext cx="8750" cy="418"/>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ea"/>
                  </a:rPr>
                  <a:t>巡检智能分析</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grpSp>
        <p:pic>
          <p:nvPicPr>
            <p:cNvPr id="12" name="图片 11"/>
            <p:cNvPicPr>
              <a:picLocks noChangeAspect="1"/>
            </p:cNvPicPr>
            <p:nvPr>
              <p:custDataLst>
                <p:tags r:id="rId7"/>
              </p:custDataLst>
            </p:nvPr>
          </p:nvPicPr>
          <p:blipFill>
            <a:blip r:embed="rId8"/>
            <a:stretch>
              <a:fillRect/>
            </a:stretch>
          </p:blipFill>
          <p:spPr>
            <a:xfrm>
              <a:off x="7032" y="5547"/>
              <a:ext cx="4928" cy="1906"/>
            </a:xfrm>
            <a:prstGeom prst="rect">
              <a:avLst/>
            </a:prstGeom>
          </p:spPr>
        </p:pic>
        <p:sp>
          <p:nvSpPr>
            <p:cNvPr id="20" name="文本框 19"/>
            <p:cNvSpPr txBox="1"/>
            <p:nvPr/>
          </p:nvSpPr>
          <p:spPr>
            <a:xfrm>
              <a:off x="6373" y="7503"/>
              <a:ext cx="5638" cy="2808"/>
            </a:xfrm>
            <a:prstGeom prst="rect">
              <a:avLst/>
            </a:prstGeom>
            <a:noFill/>
          </p:spPr>
          <p:txBody>
            <a:bodyPr wrap="square">
              <a:noAutofit/>
            </a:bodyPr>
            <a:lstStyle/>
            <a:p>
              <a:pPr lvl="1" indent="0">
                <a:lnSpc>
                  <a:spcPct val="150000"/>
                </a:lnSpc>
                <a:buFont typeface="Wingdings" panose="05000000000000000000" pitchFamily="2" charset="2"/>
                <a:buNone/>
              </a:pPr>
              <a:r>
                <a:rPr lang="en-US" altLang="zh-CN" sz="900" dirty="0">
                  <a:latin typeface="微软雅黑" panose="020B0503020204020204" pitchFamily="34" charset="-122"/>
                  <a:ea typeface="微软雅黑" panose="020B0503020204020204" pitchFamily="34" charset="-122"/>
                  <a:sym typeface="Arial" panose="020B0604020202020204" pitchFamily="34" charset="0"/>
                </a:rPr>
                <a:t>面向</a:t>
              </a:r>
              <a:r>
                <a:rPr lang="zh-CN" altLang="en-US" sz="900" dirty="0">
                  <a:latin typeface="微软雅黑" panose="020B0503020204020204" pitchFamily="34" charset="-122"/>
                  <a:ea typeface="微软雅黑" panose="020B0503020204020204" pitchFamily="34" charset="-122"/>
                  <a:sym typeface="Arial" panose="020B0604020202020204" pitchFamily="34" charset="0"/>
                </a:rPr>
                <a:t>电力运维检修、设备巡检等场景，基于</a:t>
              </a:r>
              <a:r>
                <a:rPr lang="en-US" altLang="zh-CN" sz="900" dirty="0">
                  <a:latin typeface="微软雅黑" panose="020B0503020204020204" pitchFamily="34" charset="-122"/>
                  <a:ea typeface="微软雅黑" panose="020B0503020204020204" pitchFamily="34" charset="-122"/>
                  <a:sym typeface="Arial" panose="020B0604020202020204" pitchFamily="34" charset="0"/>
                </a:rPr>
                <a:t>DeepSeek</a:t>
              </a:r>
              <a:r>
                <a:rPr lang="zh-CN" altLang="en-US" sz="900" dirty="0">
                  <a:latin typeface="微软雅黑" panose="020B0503020204020204" pitchFamily="34" charset="-122"/>
                  <a:ea typeface="微软雅黑" panose="020B0503020204020204" pitchFamily="34" charset="-122"/>
                  <a:sym typeface="Arial" panose="020B0604020202020204" pitchFamily="34" charset="0"/>
                </a:rPr>
                <a:t>大模型，</a:t>
              </a:r>
              <a:r>
                <a:rPr lang="zh-CN" sz="900" dirty="0">
                  <a:latin typeface="微软雅黑" panose="020B0503020204020204" pitchFamily="34" charset="-122"/>
                  <a:ea typeface="微软雅黑" panose="020B0503020204020204" pitchFamily="34" charset="-122"/>
                  <a:sym typeface="Arial" panose="020B0604020202020204" pitchFamily="34" charset="0"/>
                </a:rPr>
                <a:t>实现</a:t>
              </a:r>
              <a:r>
                <a:rPr lang="zh-CN" sz="9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开放式人员检索、违规检测、指令式算法配置</a:t>
              </a:r>
              <a:r>
                <a:rPr lang="zh-CN" sz="900" dirty="0">
                  <a:latin typeface="微软雅黑" panose="020B0503020204020204" pitchFamily="34" charset="-122"/>
                  <a:ea typeface="微软雅黑" panose="020B0503020204020204" pitchFamily="34" charset="-122"/>
                  <a:sym typeface="Arial" panose="020B0604020202020204" pitchFamily="34" charset="0"/>
                </a:rPr>
                <a:t>，针对巡查结果，</a:t>
              </a:r>
              <a:r>
                <a:rPr lang="zh-CN" sz="9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自动生成维修工单、巡查日报、周报</a:t>
              </a:r>
              <a:r>
                <a:rPr lang="zh-CN" sz="900" dirty="0">
                  <a:latin typeface="微软雅黑" panose="020B0503020204020204" pitchFamily="34" charset="-122"/>
                  <a:ea typeface="微软雅黑" panose="020B0503020204020204" pitchFamily="34" charset="-122"/>
                  <a:sym typeface="Arial" panose="020B0604020202020204" pitchFamily="34" charset="0"/>
                </a:rPr>
                <a:t>，提升巡查效率</a:t>
              </a:r>
              <a:r>
                <a:rPr lang="zh-CN" altLang="en-US" sz="900" dirty="0">
                  <a:latin typeface="Arial" panose="020B0604020202020204" pitchFamily="34" charset="0"/>
                  <a:ea typeface="微软雅黑" panose="020B0503020204020204" pitchFamily="34" charset="-122"/>
                  <a:sym typeface="Arial" panose="020B0604020202020204" pitchFamily="34" charset="0"/>
                </a:rPr>
                <a:t>。</a:t>
              </a:r>
              <a:endParaRPr lang="zh-CN" altLang="en-US" sz="9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lvl="1" indent="0">
                <a:lnSpc>
                  <a:spcPct val="150000"/>
                </a:lnSpc>
                <a:buFont typeface="Wingdings" panose="05000000000000000000" pitchFamily="2" charset="2"/>
                <a:buNone/>
              </a:pPr>
              <a:endParaRPr lang="zh-CN" altLang="en-US" sz="9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742950" lvl="1" indent="-285750">
                <a:lnSpc>
                  <a:spcPct val="150000"/>
                </a:lnSpc>
                <a:buFont typeface="Wingdings" panose="05000000000000000000" pitchFamily="2" charset="2"/>
                <a:buChar char="n"/>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3" name="组合 32"/>
          <p:cNvGrpSpPr/>
          <p:nvPr/>
        </p:nvGrpSpPr>
        <p:grpSpPr>
          <a:xfrm>
            <a:off x="7010400" y="2378393"/>
            <a:ext cx="2051595" cy="2530316"/>
            <a:chOff x="12933" y="4994"/>
            <a:chExt cx="5313" cy="5313"/>
          </a:xfrm>
        </p:grpSpPr>
        <p:grpSp>
          <p:nvGrpSpPr>
            <p:cNvPr id="10" name="组合 9"/>
            <p:cNvGrpSpPr/>
            <p:nvPr/>
          </p:nvGrpSpPr>
          <p:grpSpPr>
            <a:xfrm>
              <a:off x="12933" y="4994"/>
              <a:ext cx="5313" cy="5313"/>
              <a:chOff x="8836" y="5086"/>
              <a:chExt cx="8750" cy="4790"/>
            </a:xfrm>
          </p:grpSpPr>
          <p:sp>
            <p:nvSpPr>
              <p:cNvPr id="14" name="圆角矩形 13"/>
              <p:cNvSpPr/>
              <p:nvPr>
                <p:custDataLst>
                  <p:tags r:id="rId9"/>
                </p:custDataLst>
              </p:nvPr>
            </p:nvSpPr>
            <p:spPr>
              <a:xfrm>
                <a:off x="8843" y="5504"/>
                <a:ext cx="8742" cy="4372"/>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15" name="矩形 14"/>
              <p:cNvSpPr/>
              <p:nvPr>
                <p:custDataLst>
                  <p:tags r:id="rId10"/>
                </p:custDataLst>
              </p:nvPr>
            </p:nvSpPr>
            <p:spPr bwMode="auto">
              <a:xfrm>
                <a:off x="8836" y="5086"/>
                <a:ext cx="8750" cy="418"/>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智能客服</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grpSp>
        <p:pic>
          <p:nvPicPr>
            <p:cNvPr id="42" name="图片 41"/>
            <p:cNvPicPr>
              <a:picLocks noChangeAspect="1"/>
            </p:cNvPicPr>
            <p:nvPr/>
          </p:nvPicPr>
          <p:blipFill>
            <a:blip r:embed="rId11"/>
            <a:stretch>
              <a:fillRect/>
            </a:stretch>
          </p:blipFill>
          <p:spPr>
            <a:xfrm>
              <a:off x="13162" y="5569"/>
              <a:ext cx="4713" cy="1930"/>
            </a:xfrm>
            <a:prstGeom prst="rect">
              <a:avLst/>
            </a:prstGeom>
          </p:spPr>
        </p:pic>
        <p:sp>
          <p:nvSpPr>
            <p:cNvPr id="32" name="文本框 31"/>
            <p:cNvSpPr txBox="1"/>
            <p:nvPr/>
          </p:nvSpPr>
          <p:spPr>
            <a:xfrm>
              <a:off x="13162" y="7668"/>
              <a:ext cx="4841" cy="2120"/>
            </a:xfrm>
            <a:prstGeom prst="rect">
              <a:avLst/>
            </a:prstGeom>
            <a:noFill/>
          </p:spPr>
          <p:txBody>
            <a:bodyPr wrap="square" rtlCol="0" anchor="t">
              <a:noAutofit/>
            </a:bodyPr>
            <a:lstStyle/>
            <a:p>
              <a:pPr algn="l">
                <a:lnSpc>
                  <a:spcPct val="130000"/>
                </a:lnSpc>
              </a:pPr>
              <a:r>
                <a:rPr lang="en-US" altLang="zh-CN" sz="900" dirty="0">
                  <a:latin typeface="微软雅黑" panose="020B0503020204020204" pitchFamily="34" charset="-122"/>
                  <a:ea typeface="微软雅黑" panose="020B0503020204020204" pitchFamily="34" charset="-122"/>
                  <a:sym typeface="+mn-ea"/>
                </a:rPr>
                <a:t>DeepSeek</a:t>
              </a:r>
              <a:r>
                <a:rPr lang="zh-CN" sz="900" dirty="0">
                  <a:latin typeface="微软雅黑" panose="020B0503020204020204" pitchFamily="34" charset="-122"/>
                  <a:ea typeface="微软雅黑" panose="020B0503020204020204" pitchFamily="34" charset="-122"/>
                  <a:sym typeface="+mn-ea"/>
                </a:rPr>
                <a:t>智能客服大模型具有</a:t>
              </a:r>
              <a:r>
                <a:rPr lang="zh-CN" sz="900" b="1" dirty="0">
                  <a:solidFill>
                    <a:srgbClr val="C00000"/>
                  </a:solidFill>
                  <a:latin typeface="微软雅黑" panose="020B0503020204020204" pitchFamily="34" charset="-122"/>
                  <a:ea typeface="微软雅黑" panose="020B0503020204020204" pitchFamily="34" charset="-122"/>
                  <a:sym typeface="+mn-ea"/>
                </a:rPr>
                <a:t>语音识别、情绪侦查、多轮对话、语义理解</a:t>
              </a:r>
              <a:r>
                <a:rPr lang="zh-CN" sz="900" dirty="0">
                  <a:latin typeface="微软雅黑" panose="020B0503020204020204" pitchFamily="34" charset="-122"/>
                  <a:ea typeface="微软雅黑" panose="020B0503020204020204" pitchFamily="34" charset="-122"/>
                  <a:sym typeface="+mn-ea"/>
                </a:rPr>
                <a:t>等功能，汇聚知识问答，参考历史故障机维修经验，</a:t>
              </a:r>
              <a:r>
                <a:rPr lang="zh-CN" sz="900" b="1" dirty="0">
                  <a:solidFill>
                    <a:srgbClr val="C00000"/>
                  </a:solidFill>
                  <a:latin typeface="微软雅黑" panose="020B0503020204020204" pitchFamily="34" charset="-122"/>
                  <a:ea typeface="微软雅黑" panose="020B0503020204020204" pitchFamily="34" charset="-122"/>
                  <a:sym typeface="+mn-lt"/>
                </a:rPr>
                <a:t>提供高效的问题解答和客户支持</a:t>
              </a:r>
              <a:r>
                <a:rPr lang="zh-CN" sz="900" dirty="0">
                  <a:latin typeface="微软雅黑" panose="020B0503020204020204" pitchFamily="34" charset="-122"/>
                  <a:ea typeface="微软雅黑" panose="020B0503020204020204" pitchFamily="34" charset="-122"/>
                  <a:sym typeface="+mn-lt"/>
                </a:rPr>
                <a:t>，提升服务质量，降低重复性工作。</a:t>
              </a:r>
              <a:endParaRPr lang="zh-CN" sz="900" dirty="0">
                <a:latin typeface="微软雅黑" panose="020B0503020204020204" pitchFamily="34" charset="-122"/>
                <a:ea typeface="微软雅黑" panose="020B0503020204020204" pitchFamily="34" charset="-122"/>
                <a:sym typeface="+mn-lt"/>
              </a:endParaRPr>
            </a:p>
          </p:txBody>
        </p:sp>
      </p:grpSp>
      <p:grpSp>
        <p:nvGrpSpPr>
          <p:cNvPr id="24" name="组合 23"/>
          <p:cNvGrpSpPr/>
          <p:nvPr/>
        </p:nvGrpSpPr>
        <p:grpSpPr>
          <a:xfrm>
            <a:off x="2515076" y="2385536"/>
            <a:ext cx="2215991" cy="2530316"/>
            <a:chOff x="675" y="4994"/>
            <a:chExt cx="5312" cy="5313"/>
          </a:xfrm>
        </p:grpSpPr>
        <p:sp>
          <p:nvSpPr>
            <p:cNvPr id="28" name="圆角矩形 27"/>
            <p:cNvSpPr/>
            <p:nvPr>
              <p:custDataLst>
                <p:tags r:id="rId12"/>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29" name="矩形 28"/>
            <p:cNvSpPr/>
            <p:nvPr>
              <p:custDataLst>
                <p:tags r:id="rId13"/>
              </p:custDataLst>
            </p:nvPr>
          </p:nvSpPr>
          <p:spPr bwMode="auto">
            <a:xfrm>
              <a:off x="675" y="4994"/>
              <a:ext cx="5233" cy="45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ea"/>
                </a:rPr>
                <a:t>电力工程建造</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sp>
          <p:nvSpPr>
            <p:cNvPr id="30" name="文本框 29"/>
            <p:cNvSpPr txBox="1"/>
            <p:nvPr/>
          </p:nvSpPr>
          <p:spPr>
            <a:xfrm>
              <a:off x="945" y="7449"/>
              <a:ext cx="4911" cy="2808"/>
            </a:xfrm>
            <a:prstGeom prst="rect">
              <a:avLst/>
            </a:prstGeom>
            <a:noFill/>
          </p:spPr>
          <p:txBody>
            <a:bodyPr wrap="square">
              <a:noAutofit/>
            </a:bodyPr>
            <a:lstStyle/>
            <a:p>
              <a:pPr marL="0" lvl="1" indent="0">
                <a:lnSpc>
                  <a:spcPct val="150000"/>
                </a:lnSpc>
                <a:buFont typeface="Wingdings" panose="05000000000000000000" pitchFamily="2" charset="2"/>
                <a:buNone/>
              </a:pPr>
              <a:r>
                <a:rPr lang="zh-CN" altLang="en-US" sz="900"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针对电力工程设计方案、计划、进度、成本、安全、质量关键要素，通过</a:t>
              </a:r>
              <a:r>
                <a:rPr lang="en-US" altLang="zh-CN" sz="900"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DeepSeek</a:t>
              </a:r>
              <a:r>
                <a:rPr lang="zh-CN" altLang="en-US" sz="900"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深度学习和大数据分析等技术，</a:t>
              </a:r>
              <a:r>
                <a:rPr lang="zh-CN" altLang="en-US" sz="900" b="1" dirty="0">
                  <a:solidFill>
                    <a:srgbClr val="C00000"/>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实现图纸自动审核、进度智能管控、施工安全培训、工程质量管理等应用</a:t>
              </a:r>
              <a:r>
                <a:rPr lang="zh-CN" altLang="en-US" sz="900" dirty="0">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a:t>
              </a:r>
              <a:endParaRPr lang="zh-CN" altLang="en-US" sz="900" dirty="0">
                <a:solidFill>
                  <a:schemeClr val="tx1"/>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a:p>
              <a:pPr lvl="1" indent="0">
                <a:lnSpc>
                  <a:spcPct val="150000"/>
                </a:lnSpc>
                <a:buFont typeface="Wingdings" panose="05000000000000000000" pitchFamily="2" charset="2"/>
                <a:buNone/>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48" name="图片 47"/>
          <p:cNvPicPr>
            <a:picLocks noChangeAspect="1"/>
          </p:cNvPicPr>
          <p:nvPr/>
        </p:nvPicPr>
        <p:blipFill>
          <a:blip r:embed="rId14"/>
          <a:stretch>
            <a:fillRect/>
          </a:stretch>
        </p:blipFill>
        <p:spPr>
          <a:xfrm>
            <a:off x="2600801" y="2665571"/>
            <a:ext cx="2030254" cy="9001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164" y="103982"/>
            <a:ext cx="5729288" cy="368300"/>
          </a:xfrm>
        </p:spPr>
        <p:txBody>
          <a:bodyPr wrap="square"/>
          <a:lstStyle/>
          <a:p>
            <a:r>
              <a:rPr sz="1800">
                <a:solidFill>
                  <a:srgbClr val="0070C0"/>
                </a:solidFill>
                <a:sym typeface="+mn-ea"/>
              </a:rPr>
              <a:t>工业能源行业</a:t>
            </a:r>
            <a:r>
              <a:rPr lang="en-US" altLang="zh-CN" sz="1800">
                <a:solidFill>
                  <a:srgbClr val="0070C0"/>
                </a:solidFill>
                <a:sym typeface="+mn-ea"/>
              </a:rPr>
              <a:t>-</a:t>
            </a:r>
            <a:r>
              <a:rPr lang="zh-CN" altLang="en-US" sz="1800">
                <a:solidFill>
                  <a:srgbClr val="0070C0"/>
                </a:solidFill>
              </a:rPr>
              <a:t>石化行业应用场景</a:t>
            </a:r>
            <a:endParaRPr lang="zh-CN" altLang="en-US" sz="1800">
              <a:solidFill>
                <a:srgbClr val="0070C0"/>
              </a:solidFill>
            </a:endParaRPr>
          </a:p>
        </p:txBody>
      </p:sp>
      <p:sp>
        <p:nvSpPr>
          <p:cNvPr id="4" name="灯片编号占位符 3"/>
          <p:cNvSpPr>
            <a:spLocks noGrp="1"/>
          </p:cNvSpPr>
          <p:nvPr>
            <p:ph type="sldNum" sz="quarter" idx="4294967295"/>
          </p:nvPr>
        </p:nvSpPr>
        <p:spPr>
          <a:xfrm>
            <a:off x="7010400" y="4890135"/>
            <a:ext cx="2133600" cy="273844"/>
          </a:xfrm>
        </p:spPr>
        <p:txBody>
          <a:bodyPr/>
          <a:lstStyle/>
          <a:p>
            <a:fld id="{0C913308-F349-4B6D-A68A-DD1791B4A57B}" type="slidenum">
              <a:rPr lang="zh-CN" altLang="en-US" sz="100" smtClean="0"/>
            </a:fld>
            <a:endParaRPr lang="zh-CN" altLang="en-US" sz="100"/>
          </a:p>
        </p:txBody>
      </p:sp>
      <p:sp>
        <p:nvSpPr>
          <p:cNvPr id="6" name="文本框 5"/>
          <p:cNvSpPr txBox="1"/>
          <p:nvPr>
            <p:custDataLst>
              <p:tags r:id="rId1"/>
            </p:custDataLst>
          </p:nvPr>
        </p:nvSpPr>
        <p:spPr>
          <a:xfrm>
            <a:off x="-47625" y="569595"/>
            <a:ext cx="9191625" cy="847725"/>
          </a:xfrm>
          <a:prstGeom prst="rect">
            <a:avLst/>
          </a:prstGeom>
          <a:solidFill>
            <a:srgbClr val="0070BF">
              <a:alpha val="4000"/>
            </a:srgbClr>
          </a:solidFill>
        </p:spPr>
        <p:txBody>
          <a:bodyPr wrap="square" lIns="297180" rIns="297180" rtlCol="0" anchor="t" anchorCtr="0">
            <a:noAutofit/>
          </a:bodyPr>
          <a:lstStyle/>
          <a:p>
            <a:pPr marL="285750" indent="-285750">
              <a:lnSpc>
                <a:spcPct val="150000"/>
              </a:lnSpc>
              <a:buFont typeface="Wingdings" panose="05000000000000000000" charset="0"/>
              <a:buChar char=""/>
            </a:pPr>
            <a:r>
              <a:rPr lang="zh-CN" altLang="en-US" sz="1200" b="1" dirty="0">
                <a:latin typeface="微软雅黑" panose="020B0503020204020204" pitchFamily="34" charset="-122"/>
                <a:ea typeface="微软雅黑" panose="020B0503020204020204" pitchFamily="34" charset="-122"/>
                <a:sym typeface="+mn-ea"/>
              </a:rPr>
              <a:t>针对多源异构数据复杂度高、决策实时性安全性要求高、设备能源成本高等特点。移动云提供从数据到资源、从运维到预测、从工艺到效率、从监测到预警、从能耗到低碳一站式解决方案，覆盖智算算力、智算平台、智算存储、向量数据库、行业模型等服务。</a:t>
            </a:r>
            <a:endParaRPr lang="zh-CN" altLang="en-US" sz="1200" b="1" dirty="0">
              <a:latin typeface="微软雅黑" panose="020B0503020204020204" pitchFamily="34" charset="-122"/>
              <a:ea typeface="微软雅黑" panose="020B0503020204020204" pitchFamily="34" charset="-122"/>
              <a:sym typeface="+mn-ea"/>
            </a:endParaRPr>
          </a:p>
        </p:txBody>
      </p:sp>
      <p:sp>
        <p:nvSpPr>
          <p:cNvPr id="73" name="圆角矩形 72"/>
          <p:cNvSpPr/>
          <p:nvPr/>
        </p:nvSpPr>
        <p:spPr>
          <a:xfrm>
            <a:off x="251936" y="1437799"/>
            <a:ext cx="8669655" cy="246221"/>
          </a:xfrm>
          <a:prstGeom prst="roundRect">
            <a:avLst/>
          </a:prstGeom>
          <a:solidFill>
            <a:srgbClr val="0085D0"/>
          </a:solidFill>
          <a:ln w="12700" cap="flat" cmpd="sng" algn="ctr">
            <a:noFill/>
            <a:prstDash val="solid"/>
            <a:miter lim="800000"/>
          </a:ln>
          <a:effectLst/>
        </p:spPr>
        <p:txBody>
          <a:bodyPr rtlCol="0" anchor="ctr"/>
          <a:lstStyle/>
          <a:p>
            <a:pPr algn="ctr"/>
            <a:r>
              <a:rPr lang="zh-CN" sz="1050" b="1" dirty="0">
                <a:solidFill>
                  <a:schemeClr val="bg1"/>
                </a:solidFill>
                <a:latin typeface="微软雅黑" panose="020B0503020204020204" pitchFamily="34" charset="-122"/>
                <a:ea typeface="微软雅黑" panose="020B0503020204020204" pitchFamily="34" charset="-122"/>
                <a:sym typeface="+mn-ea"/>
              </a:rPr>
              <a:t>云计算</a:t>
            </a:r>
            <a:r>
              <a:rPr lang="en-US" altLang="zh-CN" sz="1050" b="1" dirty="0">
                <a:solidFill>
                  <a:schemeClr val="bg1"/>
                </a:solidFill>
                <a:latin typeface="微软雅黑" panose="020B0503020204020204" pitchFamily="34" charset="-122"/>
                <a:ea typeface="微软雅黑" panose="020B0503020204020204" pitchFamily="34" charset="-122"/>
                <a:sym typeface="+mn-ea"/>
              </a:rPr>
              <a:t>+DeepSeek</a:t>
            </a:r>
            <a:r>
              <a:rPr lang="zh-CN" altLang="en-US" sz="1050" b="1" dirty="0">
                <a:solidFill>
                  <a:schemeClr val="bg1"/>
                </a:solidFill>
                <a:latin typeface="微软雅黑" panose="020B0503020204020204" pitchFamily="34" charset="-122"/>
                <a:ea typeface="微软雅黑" panose="020B0503020204020204" pitchFamily="34" charset="-122"/>
                <a:sym typeface="+mn-ea"/>
              </a:rPr>
              <a:t>驱动油气智能化升级</a:t>
            </a:r>
            <a:endParaRPr lang="zh-CN" altLang="en-US" sz="1050" b="1" dirty="0">
              <a:solidFill>
                <a:schemeClr val="bg1"/>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413385" y="1653540"/>
            <a:ext cx="2188369" cy="555625"/>
          </a:xfrm>
          <a:prstGeom prst="rect">
            <a:avLst/>
          </a:prstGeom>
          <a:noFill/>
        </p:spPr>
        <p:txBody>
          <a:bodyPr wrap="square" rtlCol="0" anchor="t">
            <a:spAutoFit/>
          </a:bodyPr>
          <a:lstStyle/>
          <a:p>
            <a:pPr indent="-285750" algn="l" fontAlgn="ctr">
              <a:lnSpc>
                <a:spcPct val="120000"/>
              </a:lnSpc>
              <a:spcAft>
                <a:spcPts val="600"/>
              </a:spcAft>
              <a:buClrTx/>
              <a:buSzTx/>
              <a:buFont typeface="Wingdings" panose="05000000000000000000" charset="0"/>
              <a:buChar char="l"/>
            </a:pPr>
            <a:r>
              <a:rPr lang="zh-CN" altLang="en-US" sz="1200" b="1">
                <a:solidFill>
                  <a:srgbClr val="1D70C0"/>
                </a:solidFill>
                <a:latin typeface="微软雅黑" panose="020B0503020204020204" pitchFamily="34" charset="-122"/>
                <a:ea typeface="微软雅黑" panose="020B0503020204020204" pitchFamily="34" charset="-122"/>
                <a:cs typeface="微软雅黑" panose="020B0503020204020204" pitchFamily="34" charset="-122"/>
                <a:sym typeface="+mn-ea"/>
              </a:rPr>
              <a:t>海量数据处理</a:t>
            </a:r>
            <a:endParaRPr lang="zh-CN" altLang="en-US" sz="1200" b="1">
              <a:solidFill>
                <a:srgbClr val="1D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fontAlgn="ctr">
              <a:lnSpc>
                <a:spcPct val="120000"/>
              </a:lnSpc>
              <a:spcAft>
                <a:spcPts val="600"/>
              </a:spcAft>
              <a:buClrTx/>
              <a:buSzTx/>
              <a:buFont typeface="Wingdings" panose="05000000000000000000" charset="0"/>
              <a:buChar char=""/>
            </a:pP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基于云计算的分布式存储与训练能力</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3383280" y="1653540"/>
            <a:ext cx="2465546" cy="721360"/>
          </a:xfrm>
          <a:prstGeom prst="rect">
            <a:avLst/>
          </a:prstGeom>
          <a:noFill/>
        </p:spPr>
        <p:txBody>
          <a:bodyPr wrap="square" rtlCol="0" anchor="t">
            <a:spAutoFit/>
          </a:bodyPr>
          <a:lstStyle/>
          <a:p>
            <a:pPr indent="-285750" algn="l" fontAlgn="ctr">
              <a:lnSpc>
                <a:spcPct val="120000"/>
              </a:lnSpc>
              <a:spcAft>
                <a:spcPts val="600"/>
              </a:spcAft>
              <a:buClrTx/>
              <a:buSzTx/>
              <a:buFont typeface="Wingdings" panose="05000000000000000000" charset="0"/>
              <a:buChar char="l"/>
            </a:pPr>
            <a:r>
              <a:rPr lang="zh-CN" altLang="en-US" sz="1200" b="1">
                <a:solidFill>
                  <a:srgbClr val="1D70C0"/>
                </a:solidFill>
                <a:latin typeface="微软雅黑" panose="020B0503020204020204" pitchFamily="34" charset="-122"/>
                <a:ea typeface="微软雅黑" panose="020B0503020204020204" pitchFamily="34" charset="-122"/>
                <a:cs typeface="微软雅黑" panose="020B0503020204020204" pitchFamily="34" charset="-122"/>
                <a:sym typeface="+mn-ea"/>
              </a:rPr>
              <a:t>多模态模型支持</a:t>
            </a:r>
            <a:endParaRPr lang="zh-CN" altLang="en-US" sz="1200" b="1">
              <a:solidFill>
                <a:srgbClr val="1D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fontAlgn="ctr">
              <a:lnSpc>
                <a:spcPct val="120000"/>
              </a:lnSpc>
              <a:spcAft>
                <a:spcPts val="600"/>
              </a:spcAft>
              <a:buClrTx/>
              <a:buSzTx/>
              <a:buFont typeface="Wingdings" panose="05000000000000000000" charset="0"/>
              <a:buChar char=""/>
            </a:pP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文本、图像、视频、传感器数据的融合分析</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6569393" y="1653540"/>
            <a:ext cx="2465546" cy="555625"/>
          </a:xfrm>
          <a:prstGeom prst="rect">
            <a:avLst/>
          </a:prstGeom>
          <a:noFill/>
        </p:spPr>
        <p:txBody>
          <a:bodyPr wrap="square" rtlCol="0" anchor="t">
            <a:spAutoFit/>
          </a:bodyPr>
          <a:lstStyle/>
          <a:p>
            <a:pPr indent="-285750" algn="l" fontAlgn="ctr">
              <a:lnSpc>
                <a:spcPct val="120000"/>
              </a:lnSpc>
              <a:spcAft>
                <a:spcPts val="600"/>
              </a:spcAft>
              <a:buClrTx/>
              <a:buSzTx/>
              <a:buFont typeface="Wingdings" panose="05000000000000000000" charset="0"/>
              <a:buChar char="l"/>
            </a:pPr>
            <a:r>
              <a:rPr lang="zh-CN" altLang="en-US" sz="1200" b="1">
                <a:solidFill>
                  <a:srgbClr val="1D70C0"/>
                </a:solidFill>
                <a:latin typeface="微软雅黑" panose="020B0503020204020204" pitchFamily="34" charset="-122"/>
                <a:ea typeface="微软雅黑" panose="020B0503020204020204" pitchFamily="34" charset="-122"/>
                <a:cs typeface="微软雅黑" panose="020B0503020204020204" pitchFamily="34" charset="-122"/>
                <a:sym typeface="+mn-ea"/>
              </a:rPr>
              <a:t>实时推理与决策</a:t>
            </a:r>
            <a:endParaRPr lang="zh-CN" altLang="en-US" sz="1200" b="1">
              <a:solidFill>
                <a:srgbClr val="1D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fontAlgn="ctr">
              <a:lnSpc>
                <a:spcPct val="120000"/>
              </a:lnSpc>
              <a:spcAft>
                <a:spcPts val="600"/>
              </a:spcAft>
              <a:buClrTx/>
              <a:buSzTx/>
              <a:buFont typeface="Wingdings" panose="05000000000000000000" charset="0"/>
              <a:buChar char=""/>
            </a:pP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低延迟、高并发的云端微调、推理等服务</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9" name="组合 8"/>
          <p:cNvGrpSpPr/>
          <p:nvPr/>
        </p:nvGrpSpPr>
        <p:grpSpPr>
          <a:xfrm>
            <a:off x="100390" y="2261235"/>
            <a:ext cx="8839267" cy="2820470"/>
            <a:chOff x="106" y="3991"/>
            <a:chExt cx="18925" cy="6892"/>
          </a:xfrm>
        </p:grpSpPr>
        <p:sp>
          <p:nvSpPr>
            <p:cNvPr id="46" name="圆角矩形 45"/>
            <p:cNvSpPr/>
            <p:nvPr/>
          </p:nvSpPr>
          <p:spPr>
            <a:xfrm>
              <a:off x="199" y="4062"/>
              <a:ext cx="3530" cy="6599"/>
            </a:xfrm>
            <a:prstGeom prst="roundRect">
              <a:avLst/>
            </a:prstGeom>
            <a:noFill/>
            <a:ln>
              <a:solidFill>
                <a:srgbClr val="199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solidFill>
                  <a:schemeClr val="bg1"/>
                </a:solidFill>
              </a:endParaRPr>
            </a:p>
          </p:txBody>
        </p:sp>
        <p:sp>
          <p:nvSpPr>
            <p:cNvPr id="47" name="圆角矩形 46"/>
            <p:cNvSpPr/>
            <p:nvPr/>
          </p:nvSpPr>
          <p:spPr>
            <a:xfrm>
              <a:off x="4063" y="4056"/>
              <a:ext cx="3630" cy="6605"/>
            </a:xfrm>
            <a:prstGeom prst="roundRect">
              <a:avLst/>
            </a:prstGeom>
            <a:noFill/>
            <a:ln>
              <a:solidFill>
                <a:srgbClr val="199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solidFill>
                  <a:schemeClr val="bg1"/>
                </a:solidFill>
              </a:endParaRPr>
            </a:p>
          </p:txBody>
        </p:sp>
        <p:sp>
          <p:nvSpPr>
            <p:cNvPr id="48" name="圆角矩形 47"/>
            <p:cNvSpPr/>
            <p:nvPr/>
          </p:nvSpPr>
          <p:spPr>
            <a:xfrm>
              <a:off x="8094" y="4062"/>
              <a:ext cx="3447" cy="6601"/>
            </a:xfrm>
            <a:prstGeom prst="roundRect">
              <a:avLst/>
            </a:prstGeom>
            <a:noFill/>
            <a:ln>
              <a:solidFill>
                <a:srgbClr val="199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solidFill>
                  <a:schemeClr val="bg1"/>
                </a:solidFill>
              </a:endParaRPr>
            </a:p>
          </p:txBody>
        </p:sp>
        <p:sp>
          <p:nvSpPr>
            <p:cNvPr id="54" name="文本框 53"/>
            <p:cNvSpPr txBox="1"/>
            <p:nvPr/>
          </p:nvSpPr>
          <p:spPr>
            <a:xfrm>
              <a:off x="556" y="6723"/>
              <a:ext cx="2624" cy="618"/>
            </a:xfrm>
            <a:prstGeom prst="rect">
              <a:avLst/>
            </a:prstGeom>
            <a:noFill/>
          </p:spPr>
          <p:txBody>
            <a:bodyPr wrap="square" rtlCol="0">
              <a:spAutoFit/>
            </a:bodyPr>
            <a:lstStyle/>
            <a:p>
              <a:pPr algn="ctr"/>
              <a:r>
                <a:rPr kumimoji="1" lang="zh-CN" altLang="en-US" sz="1050" b="1" dirty="0">
                  <a:latin typeface="微软雅黑" panose="020B0503020204020204" pitchFamily="34" charset="-122"/>
                  <a:ea typeface="微软雅黑" panose="020B0503020204020204" pitchFamily="34" charset="-122"/>
                </a:rPr>
                <a:t>从数据到资源</a:t>
              </a:r>
              <a:endParaRPr kumimoji="1" lang="zh-CN" altLang="en-US" sz="1050" b="1" dirty="0">
                <a:latin typeface="微软雅黑" panose="020B0503020204020204" pitchFamily="34" charset="-122"/>
                <a:ea typeface="微软雅黑" panose="020B0503020204020204" pitchFamily="34" charset="-122"/>
              </a:endParaRPr>
            </a:p>
          </p:txBody>
        </p:sp>
        <p:sp>
          <p:nvSpPr>
            <p:cNvPr id="55" name="文本框 54"/>
            <p:cNvSpPr txBox="1"/>
            <p:nvPr/>
          </p:nvSpPr>
          <p:spPr>
            <a:xfrm>
              <a:off x="4224" y="6739"/>
              <a:ext cx="3372" cy="618"/>
            </a:xfrm>
            <a:prstGeom prst="rect">
              <a:avLst/>
            </a:prstGeom>
            <a:noFill/>
          </p:spPr>
          <p:txBody>
            <a:bodyPr wrap="square" rtlCol="0">
              <a:spAutoFit/>
            </a:bodyPr>
            <a:lstStyle/>
            <a:p>
              <a:pPr algn="ctr"/>
              <a:r>
                <a:rPr kumimoji="1" lang="zh-CN" altLang="en-US" sz="1050" b="1" dirty="0">
                  <a:latin typeface="微软雅黑" panose="020B0503020204020204" pitchFamily="34" charset="-122"/>
                  <a:ea typeface="微软雅黑" panose="020B0503020204020204" pitchFamily="34" charset="-122"/>
                </a:rPr>
                <a:t>从运维到预测</a:t>
              </a:r>
              <a:endParaRPr kumimoji="1" lang="zh-CN" altLang="en-US" sz="1050" b="1" dirty="0">
                <a:latin typeface="微软雅黑" panose="020B0503020204020204" pitchFamily="34" charset="-122"/>
                <a:ea typeface="微软雅黑" panose="020B0503020204020204" pitchFamily="34" charset="-122"/>
              </a:endParaRPr>
            </a:p>
          </p:txBody>
        </p:sp>
        <p:sp>
          <p:nvSpPr>
            <p:cNvPr id="56" name="文本框 55"/>
            <p:cNvSpPr txBox="1"/>
            <p:nvPr/>
          </p:nvSpPr>
          <p:spPr>
            <a:xfrm>
              <a:off x="545" y="4261"/>
              <a:ext cx="3049" cy="1012"/>
            </a:xfrm>
            <a:prstGeom prst="rect">
              <a:avLst/>
            </a:prstGeom>
            <a:noFill/>
          </p:spPr>
          <p:txBody>
            <a:bodyPr wrap="square" rtlCol="0">
              <a:spAutoFit/>
            </a:bodyPr>
            <a:lstStyle/>
            <a:p>
              <a:r>
                <a:rPr kumimoji="1" lang="zh-CN" altLang="en-US" sz="1050" b="1" dirty="0">
                  <a:solidFill>
                    <a:srgbClr val="4774CA"/>
                  </a:solidFill>
                  <a:latin typeface="微软雅黑" panose="020B0503020204020204" pitchFamily="34" charset="-122"/>
                  <a:ea typeface="微软雅黑" panose="020B0503020204020204" pitchFamily="34" charset="-122"/>
                </a:rPr>
                <a:t>地质勘探与资源预测</a:t>
              </a:r>
              <a:endParaRPr kumimoji="1" lang="zh-CN" altLang="en-US" sz="1050" b="1" dirty="0">
                <a:solidFill>
                  <a:srgbClr val="4774CA"/>
                </a:solidFill>
                <a:latin typeface="微软雅黑" panose="020B0503020204020204" pitchFamily="34" charset="-122"/>
                <a:ea typeface="微软雅黑" panose="020B0503020204020204" pitchFamily="34" charset="-122"/>
              </a:endParaRPr>
            </a:p>
            <a:p>
              <a:endParaRPr kumimoji="1" lang="zh-CN" altLang="en-US" sz="1050" b="1" dirty="0">
                <a:solidFill>
                  <a:srgbClr val="4774CA"/>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4158" y="4261"/>
              <a:ext cx="3509" cy="618"/>
            </a:xfrm>
            <a:prstGeom prst="rect">
              <a:avLst/>
            </a:prstGeom>
            <a:noFill/>
          </p:spPr>
          <p:txBody>
            <a:bodyPr wrap="square" rtlCol="0">
              <a:spAutoFit/>
            </a:bodyPr>
            <a:lstStyle/>
            <a:p>
              <a:pPr algn="ctr"/>
              <a:r>
                <a:rPr kumimoji="1" lang="zh-CN" altLang="en-US" sz="1050" b="1" dirty="0">
                  <a:solidFill>
                    <a:srgbClr val="4774CA"/>
                  </a:solidFill>
                  <a:latin typeface="微软雅黑" panose="020B0503020204020204" pitchFamily="34" charset="-122"/>
                  <a:ea typeface="微软雅黑" panose="020B0503020204020204" pitchFamily="34" charset="-122"/>
                </a:rPr>
                <a:t>设备预测性维护</a:t>
              </a:r>
              <a:endParaRPr kumimoji="1" lang="zh-CN" altLang="en-US" sz="1050" b="1" dirty="0">
                <a:solidFill>
                  <a:srgbClr val="4774CA"/>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4005" y="7313"/>
              <a:ext cx="3743" cy="338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050" dirty="0">
                  <a:latin typeface="微软雅黑" panose="020B0503020204020204" pitchFamily="34" charset="-122"/>
                  <a:ea typeface="微软雅黑" panose="020B0503020204020204" pitchFamily="34" charset="-122"/>
                </a:rPr>
                <a:t>实时采集设备运行数据（温度、压力、振动等）</a:t>
              </a:r>
              <a:r>
                <a:rPr kumimoji="1" lang="zh-CN" altLang="en-US" sz="1050" b="1" dirty="0">
                  <a:solidFill>
                    <a:srgbClr val="C00000"/>
                  </a:solidFill>
                  <a:latin typeface="微软雅黑" panose="020B0503020204020204" pitchFamily="34" charset="-122"/>
                  <a:ea typeface="微软雅黑" panose="020B0503020204020204" pitchFamily="34" charset="-122"/>
                </a:rPr>
                <a:t>构建故障预测模型</a:t>
              </a:r>
              <a:r>
                <a:rPr kumimoji="1" lang="zh-CN" altLang="en-US" sz="1050" dirty="0">
                  <a:latin typeface="微软雅黑" panose="020B0503020204020204" pitchFamily="34" charset="-122"/>
                  <a:ea typeface="微软雅黑" panose="020B0503020204020204" pitchFamily="34" charset="-122"/>
                </a:rPr>
                <a:t>。</a:t>
              </a:r>
              <a:endParaRPr kumimoji="1" lang="en-US" altLang="zh-CN" sz="105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sz="1050" dirty="0">
                  <a:latin typeface="微软雅黑" panose="020B0503020204020204" pitchFamily="34" charset="-122"/>
                  <a:ea typeface="微软雅黑" panose="020B0503020204020204" pitchFamily="34" charset="-122"/>
                </a:rPr>
                <a:t>通过</a:t>
              </a:r>
              <a:r>
                <a:rPr kumimoji="1" lang="en-US" altLang="zh-CN" sz="1050" dirty="0">
                  <a:latin typeface="微软雅黑" panose="020B0503020204020204" pitchFamily="34" charset="-122"/>
                  <a:ea typeface="微软雅黑" panose="020B0503020204020204" pitchFamily="34" charset="-122"/>
                </a:rPr>
                <a:t> Prompt </a:t>
              </a:r>
              <a:r>
                <a:rPr kumimoji="1" lang="zh-CN" altLang="en-US" sz="1050" dirty="0">
                  <a:latin typeface="微软雅黑" panose="020B0503020204020204" pitchFamily="34" charset="-122"/>
                  <a:ea typeface="微软雅黑" panose="020B0503020204020204" pitchFamily="34" charset="-122"/>
                </a:rPr>
                <a:t>设计高质量提示词，如</a:t>
              </a:r>
              <a:r>
                <a:rPr kumimoji="1" lang="en-US" altLang="zh-CN" sz="1050" dirty="0">
                  <a:latin typeface="微软雅黑" panose="020B0503020204020204" pitchFamily="34" charset="-122"/>
                  <a:ea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rPr>
                <a:t>预测某设备未来</a:t>
              </a:r>
              <a:r>
                <a:rPr kumimoji="1" lang="en-US" altLang="zh-CN" sz="1050" dirty="0">
                  <a:latin typeface="微软雅黑" panose="020B0503020204020204" pitchFamily="34" charset="-122"/>
                  <a:ea typeface="微软雅黑" panose="020B0503020204020204" pitchFamily="34" charset="-122"/>
                </a:rPr>
                <a:t> 72 </a:t>
              </a:r>
              <a:r>
                <a:rPr kumimoji="1" lang="zh-CN" altLang="en-US" sz="1050" dirty="0">
                  <a:latin typeface="微软雅黑" panose="020B0503020204020204" pitchFamily="34" charset="-122"/>
                  <a:ea typeface="微软雅黑" panose="020B0503020204020204" pitchFamily="34" charset="-122"/>
                </a:rPr>
                <a:t>小时的故障概率</a:t>
              </a:r>
              <a:r>
                <a:rPr kumimoji="1" lang="en-US" altLang="zh-CN" sz="1050" dirty="0">
                  <a:latin typeface="微软雅黑" panose="020B0503020204020204" pitchFamily="34" charset="-122"/>
                  <a:ea typeface="微软雅黑" panose="020B0503020204020204" pitchFamily="34" charset="-122"/>
                </a:rPr>
                <a:t>”</a:t>
              </a:r>
              <a:r>
                <a:rPr kumimoji="1" lang="zh-CN" altLang="en-US" sz="1050" dirty="0">
                  <a:latin typeface="微软雅黑" panose="020B0503020204020204" pitchFamily="34" charset="-122"/>
                  <a:ea typeface="微软雅黑" panose="020B0503020204020204" pitchFamily="34" charset="-122"/>
                </a:rPr>
                <a:t>。</a:t>
              </a:r>
              <a:endParaRPr kumimoji="1" lang="zh-CN" altLang="en-US" sz="1050" dirty="0">
                <a:latin typeface="微软雅黑" panose="020B0503020204020204" pitchFamily="34" charset="-122"/>
                <a:ea typeface="微软雅黑" panose="020B0503020204020204" pitchFamily="34" charset="-122"/>
              </a:endParaRPr>
            </a:p>
          </p:txBody>
        </p:sp>
        <p:sp>
          <p:nvSpPr>
            <p:cNvPr id="59" name="文本框 58"/>
            <p:cNvSpPr txBox="1"/>
            <p:nvPr/>
          </p:nvSpPr>
          <p:spPr>
            <a:xfrm>
              <a:off x="106" y="7318"/>
              <a:ext cx="3634" cy="3381"/>
            </a:xfrm>
            <a:prstGeom prst="rect">
              <a:avLst/>
            </a:prstGeom>
            <a:noFill/>
          </p:spPr>
          <p:txBody>
            <a:bodyPr wrap="square" rtlCol="0">
              <a:spAutoFit/>
            </a:bodyPr>
            <a:lstStyle/>
            <a:p>
              <a:pPr marL="285750" indent="-2857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结合地震波数据、地质图像等多模态数据，</a:t>
              </a:r>
              <a:r>
                <a:rPr lang="zh-CN" altLang="en-US" sz="1050" b="1" dirty="0">
                  <a:solidFill>
                    <a:srgbClr val="C00000"/>
                  </a:solidFill>
                  <a:latin typeface="微软雅黑" panose="020B0503020204020204" pitchFamily="34" charset="-122"/>
                  <a:ea typeface="微软雅黑" panose="020B0503020204020204" pitchFamily="34" charset="-122"/>
                </a:rPr>
                <a:t>构建资源预测模型。</a:t>
              </a:r>
              <a:endParaRPr lang="en-US" altLang="zh-CN" sz="1050" b="1" dirty="0">
                <a:solidFill>
                  <a:srgbClr val="C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通过</a:t>
              </a:r>
              <a:r>
                <a:rPr lang="en-US" altLang="zh-CN" sz="1050" dirty="0">
                  <a:latin typeface="微软雅黑" panose="020B0503020204020204" pitchFamily="34" charset="-122"/>
                  <a:ea typeface="微软雅黑" panose="020B0503020204020204" pitchFamily="34" charset="-122"/>
                </a:rPr>
                <a:t> RAG</a:t>
              </a:r>
              <a:r>
                <a:rPr lang="zh-CN" altLang="en-US" sz="1050" dirty="0">
                  <a:latin typeface="微软雅黑" panose="020B0503020204020204" pitchFamily="34" charset="-122"/>
                  <a:ea typeface="微软雅黑" panose="020B0503020204020204" pitchFamily="34" charset="-122"/>
                </a:rPr>
                <a:t>（检索增强生成）技术，快速调取历史勘探数据，提升预测准确性</a:t>
              </a:r>
              <a:endParaRPr lang="zh-CN" altLang="en-US" sz="1050"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8151" y="6744"/>
              <a:ext cx="3329" cy="618"/>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rPr>
                <a:t>从工艺到效率</a:t>
              </a:r>
              <a:endParaRPr lang="zh-CN" altLang="en-US" sz="1050" b="1" dirty="0">
                <a:latin typeface="微软雅黑" panose="020B0503020204020204" pitchFamily="34" charset="-122"/>
                <a:ea typeface="微软雅黑" panose="020B0503020204020204" pitchFamily="34" charset="-122"/>
              </a:endParaRPr>
            </a:p>
          </p:txBody>
        </p:sp>
        <p:sp>
          <p:nvSpPr>
            <p:cNvPr id="61" name="文本框 60"/>
            <p:cNvSpPr txBox="1"/>
            <p:nvPr/>
          </p:nvSpPr>
          <p:spPr>
            <a:xfrm>
              <a:off x="8383" y="4215"/>
              <a:ext cx="3098" cy="618"/>
            </a:xfrm>
            <a:prstGeom prst="rect">
              <a:avLst/>
            </a:prstGeom>
            <a:noFill/>
          </p:spPr>
          <p:txBody>
            <a:bodyPr wrap="square" rtlCol="0">
              <a:spAutoFit/>
            </a:bodyPr>
            <a:lstStyle/>
            <a:p>
              <a:pPr algn="ctr"/>
              <a:r>
                <a:rPr kumimoji="1" lang="zh-CN" altLang="en-US" sz="1050" b="1" dirty="0">
                  <a:solidFill>
                    <a:srgbClr val="4774CA"/>
                  </a:solidFill>
                  <a:latin typeface="微软雅黑" panose="020B0503020204020204" pitchFamily="34" charset="-122"/>
                  <a:ea typeface="微软雅黑" panose="020B0503020204020204" pitchFamily="34" charset="-122"/>
                </a:rPr>
                <a:t>炼化过程优化</a:t>
              </a:r>
              <a:endParaRPr kumimoji="1" lang="zh-CN" altLang="en-US" sz="1050" b="1" dirty="0">
                <a:solidFill>
                  <a:srgbClr val="4774CA"/>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8066" y="7502"/>
              <a:ext cx="3476" cy="338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rPr>
                <a:t>结合历史生产数据与实时传感器数据，</a:t>
              </a:r>
              <a:r>
                <a:rPr kumimoji="1" lang="zh-CN" altLang="en-US" sz="1050" b="1" dirty="0">
                  <a:solidFill>
                    <a:srgbClr val="C00000"/>
                  </a:solidFill>
                  <a:latin typeface="微软雅黑" panose="020B0503020204020204" pitchFamily="34" charset="-122"/>
                  <a:ea typeface="微软雅黑" panose="020B0503020204020204" pitchFamily="34" charset="-122"/>
                </a:rPr>
                <a:t>优化炼化工艺参数</a:t>
              </a:r>
              <a:r>
                <a:rPr kumimoji="1" lang="zh-CN" altLang="en-US" sz="1050" dirty="0">
                  <a:solidFill>
                    <a:schemeClr val="tx1"/>
                  </a:solidFill>
                  <a:latin typeface="微软雅黑" panose="020B0503020204020204" pitchFamily="34" charset="-122"/>
                  <a:ea typeface="微软雅黑" panose="020B0503020204020204" pitchFamily="34" charset="-122"/>
                </a:rPr>
                <a:t>。</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rPr>
                <a:t>通过</a:t>
              </a:r>
              <a:r>
                <a:rPr kumimoji="1" lang="en-US" altLang="zh-CN" sz="1050" dirty="0">
                  <a:solidFill>
                    <a:schemeClr val="tx1"/>
                  </a:solidFill>
                  <a:latin typeface="微软雅黑" panose="020B0503020204020204" pitchFamily="34" charset="-122"/>
                  <a:ea typeface="微软雅黑" panose="020B0503020204020204" pitchFamily="34" charset="-122"/>
                </a:rPr>
                <a:t> Agent </a:t>
              </a:r>
              <a:r>
                <a:rPr kumimoji="1" lang="zh-CN" altLang="en-US" sz="1050" dirty="0">
                  <a:solidFill>
                    <a:schemeClr val="tx1"/>
                  </a:solidFill>
                  <a:latin typeface="微软雅黑" panose="020B0503020204020204" pitchFamily="34" charset="-122"/>
                  <a:ea typeface="微软雅黑" panose="020B0503020204020204" pitchFamily="34" charset="-122"/>
                </a:rPr>
                <a:t>技术构建自动化优化流程，实时调整生产参数。</a:t>
              </a:r>
              <a:endParaRPr kumimoji="1"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5437" y="3991"/>
              <a:ext cx="3594" cy="6671"/>
            </a:xfrm>
            <a:prstGeom prst="roundRect">
              <a:avLst/>
            </a:prstGeom>
            <a:noFill/>
            <a:ln>
              <a:solidFill>
                <a:srgbClr val="199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solidFill>
                  <a:schemeClr val="bg1"/>
                </a:solidFill>
              </a:endParaRPr>
            </a:p>
          </p:txBody>
        </p:sp>
        <p:sp>
          <p:nvSpPr>
            <p:cNvPr id="11" name="文本框 10"/>
            <p:cNvSpPr txBox="1"/>
            <p:nvPr/>
          </p:nvSpPr>
          <p:spPr>
            <a:xfrm>
              <a:off x="15668" y="6732"/>
              <a:ext cx="3223" cy="618"/>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rPr>
                <a:t>从能耗到低碳</a:t>
              </a:r>
              <a:endParaRPr lang="zh-CN" altLang="en-US" sz="105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5617" y="4136"/>
              <a:ext cx="3331" cy="618"/>
            </a:xfrm>
            <a:prstGeom prst="rect">
              <a:avLst/>
            </a:prstGeom>
            <a:noFill/>
          </p:spPr>
          <p:txBody>
            <a:bodyPr wrap="square" rtlCol="0">
              <a:spAutoFit/>
            </a:bodyPr>
            <a:lstStyle/>
            <a:p>
              <a:pPr algn="ctr"/>
              <a:r>
                <a:rPr kumimoji="1" lang="zh-CN" altLang="en-US" sz="1050" b="1" dirty="0">
                  <a:solidFill>
                    <a:srgbClr val="4774CA"/>
                  </a:solidFill>
                  <a:latin typeface="微软雅黑" panose="020B0503020204020204" pitchFamily="34" charset="-122"/>
                  <a:ea typeface="微软雅黑" panose="020B0503020204020204" pitchFamily="34" charset="-122"/>
                  <a:sym typeface="+mn-ea"/>
                </a:rPr>
                <a:t>能耗优化与碳排放管理</a:t>
              </a:r>
              <a:endParaRPr kumimoji="1" lang="zh-CN" altLang="en-US" sz="1050" b="1" dirty="0">
                <a:solidFill>
                  <a:srgbClr val="4774CA"/>
                </a:solidFill>
                <a:latin typeface="微软雅黑" panose="020B0503020204020204" pitchFamily="34" charset="-122"/>
                <a:ea typeface="微软雅黑" panose="020B0503020204020204" pitchFamily="34" charset="-122"/>
                <a:sym typeface="+mn-ea"/>
              </a:endParaRPr>
            </a:p>
          </p:txBody>
        </p:sp>
        <p:sp>
          <p:nvSpPr>
            <p:cNvPr id="14" name="圆角矩形 13"/>
            <p:cNvSpPr/>
            <p:nvPr/>
          </p:nvSpPr>
          <p:spPr>
            <a:xfrm>
              <a:off x="11885" y="4062"/>
              <a:ext cx="3326" cy="6598"/>
            </a:xfrm>
            <a:prstGeom prst="roundRect">
              <a:avLst/>
            </a:prstGeom>
            <a:noFill/>
            <a:ln>
              <a:solidFill>
                <a:srgbClr val="199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solidFill>
                  <a:schemeClr val="bg1"/>
                </a:solidFill>
              </a:endParaRPr>
            </a:p>
          </p:txBody>
        </p:sp>
        <p:sp>
          <p:nvSpPr>
            <p:cNvPr id="15" name="文本框 14"/>
            <p:cNvSpPr txBox="1"/>
            <p:nvPr/>
          </p:nvSpPr>
          <p:spPr>
            <a:xfrm>
              <a:off x="11967" y="4199"/>
              <a:ext cx="3223" cy="618"/>
            </a:xfrm>
            <a:prstGeom prst="rect">
              <a:avLst/>
            </a:prstGeom>
            <a:noFill/>
          </p:spPr>
          <p:txBody>
            <a:bodyPr wrap="square" rtlCol="0">
              <a:spAutoFit/>
            </a:bodyPr>
            <a:lstStyle/>
            <a:p>
              <a:pPr algn="ctr"/>
              <a:r>
                <a:rPr kumimoji="1" lang="zh-CN" altLang="en-US" sz="1050" b="1" dirty="0">
                  <a:solidFill>
                    <a:srgbClr val="4774CA"/>
                  </a:solidFill>
                  <a:latin typeface="微软雅黑" panose="020B0503020204020204" pitchFamily="34" charset="-122"/>
                  <a:ea typeface="微软雅黑" panose="020B0503020204020204" pitchFamily="34" charset="-122"/>
                </a:rPr>
                <a:t>管道监测与泄漏预警</a:t>
              </a:r>
              <a:endParaRPr kumimoji="1" lang="zh-CN" altLang="en-US" sz="1050" b="1" dirty="0">
                <a:solidFill>
                  <a:srgbClr val="4774CA"/>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2019" y="6723"/>
              <a:ext cx="3223" cy="618"/>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rPr>
                <a:t>从监测到预警</a:t>
              </a:r>
              <a:endParaRPr lang="zh-CN" altLang="en-US" sz="1050" b="1" dirty="0">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5615621" y="3674258"/>
            <a:ext cx="1623530" cy="138366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rPr>
              <a:t>结合图像识别与传感器数据，实时监测管道状态。</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rPr>
              <a:t>通过</a:t>
            </a:r>
            <a:r>
              <a:rPr kumimoji="1" lang="zh-CN" altLang="en-US" sz="1050" b="1" dirty="0">
                <a:solidFill>
                  <a:srgbClr val="C00000"/>
                </a:solidFill>
                <a:latin typeface="微软雅黑" panose="020B0503020204020204" pitchFamily="34" charset="-122"/>
                <a:ea typeface="微软雅黑" panose="020B0503020204020204" pitchFamily="34" charset="-122"/>
              </a:rPr>
              <a:t>多模态模型分析异常数据（如压力突变、图像异常）</a:t>
            </a:r>
            <a:r>
              <a:rPr kumimoji="1" lang="zh-CN" altLang="en-US" sz="1050" dirty="0">
                <a:solidFill>
                  <a:schemeClr val="tx1"/>
                </a:solidFill>
                <a:latin typeface="微软雅黑" panose="020B0503020204020204" pitchFamily="34" charset="-122"/>
                <a:ea typeface="微软雅黑" panose="020B0503020204020204" pitchFamily="34" charset="-122"/>
              </a:rPr>
              <a:t>，实现泄漏预警。</a:t>
            </a:r>
            <a:endParaRPr kumimoji="1"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7261065" y="3651875"/>
            <a:ext cx="1623530" cy="1222375"/>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rPr>
              <a:t>结合生产数据与能源消耗数据，</a:t>
            </a:r>
            <a:r>
              <a:rPr kumimoji="1" lang="zh-CN" altLang="en-US" sz="1050" b="1" dirty="0">
                <a:solidFill>
                  <a:srgbClr val="C00000"/>
                </a:solidFill>
                <a:latin typeface="微软雅黑" panose="020B0503020204020204" pitchFamily="34" charset="-122"/>
                <a:ea typeface="微软雅黑" panose="020B0503020204020204" pitchFamily="34" charset="-122"/>
              </a:rPr>
              <a:t>构建能耗优化模型</a:t>
            </a:r>
            <a:r>
              <a:rPr kumimoji="1" lang="zh-CN" altLang="en-US" sz="1050" dirty="0">
                <a:solidFill>
                  <a:schemeClr val="tx1"/>
                </a:solidFill>
                <a:latin typeface="微软雅黑" panose="020B0503020204020204" pitchFamily="34" charset="-122"/>
                <a:ea typeface="微软雅黑" panose="020B0503020204020204" pitchFamily="34" charset="-122"/>
              </a:rPr>
              <a:t>。</a:t>
            </a:r>
            <a:endParaRPr kumimoji="1" lang="en-US" altLang="zh-CN" sz="1050"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kumimoji="1" lang="zh-CN" altLang="en-US" sz="1050" dirty="0">
                <a:solidFill>
                  <a:schemeClr val="tx1"/>
                </a:solidFill>
                <a:latin typeface="微软雅黑" panose="020B0503020204020204" pitchFamily="34" charset="-122"/>
                <a:ea typeface="微软雅黑" panose="020B0503020204020204" pitchFamily="34" charset="-122"/>
              </a:rPr>
              <a:t>通过</a:t>
            </a:r>
            <a:r>
              <a:rPr kumimoji="1" lang="en-US" altLang="zh-CN" sz="1050" dirty="0">
                <a:solidFill>
                  <a:schemeClr val="tx1"/>
                </a:solidFill>
                <a:latin typeface="微软雅黑" panose="020B0503020204020204" pitchFamily="34" charset="-122"/>
                <a:ea typeface="微软雅黑" panose="020B0503020204020204" pitchFamily="34" charset="-122"/>
              </a:rPr>
              <a:t> CoT</a:t>
            </a:r>
            <a:r>
              <a:rPr kumimoji="1" lang="zh-CN" altLang="en-US" sz="1050" dirty="0">
                <a:solidFill>
                  <a:schemeClr val="tx1"/>
                </a:solidFill>
                <a:latin typeface="微软雅黑" panose="020B0503020204020204" pitchFamily="34" charset="-122"/>
                <a:ea typeface="微软雅黑" panose="020B0503020204020204" pitchFamily="34" charset="-122"/>
              </a:rPr>
              <a:t>（</a:t>
            </a:r>
            <a:r>
              <a:rPr kumimoji="1" lang="en-US" altLang="zh-CN" sz="1050" dirty="0">
                <a:solidFill>
                  <a:schemeClr val="tx1"/>
                </a:solidFill>
                <a:latin typeface="微软雅黑" panose="020B0503020204020204" pitchFamily="34" charset="-122"/>
                <a:ea typeface="微软雅黑" panose="020B0503020204020204" pitchFamily="34" charset="-122"/>
              </a:rPr>
              <a:t>Chain-of-Thought</a:t>
            </a:r>
            <a:r>
              <a:rPr kumimoji="1" lang="zh-CN" altLang="en-US" sz="1050" dirty="0">
                <a:solidFill>
                  <a:schemeClr val="tx1"/>
                </a:solidFill>
                <a:latin typeface="微软雅黑" panose="020B0503020204020204" pitchFamily="34" charset="-122"/>
                <a:ea typeface="微软雅黑" panose="020B0503020204020204" pitchFamily="34" charset="-122"/>
              </a:rPr>
              <a:t>）推理技术，制定碳排放管理策略。</a:t>
            </a:r>
            <a:endParaRPr kumimoji="1" lang="zh-CN" altLang="en-US" sz="1050" dirty="0">
              <a:solidFill>
                <a:schemeClr val="tx1"/>
              </a:solidFill>
              <a:latin typeface="微软雅黑" panose="020B0503020204020204" pitchFamily="34" charset="-122"/>
              <a:ea typeface="微软雅黑" panose="020B0503020204020204" pitchFamily="34" charset="-122"/>
            </a:endParaRPr>
          </a:p>
        </p:txBody>
      </p:sp>
      <p:pic>
        <p:nvPicPr>
          <p:cNvPr id="22" name="图片 21"/>
          <p:cNvPicPr/>
          <p:nvPr/>
        </p:nvPicPr>
        <p:blipFill>
          <a:blip r:embed="rId2"/>
          <a:stretch>
            <a:fillRect/>
          </a:stretch>
        </p:blipFill>
        <p:spPr>
          <a:xfrm>
            <a:off x="417671" y="2600325"/>
            <a:ext cx="1196816" cy="805339"/>
          </a:xfrm>
          <a:prstGeom prst="rect">
            <a:avLst/>
          </a:prstGeom>
        </p:spPr>
      </p:pic>
      <p:pic>
        <p:nvPicPr>
          <p:cNvPr id="23" name="图片 22"/>
          <p:cNvPicPr/>
          <p:nvPr/>
        </p:nvPicPr>
        <p:blipFill>
          <a:blip r:embed="rId3"/>
          <a:stretch>
            <a:fillRect/>
          </a:stretch>
        </p:blipFill>
        <p:spPr>
          <a:xfrm>
            <a:off x="2195989" y="2625566"/>
            <a:ext cx="1261586" cy="651510"/>
          </a:xfrm>
          <a:prstGeom prst="rect">
            <a:avLst/>
          </a:prstGeom>
        </p:spPr>
      </p:pic>
      <p:pic>
        <p:nvPicPr>
          <p:cNvPr id="24" name="图片 23"/>
          <p:cNvPicPr/>
          <p:nvPr/>
        </p:nvPicPr>
        <p:blipFill>
          <a:blip r:embed="rId4"/>
          <a:stretch>
            <a:fillRect/>
          </a:stretch>
        </p:blipFill>
        <p:spPr>
          <a:xfrm>
            <a:off x="3923824" y="2595563"/>
            <a:ext cx="1398270" cy="779145"/>
          </a:xfrm>
          <a:prstGeom prst="rect">
            <a:avLst/>
          </a:prstGeom>
        </p:spPr>
      </p:pic>
      <p:pic>
        <p:nvPicPr>
          <p:cNvPr id="25" name="图片 24"/>
          <p:cNvPicPr/>
          <p:nvPr/>
        </p:nvPicPr>
        <p:blipFill>
          <a:blip r:embed="rId5"/>
          <a:stretch>
            <a:fillRect/>
          </a:stretch>
        </p:blipFill>
        <p:spPr>
          <a:xfrm>
            <a:off x="5788343" y="2625566"/>
            <a:ext cx="1256824" cy="686276"/>
          </a:xfrm>
          <a:prstGeom prst="rect">
            <a:avLst/>
          </a:prstGeom>
        </p:spPr>
      </p:pic>
      <p:pic>
        <p:nvPicPr>
          <p:cNvPr id="26" name="图片 25"/>
          <p:cNvPicPr/>
          <p:nvPr/>
        </p:nvPicPr>
        <p:blipFill>
          <a:blip r:embed="rId6"/>
          <a:srcRect t="10465" b="28727"/>
          <a:stretch>
            <a:fillRect/>
          </a:stretch>
        </p:blipFill>
        <p:spPr>
          <a:xfrm>
            <a:off x="7398068" y="2571750"/>
            <a:ext cx="1479709" cy="758666"/>
          </a:xfrm>
          <a:prstGeom prst="rect">
            <a:avLst/>
          </a:prstGeom>
        </p:spPr>
      </p:pic>
      <p:sp>
        <p:nvSpPr>
          <p:cNvPr id="3" name="文本框 2"/>
          <p:cNvSpPr txBox="1"/>
          <p:nvPr/>
        </p:nvSpPr>
        <p:spPr>
          <a:xfrm>
            <a:off x="8258651" y="61913"/>
            <a:ext cx="849630" cy="106680"/>
          </a:xfrm>
          <a:prstGeom prst="rect">
            <a:avLst/>
          </a:prstGeom>
          <a:solidFill>
            <a:srgbClr val="0B93DF"/>
          </a:solidFill>
        </p:spPr>
        <p:txBody>
          <a:bodyPr wrap="square" rtlCol="0">
            <a:spAutoFit/>
          </a:bodyPr>
          <a:lstStyle/>
          <a:p>
            <a:r>
              <a:rPr lang="zh-CN" altLang="en-US" sz="100" b="1">
                <a:solidFill>
                  <a:schemeClr val="bg1"/>
                </a:solidFill>
                <a:latin typeface="微软雅黑" panose="020B0503020204020204" pitchFamily="34" charset="-122"/>
                <a:ea typeface="微软雅黑" panose="020B0503020204020204" pitchFamily="34" charset="-122"/>
              </a:rPr>
              <a:t>工业能源</a:t>
            </a:r>
            <a:endParaRPr lang="zh-CN" altLang="en-US" sz="1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0"/>
          </p:nvPr>
        </p:nvSpPr>
        <p:spPr>
          <a:xfrm>
            <a:off x="548164" y="103982"/>
            <a:ext cx="6284595" cy="368300"/>
          </a:xfrm>
        </p:spPr>
        <p:txBody>
          <a:bodyPr wrap="square"/>
          <a:lstStyle/>
          <a:p>
            <a:r>
              <a:rPr lang="zh-CN" sz="1800" dirty="0">
                <a:solidFill>
                  <a:srgbClr val="0070C0"/>
                </a:solidFill>
                <a:sym typeface="+mn-ea"/>
              </a:rPr>
              <a:t>项目案例</a:t>
            </a:r>
            <a:r>
              <a:rPr lang="en-US" altLang="zh-CN" sz="1800" dirty="0">
                <a:solidFill>
                  <a:srgbClr val="0070C0"/>
                </a:solidFill>
                <a:sym typeface="+mn-ea"/>
              </a:rPr>
              <a:t>-</a:t>
            </a:r>
            <a:r>
              <a:rPr lang="zh-CN" altLang="en-US" sz="1800" dirty="0">
                <a:solidFill>
                  <a:srgbClr val="0070C0"/>
                </a:solidFill>
                <a:sym typeface="+mn-ea"/>
              </a:rPr>
              <a:t>中石油</a:t>
            </a:r>
            <a:r>
              <a:rPr lang="en-US" altLang="zh-CN" sz="1800" dirty="0">
                <a:solidFill>
                  <a:srgbClr val="0070C0"/>
                </a:solidFill>
                <a:sym typeface="+mn-ea"/>
              </a:rPr>
              <a:t>DeepSeek</a:t>
            </a:r>
            <a:r>
              <a:rPr sz="1800" dirty="0">
                <a:solidFill>
                  <a:srgbClr val="0070C0"/>
                </a:solidFill>
                <a:sym typeface="+mn-ea"/>
              </a:rPr>
              <a:t>全栈国产私有化部署项目</a:t>
            </a:r>
            <a:endParaRPr lang="zh-CN" altLang="en-US" sz="1800" dirty="0">
              <a:solidFill>
                <a:srgbClr val="0070C0"/>
              </a:solidFill>
              <a:sym typeface="+mn-ea"/>
            </a:endParaRPr>
          </a:p>
        </p:txBody>
      </p:sp>
      <p:sp>
        <p:nvSpPr>
          <p:cNvPr id="3" name="文本框 2"/>
          <p:cNvSpPr txBox="1"/>
          <p:nvPr/>
        </p:nvSpPr>
        <p:spPr>
          <a:xfrm>
            <a:off x="590074" y="1907381"/>
            <a:ext cx="4240530" cy="1895951"/>
          </a:xfrm>
          <a:prstGeom prst="rect">
            <a:avLst/>
          </a:prstGeom>
          <a:noFill/>
        </p:spPr>
        <p:txBody>
          <a:bodyPr wrap="square" rtlCol="0" anchor="t">
            <a:noAutofit/>
          </a:bodyPr>
          <a:lstStyle/>
          <a:p>
            <a:pPr marL="285750" indent="-285750" algn="l" fontAlgn="auto">
              <a:spcBef>
                <a:spcPts val="600"/>
              </a:spcBef>
              <a:buFont typeface="Arial" panose="020B0604020202020204" pitchFamily="34" charset="0"/>
              <a:buChar char="•"/>
            </a:pPr>
            <a:r>
              <a:rPr lang="zh-CN" altLang="en-US" sz="1050" dirty="0">
                <a:solidFill>
                  <a:srgbClr val="505660"/>
                </a:solidFill>
                <a:latin typeface="微软雅黑" panose="020B0503020204020204" pitchFamily="34" charset="-122"/>
                <a:ea typeface="微软雅黑" panose="020B0503020204020204" pitchFamily="34" charset="-122"/>
                <a:sym typeface="+mn-ea"/>
              </a:rPr>
              <a:t>移动云为中国石油构建“算力泛在、算网共生、智能敏捷、安全可靠、绿色低碳”的一体化算力体系，提供超过 1000P 的稳定算力资源、910B 及 T4 服务器，为 700 亿参数昆仑大模型的建设和运行提供算力保障。</a:t>
            </a:r>
            <a:endParaRPr lang="zh-CN" altLang="en-US" sz="1050" dirty="0">
              <a:solidFill>
                <a:srgbClr val="505660"/>
              </a:solidFill>
              <a:latin typeface="微软雅黑" panose="020B0503020204020204" pitchFamily="34" charset="-122"/>
              <a:ea typeface="微软雅黑" panose="020B0503020204020204" pitchFamily="34" charset="-122"/>
              <a:sym typeface="+mn-ea"/>
            </a:endParaRPr>
          </a:p>
          <a:p>
            <a:pPr marL="285750" indent="-285750" algn="l" fontAlgn="auto">
              <a:spcBef>
                <a:spcPts val="600"/>
              </a:spcBef>
              <a:buFont typeface="Arial" panose="020B0604020202020204" pitchFamily="34" charset="0"/>
              <a:buChar char="•"/>
            </a:pPr>
            <a:r>
              <a:rPr lang="zh-CN" altLang="en-US" sz="1050" dirty="0">
                <a:solidFill>
                  <a:srgbClr val="505660"/>
                </a:solidFill>
                <a:latin typeface="微软雅黑" panose="020B0503020204020204" pitchFamily="34" charset="-122"/>
                <a:ea typeface="微软雅黑" panose="020B0503020204020204" pitchFamily="34" charset="-122"/>
                <a:sym typeface="+mn-ea"/>
              </a:rPr>
              <a:t>为使 DeepSeek 系列模型在昆仑大模型原有的框架下获得更好适配效果和执行性能，开展相关的分析、适配与创新工作。通过配置化开发，在 DeepSeek V3 模型基础上实现自定义模型参数和规模的针对性优化，制定整体的集群分布式训练策略。  </a:t>
            </a:r>
            <a:endParaRPr lang="zh-CN" altLang="en-US" sz="1050" dirty="0">
              <a:solidFill>
                <a:srgbClr val="505660"/>
              </a:solidFill>
              <a:latin typeface="微软雅黑" panose="020B0503020204020204" pitchFamily="34" charset="-122"/>
              <a:ea typeface="微软雅黑" panose="020B0503020204020204" pitchFamily="34" charset="-122"/>
            </a:endParaRPr>
          </a:p>
          <a:p>
            <a:pPr marL="285750" indent="-285750" algn="l" fontAlgn="auto">
              <a:spcBef>
                <a:spcPts val="600"/>
              </a:spcBef>
              <a:buFont typeface="Arial" panose="020B0604020202020204" pitchFamily="34" charset="0"/>
              <a:buChar char="•"/>
            </a:pPr>
            <a:r>
              <a:rPr lang="zh-CN" altLang="en-US" sz="1050" dirty="0">
                <a:solidFill>
                  <a:srgbClr val="505660"/>
                </a:solidFill>
                <a:latin typeface="微软雅黑" panose="020B0503020204020204" pitchFamily="34" charset="-122"/>
                <a:ea typeface="微软雅黑" panose="020B0503020204020204" pitchFamily="34" charset="-122"/>
                <a:sym typeface="+mn-ea"/>
              </a:rPr>
              <a:t>助力中国石油打造“五个一”：建设一个央企领先的算力中心；一个集中统一 AI 中台；一套高质量行业数据集；一套国内领先的行业大模型；一系列创新应用</a:t>
            </a:r>
            <a:endParaRPr lang="zh-CN" altLang="en-US" sz="1050" dirty="0">
              <a:solidFill>
                <a:srgbClr val="505660"/>
              </a:solidFill>
              <a:latin typeface="微软雅黑" panose="020B0503020204020204" pitchFamily="34" charset="-122"/>
              <a:ea typeface="微软雅黑" panose="020B0503020204020204" pitchFamily="34" charset="-122"/>
              <a:sym typeface="+mn-ea"/>
            </a:endParaRPr>
          </a:p>
        </p:txBody>
      </p:sp>
      <p:sp>
        <p:nvSpPr>
          <p:cNvPr id="4" name="圆角矩形 26"/>
          <p:cNvSpPr/>
          <p:nvPr/>
        </p:nvSpPr>
        <p:spPr>
          <a:xfrm>
            <a:off x="517684" y="856298"/>
            <a:ext cx="8291036" cy="764381"/>
          </a:xfrm>
          <a:prstGeom prst="roundRect">
            <a:avLst>
              <a:gd name="adj" fmla="val 1529"/>
            </a:avLst>
          </a:prstGeom>
          <a:noFill/>
          <a:ln w="12700">
            <a:solidFill>
              <a:srgbClr val="075AA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25" dirty="0"/>
              <a:t> </a:t>
            </a:r>
            <a:endParaRPr lang="en-US" altLang="zh-CN" sz="1425" dirty="0"/>
          </a:p>
        </p:txBody>
      </p:sp>
      <p:sp>
        <p:nvSpPr>
          <p:cNvPr id="5" name="圆角矩形 8"/>
          <p:cNvSpPr/>
          <p:nvPr/>
        </p:nvSpPr>
        <p:spPr>
          <a:xfrm>
            <a:off x="517684" y="3984784"/>
            <a:ext cx="8282464" cy="1073944"/>
          </a:xfrm>
          <a:prstGeom prst="roundRect">
            <a:avLst>
              <a:gd name="adj" fmla="val 2957"/>
            </a:avLst>
          </a:prstGeom>
          <a:noFill/>
          <a:ln w="12700">
            <a:solidFill>
              <a:srgbClr val="075AA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nSpc>
                <a:spcPct val="150000"/>
              </a:lnSpc>
              <a:spcAft>
                <a:spcPts val="0"/>
              </a:spcAft>
            </a:pPr>
            <a:endParaRPr lang="zh-CN" altLang="zh-CN" sz="105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 name="圆角矩形 9"/>
          <p:cNvSpPr/>
          <p:nvPr/>
        </p:nvSpPr>
        <p:spPr>
          <a:xfrm>
            <a:off x="615315" y="3860959"/>
            <a:ext cx="1539716" cy="284321"/>
          </a:xfrm>
          <a:prstGeom prst="roundRect">
            <a:avLst/>
          </a:prstGeom>
          <a:solidFill>
            <a:srgbClr val="0054BE"/>
          </a:solidFill>
          <a:ln w="25400" cap="flat" cmpd="sng" algn="ctr">
            <a:noFill/>
            <a:prstDash val="solid"/>
          </a:ln>
          <a:effectLst/>
        </p:spPr>
        <p:txBody>
          <a:bodyPr lIns="27000" rIns="2700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方案价值</a:t>
            </a:r>
            <a:endPar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7" name="圆角矩形 8"/>
          <p:cNvSpPr/>
          <p:nvPr/>
        </p:nvSpPr>
        <p:spPr>
          <a:xfrm>
            <a:off x="5003959" y="1787843"/>
            <a:ext cx="3804761" cy="2124551"/>
          </a:xfrm>
          <a:prstGeom prst="roundRect">
            <a:avLst>
              <a:gd name="adj" fmla="val 2957"/>
            </a:avLst>
          </a:prstGeom>
          <a:noFill/>
          <a:ln w="12700">
            <a:solidFill>
              <a:srgbClr val="075AA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nSpc>
                <a:spcPct val="150000"/>
              </a:lnSpc>
              <a:spcAft>
                <a:spcPts val="0"/>
              </a:spcAft>
            </a:pPr>
            <a:endParaRPr lang="zh-CN" altLang="zh-CN" sz="105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8" name="文本框 7"/>
          <p:cNvSpPr txBox="1"/>
          <p:nvPr/>
        </p:nvSpPr>
        <p:spPr>
          <a:xfrm>
            <a:off x="640556" y="4168616"/>
            <a:ext cx="8055293" cy="792004"/>
          </a:xfrm>
          <a:prstGeom prst="rect">
            <a:avLst/>
          </a:prstGeom>
          <a:noFill/>
        </p:spPr>
        <p:txBody>
          <a:bodyPr wrap="square">
            <a:noAutofit/>
          </a:bodyPr>
          <a:lstStyle/>
          <a:p>
            <a:pPr indent="0" algn="l" defTabSz="457200">
              <a:lnSpc>
                <a:spcPct val="130000"/>
              </a:lnSpc>
              <a:buClrTx/>
              <a:buSzTx/>
              <a:buFont typeface="Wingdings" panose="05000000000000000000" charset="0"/>
              <a:buNone/>
            </a:pPr>
            <a:r>
              <a:rPr lang="zh-CN" altLang="en-US" sz="1050" dirty="0">
                <a:solidFill>
                  <a:srgbClr val="505660"/>
                </a:solidFill>
                <a:latin typeface="微软雅黑" panose="020B0503020204020204" pitchFamily="34" charset="-122"/>
                <a:ea typeface="微软雅黑" panose="020B0503020204020204" pitchFamily="34" charset="-122"/>
              </a:rPr>
              <a:t>社会意义：1、为政企客户提供DeepSeek V3/R1全栈国产化训推适配参考，助力技术自主可控。2、优化昆仑大模型应用效果，缩短研发周期，构建健康生态，加速“数智中国石油”建设。3、依托移动云算网资源，快速响应客户算力需求，保障数据高效、安全、私密传输，推动战略落地。</a:t>
            </a:r>
            <a:endParaRPr lang="zh-CN" altLang="en-US" sz="1050" dirty="0">
              <a:solidFill>
                <a:srgbClr val="505660"/>
              </a:solidFill>
              <a:latin typeface="微软雅黑" panose="020B0503020204020204" pitchFamily="34" charset="-122"/>
              <a:ea typeface="微软雅黑" panose="020B0503020204020204" pitchFamily="34" charset="-122"/>
            </a:endParaRPr>
          </a:p>
          <a:p>
            <a:pPr indent="0" algn="l" defTabSz="457200">
              <a:lnSpc>
                <a:spcPct val="130000"/>
              </a:lnSpc>
              <a:buClrTx/>
              <a:buSzTx/>
              <a:buFont typeface="Wingdings" panose="05000000000000000000" charset="0"/>
              <a:buNone/>
            </a:pPr>
            <a:endParaRPr lang="en-US" altLang="zh-CN" sz="1050" dirty="0">
              <a:latin typeface="微软雅黑" panose="020B0503020204020204" pitchFamily="34" charset="-122"/>
              <a:ea typeface="微软雅黑" panose="020B0503020204020204" pitchFamily="34" charset="-122"/>
              <a:cs typeface="微软雅黑" panose="020B0503020204020204" pitchFamily="34" charset="-122"/>
            </a:endParaRPr>
          </a:p>
          <a:p>
            <a:pPr indent="0" algn="l" defTabSz="457200">
              <a:lnSpc>
                <a:spcPct val="150000"/>
              </a:lnSpc>
              <a:buClrTx/>
              <a:buSzTx/>
              <a:buFont typeface="Wingdings" panose="05000000000000000000" charset="0"/>
              <a:buNone/>
            </a:pPr>
            <a:endParaRPr lang="en-US" altLang="zh-CN"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圆角矩形 8"/>
          <p:cNvSpPr/>
          <p:nvPr/>
        </p:nvSpPr>
        <p:spPr>
          <a:xfrm>
            <a:off x="640556" y="678656"/>
            <a:ext cx="1514951" cy="284321"/>
          </a:xfrm>
          <a:prstGeom prst="roundRect">
            <a:avLst/>
          </a:prstGeom>
          <a:solidFill>
            <a:srgbClr val="0054BE"/>
          </a:solidFill>
          <a:ln w="25400" cap="flat" cmpd="sng" algn="ctr">
            <a:noFill/>
            <a:prstDash val="solid"/>
          </a:ln>
          <a:effectLst/>
        </p:spPr>
        <p:txBody>
          <a:bodyPr lIns="27000" rIns="27000"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200" b="1" kern="0" dirty="0">
                <a:solidFill>
                  <a:schemeClr val="bg1"/>
                </a:solidFill>
                <a:latin typeface="微软雅黑" panose="020B0503020204020204" pitchFamily="34" charset="-122"/>
                <a:ea typeface="微软雅黑" panose="020B0503020204020204" pitchFamily="34" charset="-122"/>
              </a:rPr>
              <a:t>项目背景</a:t>
            </a:r>
            <a:endPar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mn-lt"/>
            </a:endParaRPr>
          </a:p>
        </p:txBody>
      </p:sp>
      <p:sp>
        <p:nvSpPr>
          <p:cNvPr id="10" name="文本框 9"/>
          <p:cNvSpPr txBox="1"/>
          <p:nvPr/>
        </p:nvSpPr>
        <p:spPr>
          <a:xfrm>
            <a:off x="561975" y="1095851"/>
            <a:ext cx="8133874" cy="229870"/>
          </a:xfrm>
          <a:prstGeom prst="rect">
            <a:avLst/>
          </a:prstGeom>
          <a:noFill/>
        </p:spPr>
        <p:txBody>
          <a:bodyPr wrap="square" rtlCol="0">
            <a:spAutoFit/>
          </a:bodyPr>
          <a:lstStyle/>
          <a:p>
            <a:endParaRPr sz="9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640080" y="926783"/>
            <a:ext cx="8036243" cy="671830"/>
          </a:xfrm>
          <a:prstGeom prst="rect">
            <a:avLst/>
          </a:prstGeom>
          <a:noFill/>
        </p:spPr>
        <p:txBody>
          <a:bodyPr wrap="square" rtlCol="0" anchor="t">
            <a:spAutoFit/>
          </a:bodyPr>
          <a:lstStyle/>
          <a:p>
            <a:pPr marL="171450" indent="-171450">
              <a:lnSpc>
                <a:spcPct val="120000"/>
              </a:lnSpc>
              <a:buClr>
                <a:schemeClr val="accent1"/>
              </a:buClr>
              <a:buFont typeface="Arial" panose="020B0604020202020204" pitchFamily="34" charset="0"/>
              <a:buChar char="•"/>
            </a:pPr>
            <a:r>
              <a:rPr lang="zh-CN" altLang="en-US" sz="1050" dirty="0">
                <a:solidFill>
                  <a:srgbClr val="505660"/>
                </a:solidFill>
                <a:latin typeface="微软雅黑" panose="020B0503020204020204" pitchFamily="34" charset="-122"/>
                <a:ea typeface="微软雅黑" panose="020B0503020204020204" pitchFamily="34" charset="-122"/>
              </a:rPr>
              <a:t>中国石油启动</a:t>
            </a:r>
            <a:r>
              <a:rPr lang="en-US" altLang="zh-CN" sz="1050" dirty="0">
                <a:solidFill>
                  <a:srgbClr val="505660"/>
                </a:solidFill>
                <a:latin typeface="微软雅黑" panose="020B0503020204020204" pitchFamily="34" charset="-122"/>
                <a:ea typeface="微软雅黑" panose="020B0503020204020204" pitchFamily="34" charset="-122"/>
              </a:rPr>
              <a:t>“</a:t>
            </a:r>
            <a:r>
              <a:rPr lang="zh-CN" altLang="en-US" sz="1050" dirty="0">
                <a:solidFill>
                  <a:srgbClr val="505660"/>
                </a:solidFill>
                <a:latin typeface="微软雅黑" panose="020B0503020204020204" pitchFamily="34" charset="-122"/>
                <a:ea typeface="微软雅黑" panose="020B0503020204020204" pitchFamily="34" charset="-122"/>
              </a:rPr>
              <a:t>数智中国石油</a:t>
            </a:r>
            <a:r>
              <a:rPr lang="en-US" altLang="zh-CN" sz="1050" dirty="0">
                <a:solidFill>
                  <a:srgbClr val="505660"/>
                </a:solidFill>
                <a:latin typeface="微软雅黑" panose="020B0503020204020204" pitchFamily="34" charset="-122"/>
                <a:ea typeface="微软雅黑" panose="020B0503020204020204" pitchFamily="34" charset="-122"/>
              </a:rPr>
              <a:t>”</a:t>
            </a:r>
            <a:r>
              <a:rPr lang="zh-CN" altLang="en-US" sz="1050" dirty="0">
                <a:solidFill>
                  <a:srgbClr val="505660"/>
                </a:solidFill>
                <a:latin typeface="微软雅黑" panose="020B0503020204020204" pitchFamily="34" charset="-122"/>
                <a:ea typeface="微软雅黑" panose="020B0503020204020204" pitchFamily="34" charset="-122"/>
              </a:rPr>
              <a:t>战略，依托昆仑大模型平台推动智能化转型。平台涵盖大模型应用（如行业大咖、数字员工、智能油伴）及平台功能（包括</a:t>
            </a:r>
            <a:r>
              <a:rPr lang="en-US" altLang="zh-CN" sz="1050" dirty="0">
                <a:solidFill>
                  <a:srgbClr val="505660"/>
                </a:solidFill>
                <a:latin typeface="微软雅黑" panose="020B0503020204020204" pitchFamily="34" charset="-122"/>
                <a:ea typeface="微软雅黑" panose="020B0503020204020204" pitchFamily="34" charset="-122"/>
              </a:rPr>
              <a:t>AI</a:t>
            </a:r>
            <a:r>
              <a:rPr lang="zh-CN" altLang="en-US" sz="1050" dirty="0">
                <a:solidFill>
                  <a:srgbClr val="505660"/>
                </a:solidFill>
                <a:latin typeface="微软雅黑" panose="020B0503020204020204" pitchFamily="34" charset="-122"/>
                <a:ea typeface="微软雅黑" panose="020B0503020204020204" pitchFamily="34" charset="-122"/>
              </a:rPr>
              <a:t>中台、语言</a:t>
            </a:r>
            <a:r>
              <a:rPr lang="en-US" altLang="zh-CN" sz="1050" dirty="0">
                <a:solidFill>
                  <a:srgbClr val="505660"/>
                </a:solidFill>
                <a:latin typeface="微软雅黑" panose="020B0503020204020204" pitchFamily="34" charset="-122"/>
                <a:ea typeface="微软雅黑" panose="020B0503020204020204" pitchFamily="34" charset="-122"/>
              </a:rPr>
              <a:t>/</a:t>
            </a:r>
            <a:r>
              <a:rPr lang="zh-CN" altLang="en-US" sz="1050" dirty="0">
                <a:solidFill>
                  <a:srgbClr val="505660"/>
                </a:solidFill>
                <a:latin typeface="微软雅黑" panose="020B0503020204020204" pitchFamily="34" charset="-122"/>
                <a:ea typeface="微软雅黑" panose="020B0503020204020204" pitchFamily="34" charset="-122"/>
              </a:rPr>
              <a:t>语音大模型、视觉大模型）。基于昆仑框架部署</a:t>
            </a:r>
            <a:r>
              <a:rPr lang="en-US" altLang="zh-CN" sz="1050" dirty="0">
                <a:solidFill>
                  <a:srgbClr val="505660"/>
                </a:solidFill>
                <a:latin typeface="微软雅黑" panose="020B0503020204020204" pitchFamily="34" charset="-122"/>
                <a:ea typeface="微软雅黑" panose="020B0503020204020204" pitchFamily="34" charset="-122"/>
              </a:rPr>
              <a:t>DeepSeek</a:t>
            </a:r>
            <a:r>
              <a:rPr lang="zh-CN" altLang="en-US" sz="1050" dirty="0">
                <a:solidFill>
                  <a:srgbClr val="505660"/>
                </a:solidFill>
                <a:latin typeface="微软雅黑" panose="020B0503020204020204" pitchFamily="34" charset="-122"/>
                <a:ea typeface="微软雅黑" panose="020B0503020204020204" pitchFamily="34" charset="-122"/>
              </a:rPr>
              <a:t>，实现全栈国产化，确保技术自主可控。为满足智算需求，采用移动云公有云资源和</a:t>
            </a:r>
            <a:r>
              <a:rPr lang="en-US" altLang="zh-CN" sz="1050" dirty="0">
                <a:solidFill>
                  <a:srgbClr val="505660"/>
                </a:solidFill>
                <a:latin typeface="微软雅黑" panose="020B0503020204020204" pitchFamily="34" charset="-122"/>
                <a:ea typeface="微软雅黑" panose="020B0503020204020204" pitchFamily="34" charset="-122"/>
              </a:rPr>
              <a:t>“</a:t>
            </a:r>
            <a:r>
              <a:rPr lang="zh-CN" altLang="en-US" sz="1050" dirty="0">
                <a:solidFill>
                  <a:srgbClr val="505660"/>
                </a:solidFill>
                <a:latin typeface="微软雅黑" panose="020B0503020204020204" pitchFamily="34" charset="-122"/>
                <a:ea typeface="微软雅黑" panose="020B0503020204020204" pitchFamily="34" charset="-122"/>
              </a:rPr>
              <a:t>以租代建</a:t>
            </a:r>
            <a:r>
              <a:rPr lang="en-US" altLang="zh-CN" sz="1050" dirty="0">
                <a:solidFill>
                  <a:srgbClr val="505660"/>
                </a:solidFill>
                <a:latin typeface="微软雅黑" panose="020B0503020204020204" pitchFamily="34" charset="-122"/>
                <a:ea typeface="微软雅黑" panose="020B0503020204020204" pitchFamily="34" charset="-122"/>
              </a:rPr>
              <a:t>”</a:t>
            </a:r>
            <a:r>
              <a:rPr lang="zh-CN" altLang="en-US" sz="1050" dirty="0">
                <a:solidFill>
                  <a:srgbClr val="505660"/>
                </a:solidFill>
                <a:latin typeface="微软雅黑" panose="020B0503020204020204" pitchFamily="34" charset="-122"/>
                <a:ea typeface="微软雅黑" panose="020B0503020204020204" pitchFamily="34" charset="-122"/>
              </a:rPr>
              <a:t>专属算力相结合的模式，保障资源高效交付。</a:t>
            </a:r>
            <a:endParaRPr lang="zh-CN" altLang="en-US" sz="1050" dirty="0">
              <a:solidFill>
                <a:srgbClr val="505660"/>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517208" y="1790700"/>
            <a:ext cx="4399121" cy="2105978"/>
          </a:xfrm>
          <a:prstGeom prst="roundRect">
            <a:avLst>
              <a:gd name="adj" fmla="val 2957"/>
            </a:avLst>
          </a:prstGeom>
          <a:noFill/>
          <a:ln w="12700">
            <a:solidFill>
              <a:srgbClr val="075AA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nSpc>
                <a:spcPct val="150000"/>
              </a:lnSpc>
              <a:spcAft>
                <a:spcPts val="0"/>
              </a:spcAft>
            </a:pPr>
            <a:endParaRPr lang="zh-CN" altLang="zh-CN" sz="105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3" name="圆角矩形 12"/>
          <p:cNvSpPr/>
          <p:nvPr/>
        </p:nvSpPr>
        <p:spPr>
          <a:xfrm>
            <a:off x="640556" y="1631156"/>
            <a:ext cx="1514951" cy="284321"/>
          </a:xfrm>
          <a:prstGeom prst="roundRect">
            <a:avLst/>
          </a:prstGeom>
          <a:solidFill>
            <a:srgbClr val="0054BE"/>
          </a:solidFill>
          <a:ln w="25400" cap="flat" cmpd="sng" algn="ctr">
            <a:noFill/>
            <a:prstDash val="solid"/>
          </a:ln>
          <a:effectLst/>
        </p:spPr>
        <p:txBody>
          <a:bodyPr lIns="27000" rIns="2700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mn-lt"/>
              </a:rPr>
              <a:t>建设方案</a:t>
            </a:r>
            <a:endPar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mn-lt"/>
            </a:endParaRPr>
          </a:p>
        </p:txBody>
      </p:sp>
      <p:pic>
        <p:nvPicPr>
          <p:cNvPr id="14" name="图片 13"/>
          <p:cNvPicPr>
            <a:picLocks noChangeAspect="1"/>
          </p:cNvPicPr>
          <p:nvPr>
            <p:custDataLst>
              <p:tags r:id="rId1"/>
            </p:custDataLst>
          </p:nvPr>
        </p:nvPicPr>
        <p:blipFill>
          <a:blip r:embed="rId2"/>
          <a:stretch>
            <a:fillRect/>
          </a:stretch>
        </p:blipFill>
        <p:spPr>
          <a:xfrm>
            <a:off x="5003959" y="1889284"/>
            <a:ext cx="3775710" cy="1889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0"/>
          </p:nvPr>
        </p:nvSpPr>
        <p:spPr>
          <a:xfrm>
            <a:off x="548164" y="102394"/>
            <a:ext cx="5342096" cy="371475"/>
          </a:xfrm>
        </p:spPr>
        <p:txBody>
          <a:bodyPr>
            <a:normAutofit fontScale="95000" lnSpcReduction="10000"/>
          </a:bodyPr>
          <a:lstStyle/>
          <a:p>
            <a:r>
              <a:rPr lang="zh-CN" dirty="0">
                <a:solidFill>
                  <a:srgbClr val="0070C0"/>
                </a:solidFill>
                <a:sym typeface="+mn-ea"/>
              </a:rPr>
              <a:t>项目案例</a:t>
            </a:r>
            <a:r>
              <a:rPr lang="en-US" altLang="zh-CN" dirty="0">
                <a:solidFill>
                  <a:srgbClr val="0070C0"/>
                </a:solidFill>
                <a:sym typeface="+mn-ea"/>
              </a:rPr>
              <a:t>- </a:t>
            </a:r>
            <a:r>
              <a:rPr dirty="0">
                <a:solidFill>
                  <a:srgbClr val="0070C0"/>
                </a:solidFill>
                <a:sym typeface="+mn-ea"/>
              </a:rPr>
              <a:t>中国中化智算项目 DeepSeek 部署</a:t>
            </a:r>
            <a:endParaRPr dirty="0">
              <a:solidFill>
                <a:srgbClr val="0070C0"/>
              </a:solidFill>
            </a:endParaRPr>
          </a:p>
        </p:txBody>
      </p:sp>
      <p:pic>
        <p:nvPicPr>
          <p:cNvPr id="2" name="图片 1"/>
          <p:cNvPicPr>
            <a:picLocks noChangeAspect="1"/>
          </p:cNvPicPr>
          <p:nvPr/>
        </p:nvPicPr>
        <p:blipFill>
          <a:blip r:embed="rId1"/>
          <a:srcRect t="17381" b="9762"/>
          <a:stretch>
            <a:fillRect/>
          </a:stretch>
        </p:blipFill>
        <p:spPr>
          <a:xfrm>
            <a:off x="485299" y="917258"/>
            <a:ext cx="1357313" cy="582930"/>
          </a:xfrm>
          <a:prstGeom prst="rect">
            <a:avLst/>
          </a:prstGeom>
        </p:spPr>
      </p:pic>
      <p:pic>
        <p:nvPicPr>
          <p:cNvPr id="22" name="图片 21" descr="C:/Users/USER746215/Desktop/Deepseek/中化集团.jpg中化集团"/>
          <p:cNvPicPr>
            <a:picLocks noChangeAspect="1"/>
          </p:cNvPicPr>
          <p:nvPr>
            <p:custDataLst>
              <p:tags r:id="rId2"/>
            </p:custDataLst>
          </p:nvPr>
        </p:nvPicPr>
        <p:blipFill>
          <a:blip r:embed="rId3"/>
          <a:srcRect t="4742" b="4742"/>
          <a:stretch>
            <a:fillRect/>
          </a:stretch>
        </p:blipFill>
        <p:spPr>
          <a:xfrm>
            <a:off x="7370921" y="843915"/>
            <a:ext cx="2656523" cy="3562350"/>
          </a:xfrm>
          <a:custGeom>
            <a:avLst/>
            <a:gdLst/>
            <a:ahLst/>
            <a:cxnLst>
              <a:cxn ang="3">
                <a:pos x="hc" y="t"/>
              </a:cxn>
              <a:cxn ang="cd2">
                <a:pos x="l" y="vc"/>
              </a:cxn>
              <a:cxn ang="cd4">
                <a:pos x="hc" y="b"/>
              </a:cxn>
              <a:cxn ang="0">
                <a:pos x="r" y="vc"/>
              </a:cxn>
            </a:cxnLst>
            <a:rect l="l" t="t" r="r" b="b"/>
            <a:pathLst>
              <a:path w="8894" h="10777">
                <a:moveTo>
                  <a:pt x="6575" y="5764"/>
                </a:moveTo>
                <a:cubicBezTo>
                  <a:pt x="6666" y="5764"/>
                  <a:pt x="6756" y="5799"/>
                  <a:pt x="6826" y="5868"/>
                </a:cubicBezTo>
                <a:lnTo>
                  <a:pt x="8894" y="7937"/>
                </a:lnTo>
                <a:lnTo>
                  <a:pt x="8894" y="9625"/>
                </a:lnTo>
                <a:lnTo>
                  <a:pt x="7742" y="10777"/>
                </a:lnTo>
                <a:lnTo>
                  <a:pt x="4807" y="10777"/>
                </a:lnTo>
                <a:lnTo>
                  <a:pt x="3362" y="9332"/>
                </a:lnTo>
                <a:cubicBezTo>
                  <a:pt x="3223" y="9193"/>
                  <a:pt x="3223" y="8969"/>
                  <a:pt x="3362" y="8830"/>
                </a:cubicBezTo>
                <a:lnTo>
                  <a:pt x="6324" y="5868"/>
                </a:lnTo>
                <a:cubicBezTo>
                  <a:pt x="6393" y="5799"/>
                  <a:pt x="6484" y="5764"/>
                  <a:pt x="6575" y="5764"/>
                </a:cubicBezTo>
                <a:close/>
                <a:moveTo>
                  <a:pt x="8894" y="3298"/>
                </a:moveTo>
                <a:lnTo>
                  <a:pt x="8894" y="7694"/>
                </a:lnTo>
                <a:lnTo>
                  <a:pt x="6947" y="5747"/>
                </a:lnTo>
                <a:cubicBezTo>
                  <a:pt x="6808" y="5609"/>
                  <a:pt x="6808" y="5384"/>
                  <a:pt x="6947" y="5246"/>
                </a:cubicBezTo>
                <a:lnTo>
                  <a:pt x="8894" y="3298"/>
                </a:lnTo>
                <a:close/>
                <a:moveTo>
                  <a:pt x="3317" y="2506"/>
                </a:moveTo>
                <a:cubicBezTo>
                  <a:pt x="3408" y="2506"/>
                  <a:pt x="3498" y="2541"/>
                  <a:pt x="3568" y="2610"/>
                </a:cubicBezTo>
                <a:lnTo>
                  <a:pt x="6229" y="5272"/>
                </a:lnTo>
                <a:cubicBezTo>
                  <a:pt x="6368" y="5410"/>
                  <a:pt x="6368" y="5635"/>
                  <a:pt x="6229" y="5773"/>
                </a:cubicBezTo>
                <a:lnTo>
                  <a:pt x="3267" y="8736"/>
                </a:lnTo>
                <a:cubicBezTo>
                  <a:pt x="3129" y="8874"/>
                  <a:pt x="2904" y="8874"/>
                  <a:pt x="2766" y="8736"/>
                </a:cubicBezTo>
                <a:lnTo>
                  <a:pt x="104" y="6074"/>
                </a:lnTo>
                <a:cubicBezTo>
                  <a:pt x="-35" y="5935"/>
                  <a:pt x="-35" y="5711"/>
                  <a:pt x="104" y="5572"/>
                </a:cubicBezTo>
                <a:lnTo>
                  <a:pt x="3066" y="2610"/>
                </a:lnTo>
                <a:cubicBezTo>
                  <a:pt x="3135" y="2541"/>
                  <a:pt x="3226" y="2506"/>
                  <a:pt x="3317" y="2506"/>
                </a:cubicBezTo>
                <a:close/>
                <a:moveTo>
                  <a:pt x="5676" y="0"/>
                </a:moveTo>
                <a:lnTo>
                  <a:pt x="8127" y="0"/>
                </a:lnTo>
                <a:lnTo>
                  <a:pt x="8894" y="767"/>
                </a:lnTo>
                <a:lnTo>
                  <a:pt x="8894" y="3109"/>
                </a:lnTo>
                <a:lnTo>
                  <a:pt x="6852" y="5151"/>
                </a:lnTo>
                <a:cubicBezTo>
                  <a:pt x="6713" y="5289"/>
                  <a:pt x="6489" y="5289"/>
                  <a:pt x="6350" y="5151"/>
                </a:cubicBezTo>
                <a:lnTo>
                  <a:pt x="3689" y="2489"/>
                </a:lnTo>
                <a:cubicBezTo>
                  <a:pt x="3550" y="2351"/>
                  <a:pt x="3550" y="2126"/>
                  <a:pt x="3689" y="1988"/>
                </a:cubicBezTo>
                <a:lnTo>
                  <a:pt x="5676" y="0"/>
                </a:lnTo>
                <a:close/>
              </a:path>
            </a:pathLst>
          </a:custGeom>
        </p:spPr>
      </p:pic>
      <p:sp>
        <p:nvSpPr>
          <p:cNvPr id="15" name="矩形 14"/>
          <p:cNvSpPr/>
          <p:nvPr>
            <p:custDataLst>
              <p:tags r:id="rId4"/>
            </p:custDataLst>
          </p:nvPr>
        </p:nvSpPr>
        <p:spPr>
          <a:xfrm>
            <a:off x="691515" y="1828324"/>
            <a:ext cx="7037070" cy="711994"/>
          </a:xfrm>
          <a:prstGeom prst="rect">
            <a:avLst/>
          </a:prstGeom>
          <a:noFill/>
        </p:spPr>
        <p:txBody>
          <a:bodyPr wrap="square" lIns="0" tIns="0" rIns="0" bIns="0" rtlCol="0" anchor="t" anchorCtr="0">
            <a:noAutofit/>
          </a:bodyPr>
          <a:lstStyle/>
          <a:p>
            <a:pPr marL="285750" indent="-285750" algn="just">
              <a:lnSpc>
                <a:spcPct val="100000"/>
              </a:lnSpc>
              <a:spcBef>
                <a:spcPct val="0"/>
              </a:spcBef>
              <a:spcAft>
                <a:spcPct val="0"/>
              </a:spcAft>
              <a:buFont typeface="Arial" panose="020B0604020202020204" pitchFamily="34" charset="0"/>
              <a:buChar char="•"/>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根据中国中化新一代人工智能蓝图规划，希望构建统一的人工智能基础能力平台，提供统一的算力资源、纳管原线上线下算力资源能力、模型开发训练工具、应用支撑服务能力。</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ct val="100000"/>
              </a:lnSpc>
              <a:spcBef>
                <a:spcPct val="0"/>
              </a:spcBef>
              <a:spcAft>
                <a:spcPct val="0"/>
              </a:spcAft>
              <a:buFont typeface="Arial" panose="020B0604020202020204" pitchFamily="34" charset="0"/>
              <a:buChar char="•"/>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人工智能基础能力平台围绕打造混合算力底座和</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AI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共性服务平台，通过集约化建设，沉淀模型、数据、应用等</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AI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资产，为系统内各单位拓展</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AI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应用提供通用的算力支撑和</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AI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模型创新服务，以更好地支撑农业、化工两大业务领域的</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N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个创新场景应用的探索和实践。</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矩形 16"/>
          <p:cNvSpPr/>
          <p:nvPr>
            <p:custDataLst>
              <p:tags r:id="rId5"/>
            </p:custDataLst>
          </p:nvPr>
        </p:nvSpPr>
        <p:spPr>
          <a:xfrm>
            <a:off x="691411" y="1515342"/>
            <a:ext cx="3237991" cy="277216"/>
          </a:xfrm>
          <a:prstGeom prst="rect">
            <a:avLst/>
          </a:prstGeom>
          <a:noFill/>
        </p:spPr>
        <p:txBody>
          <a:bodyPr wrap="square" lIns="0" tIns="0" rIns="0" bIns="0" rtlCol="0" anchor="b">
            <a:noAutofit/>
          </a:bodyPr>
          <a:lstStyle/>
          <a:p>
            <a:pPr algn="just">
              <a:spcBef>
                <a:spcPct val="0"/>
              </a:spcBef>
              <a:spcAft>
                <a:spcPct val="0"/>
              </a:spcAft>
            </a:pPr>
            <a:r>
              <a:rPr lang="zh-CN" altLang="en-US" sz="1500" b="1">
                <a:solidFill>
                  <a:schemeClr val="accent1"/>
                </a:solidFill>
                <a:latin typeface="微软雅黑" panose="020B0503020204020204" pitchFamily="34" charset="-122"/>
                <a:ea typeface="微软雅黑" panose="020B0503020204020204" pitchFamily="34" charset="-122"/>
                <a:cs typeface="+mn-ea"/>
                <a:sym typeface="+mn-ea"/>
              </a:rPr>
              <a:t>客户需求与痛点分析</a:t>
            </a:r>
            <a:endParaRPr lang="zh-CN" altLang="en-US" sz="1500" b="1">
              <a:solidFill>
                <a:schemeClr val="accent1"/>
              </a:solidFill>
              <a:latin typeface="微软雅黑" panose="020B0503020204020204" pitchFamily="34" charset="-122"/>
              <a:ea typeface="微软雅黑" panose="020B0503020204020204" pitchFamily="34" charset="-122"/>
              <a:cs typeface="+mn-ea"/>
              <a:sym typeface="+mn-ea"/>
            </a:endParaRPr>
          </a:p>
        </p:txBody>
      </p:sp>
      <p:sp>
        <p:nvSpPr>
          <p:cNvPr id="18" name="矩形 17"/>
          <p:cNvSpPr/>
          <p:nvPr>
            <p:custDataLst>
              <p:tags r:id="rId6"/>
            </p:custDataLst>
          </p:nvPr>
        </p:nvSpPr>
        <p:spPr>
          <a:xfrm>
            <a:off x="691991" y="2736533"/>
            <a:ext cx="6515576" cy="891064"/>
          </a:xfrm>
          <a:prstGeom prst="rect">
            <a:avLst/>
          </a:prstGeom>
          <a:noFill/>
        </p:spPr>
        <p:txBody>
          <a:bodyPr wrap="square" lIns="0" tIns="0" rIns="0" bIns="0" rtlCol="0" anchor="t" anchorCtr="0">
            <a:noAutofit/>
          </a:bodyPr>
          <a:lstStyle/>
          <a:p>
            <a:pPr marL="285750" indent="-285750" algn="just">
              <a:lnSpc>
                <a:spcPct val="100000"/>
              </a:lnSpc>
              <a:spcBef>
                <a:spcPct val="0"/>
              </a:spcBef>
              <a:spcAft>
                <a:spcPct val="0"/>
              </a:spcAft>
              <a:buFont typeface="Arial" panose="020B0604020202020204" pitchFamily="34" charset="0"/>
              <a:buChar char="•"/>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提供专属云主机、国产</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910B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智算裸金属、智算存储等服务，建设国产智能算力区，用于国产化智算算力相关的</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AI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模型训练与推理。提供通用智算裸金属、智算存储，建设通用智能算力区，用于通用智算算力相关的</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AI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模型训练与推理。</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ct val="100000"/>
              </a:lnSpc>
              <a:spcBef>
                <a:spcPct val="0"/>
              </a:spcBef>
              <a:spcAft>
                <a:spcPct val="0"/>
              </a:spcAft>
              <a:buFont typeface="Arial" panose="020B0604020202020204" pitchFamily="34" charset="0"/>
              <a:buChar char="•"/>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通过搭建混合底层算力资源，中国移动为中国中化打造了统一架构与服务的算力体系。基于混合底层算力资源，双方携手搭建了人工智能基础能力平台，平台覆盖从</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L0</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L1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到</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L2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的大模型全链路生命周期管理，全面支持模型训练、微调、压缩、部署以及推理等核心服务。</a:t>
            </a:r>
            <a:endPar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矩形 18"/>
          <p:cNvSpPr/>
          <p:nvPr>
            <p:custDataLst>
              <p:tags r:id="rId7"/>
            </p:custDataLst>
          </p:nvPr>
        </p:nvSpPr>
        <p:spPr>
          <a:xfrm>
            <a:off x="691887" y="2423719"/>
            <a:ext cx="3237991" cy="277216"/>
          </a:xfrm>
          <a:prstGeom prst="rect">
            <a:avLst/>
          </a:prstGeom>
          <a:noFill/>
        </p:spPr>
        <p:txBody>
          <a:bodyPr wrap="square" lIns="0" tIns="0" rIns="0" bIns="0" rtlCol="0" anchor="b">
            <a:noAutofit/>
          </a:bodyPr>
          <a:lstStyle/>
          <a:p>
            <a:pPr algn="just">
              <a:spcBef>
                <a:spcPct val="0"/>
              </a:spcBef>
              <a:spcAft>
                <a:spcPct val="0"/>
              </a:spcAft>
            </a:pPr>
            <a:r>
              <a:rPr lang="zh-CN" altLang="en-US" sz="1500" b="1">
                <a:solidFill>
                  <a:schemeClr val="accent1"/>
                </a:solidFill>
                <a:latin typeface="微软雅黑" panose="020B0503020204020204" pitchFamily="34" charset="-122"/>
                <a:ea typeface="微软雅黑" panose="020B0503020204020204" pitchFamily="34" charset="-122"/>
                <a:cs typeface="+mn-ea"/>
                <a:sym typeface="+mn-ea"/>
              </a:rPr>
              <a:t>解决方案与服务内容</a:t>
            </a:r>
            <a:endParaRPr lang="zh-CN" altLang="en-US" sz="1500" b="1">
              <a:solidFill>
                <a:schemeClr val="accent1"/>
              </a:solidFill>
              <a:latin typeface="微软雅黑" panose="020B0503020204020204" pitchFamily="34" charset="-122"/>
              <a:ea typeface="微软雅黑" panose="020B0503020204020204" pitchFamily="34" charset="-122"/>
              <a:cs typeface="+mn-ea"/>
              <a:sym typeface="+mn-ea"/>
            </a:endParaRPr>
          </a:p>
        </p:txBody>
      </p:sp>
      <p:sp>
        <p:nvSpPr>
          <p:cNvPr id="20" name="矩形 19"/>
          <p:cNvSpPr/>
          <p:nvPr>
            <p:custDataLst>
              <p:tags r:id="rId8"/>
            </p:custDataLst>
          </p:nvPr>
        </p:nvSpPr>
        <p:spPr>
          <a:xfrm>
            <a:off x="691991" y="4186238"/>
            <a:ext cx="7611904" cy="711994"/>
          </a:xfrm>
          <a:prstGeom prst="rect">
            <a:avLst/>
          </a:prstGeom>
          <a:noFill/>
        </p:spPr>
        <p:txBody>
          <a:bodyPr wrap="square" lIns="0" tIns="0" rIns="0" bIns="0" rtlCol="0" anchor="t" anchorCtr="0">
            <a:noAutofit/>
          </a:bodyPr>
          <a:lstStyle/>
          <a:p>
            <a:pPr marL="171450" indent="-171450" algn="just">
              <a:lnSpc>
                <a:spcPct val="100000"/>
              </a:lnSpc>
              <a:spcBef>
                <a:spcPct val="0"/>
              </a:spcBef>
              <a:spcAft>
                <a:spcPct val="0"/>
              </a:spcAft>
              <a:buFont typeface="Arial" panose="020B0604020202020204" pitchFamily="34" charset="0"/>
              <a:buChar char="•"/>
            </a:pPr>
            <a:r>
              <a:rPr lang="en-US" altLang="zh-CN" sz="9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DeepSeek</a:t>
            </a:r>
            <a:r>
              <a:rPr lang="zh-CN" altLang="en-US" sz="9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助力中国中化智能化转型</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，项目不仅为中国中化集团的智能化转型提供了强有力的技术支撑，更是双方共同推动</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“AI +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化工</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的重要里程碑，同时也为其他行业的智能化转型提供了宝贵的经验和示范。</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just">
              <a:lnSpc>
                <a:spcPct val="100000"/>
              </a:lnSpc>
              <a:spcBef>
                <a:spcPct val="0"/>
              </a:spcBef>
              <a:spcAft>
                <a:spcPct val="0"/>
              </a:spcAft>
              <a:buFont typeface="Arial" panose="020B0604020202020204" pitchFamily="34" charset="0"/>
              <a:buChar char="•"/>
            </a:pPr>
            <a:r>
              <a:rPr lang="zh-CN" altLang="en-US" sz="9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中国中化协同办公助手</a:t>
            </a:r>
            <a:r>
              <a:rPr lang="en-US" altLang="zh-CN" sz="9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化小易</a:t>
            </a:r>
            <a:r>
              <a:rPr lang="en-US" altLang="zh-CN" sz="9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等多个场景应用，</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已接入</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DeepSeek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系列模型，通过</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API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接口面向全公司开放服务，全方位、多层次满足不同业务场景的智能化需求。</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just">
              <a:lnSpc>
                <a:spcPct val="100000"/>
              </a:lnSpc>
              <a:spcBef>
                <a:spcPct val="0"/>
              </a:spcBef>
              <a:spcAft>
                <a:spcPct val="0"/>
              </a:spcAft>
              <a:buFont typeface="Arial" panose="020B0604020202020204" pitchFamily="34" charset="0"/>
              <a:buChar char="•"/>
            </a:pPr>
            <a:r>
              <a:rPr lang="en-US" altLang="zh-CN" sz="9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DeepSeek</a:t>
            </a:r>
            <a:r>
              <a:rPr lang="zh-CN" altLang="en-US" sz="9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提升业务系统效率，</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业务系统在接入</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DeepSeek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后，在复杂信息处理、逻辑推理和开放域知识理解等方面表现十分出色，运行效率不仅大幅提升，处理任务也更加迅速高效，能够更智能地应对各种复杂场景和业务需求。</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50000"/>
              </a:lnSpc>
              <a:spcBef>
                <a:spcPct val="0"/>
              </a:spcBef>
              <a:spcAft>
                <a:spcPct val="0"/>
              </a:spcAft>
            </a:pP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矩形 20"/>
          <p:cNvSpPr/>
          <p:nvPr>
            <p:custDataLst>
              <p:tags r:id="rId9"/>
            </p:custDataLst>
          </p:nvPr>
        </p:nvSpPr>
        <p:spPr>
          <a:xfrm>
            <a:off x="691887" y="3873116"/>
            <a:ext cx="3237991" cy="277216"/>
          </a:xfrm>
          <a:prstGeom prst="rect">
            <a:avLst/>
          </a:prstGeom>
          <a:noFill/>
        </p:spPr>
        <p:txBody>
          <a:bodyPr wrap="square" lIns="0" tIns="0" rIns="0" bIns="0" rtlCol="0" anchor="b">
            <a:noAutofit/>
          </a:bodyPr>
          <a:lstStyle/>
          <a:p>
            <a:pPr algn="just">
              <a:spcBef>
                <a:spcPct val="0"/>
              </a:spcBef>
              <a:spcAft>
                <a:spcPct val="0"/>
              </a:spcAft>
            </a:pPr>
            <a:r>
              <a:rPr lang="zh-CN" altLang="en-US" sz="1500" b="1">
                <a:solidFill>
                  <a:schemeClr val="accent1"/>
                </a:solidFill>
                <a:latin typeface="微软雅黑" panose="020B0503020204020204" pitchFamily="34" charset="-122"/>
                <a:ea typeface="微软雅黑" panose="020B0503020204020204" pitchFamily="34" charset="-122"/>
                <a:cs typeface="+mn-ea"/>
                <a:sym typeface="+mn-ea"/>
              </a:rPr>
              <a:t>项目预计效果价值</a:t>
            </a:r>
            <a:endParaRPr lang="zh-CN" altLang="en-US" sz="1500" b="1">
              <a:solidFill>
                <a:schemeClr val="accent1"/>
              </a:solidFill>
              <a:latin typeface="微软雅黑" panose="020B0503020204020204" pitchFamily="34" charset="-122"/>
              <a:ea typeface="微软雅黑" panose="020B0503020204020204" pitchFamily="34" charset="-122"/>
              <a:cs typeface="+mn-ea"/>
              <a:sym typeface="+mn-ea"/>
            </a:endParaRPr>
          </a:p>
        </p:txBody>
      </p:sp>
      <p:sp>
        <p:nvSpPr>
          <p:cNvPr id="23" name="矩形 22"/>
          <p:cNvSpPr/>
          <p:nvPr>
            <p:custDataLst>
              <p:tags r:id="rId10"/>
            </p:custDataLst>
          </p:nvPr>
        </p:nvSpPr>
        <p:spPr>
          <a:xfrm>
            <a:off x="1842611" y="843915"/>
            <a:ext cx="4053840" cy="711994"/>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化工央企首个</a:t>
            </a:r>
            <a:r>
              <a:rPr lang="en-US" altLang="zh-CN" sz="1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 DeepSeek </a:t>
            </a:r>
            <a:r>
              <a:rPr lang="zh-CN" altLang="en-US" sz="1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全栈国产部署项目</a:t>
            </a:r>
            <a:endParaRPr lang="zh-CN" altLang="en-US" sz="1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矩形 23"/>
          <p:cNvSpPr/>
          <p:nvPr>
            <p:custDataLst>
              <p:tags r:id="rId11"/>
            </p:custDataLst>
          </p:nvPr>
        </p:nvSpPr>
        <p:spPr>
          <a:xfrm>
            <a:off x="1842611" y="1133951"/>
            <a:ext cx="6500813" cy="366236"/>
          </a:xfrm>
          <a:prstGeom prst="rect">
            <a:avLst/>
          </a:prstGeom>
          <a:noFill/>
        </p:spPr>
        <p:txBody>
          <a:bodyPr wrap="square" lIns="0" tIns="0" rIns="0" bIns="0" rtlCol="0" anchor="t" anchorCtr="0">
            <a:noAutofit/>
          </a:bodyPr>
          <a:lstStyle/>
          <a:p>
            <a:pPr algn="just">
              <a:lnSpc>
                <a:spcPct val="110000"/>
              </a:lnSpc>
              <a:spcBef>
                <a:spcPct val="0"/>
              </a:spcBef>
              <a:spcAft>
                <a:spcPct val="0"/>
              </a:spcAft>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中国中化控股有限责任公司（简称中国中化，英文简称</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Sinochem Holdings</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）是由中国中化集团有限公司与中国化工集团有限公司联合重组而成，于</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2021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5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8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日正式揭牌成立，为国务院国资委监管的国有重要骨干企业。</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文本框 24"/>
          <p:cNvSpPr txBox="1"/>
          <p:nvPr/>
        </p:nvSpPr>
        <p:spPr>
          <a:xfrm>
            <a:off x="614839" y="3400425"/>
            <a:ext cx="6910388" cy="506730"/>
          </a:xfrm>
          <a:prstGeom prst="rect">
            <a:avLst/>
          </a:prstGeom>
          <a:noFill/>
        </p:spPr>
        <p:txBody>
          <a:bodyPr wrap="square" rtlCol="0" anchor="t">
            <a:spAutoFit/>
          </a:bodyPr>
          <a:lstStyle/>
          <a:p>
            <a:pPr marL="285750" indent="-285750" algn="just">
              <a:lnSpc>
                <a:spcPct val="100000"/>
              </a:lnSpc>
              <a:spcBef>
                <a:spcPct val="0"/>
              </a:spcBef>
              <a:spcAft>
                <a:spcPct val="0"/>
              </a:spcAft>
              <a:buFont typeface="Arial" panose="020B0604020202020204" pitchFamily="34" charset="0"/>
              <a:buChar char="•"/>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基于混合算力调度平台，帮助客户部署</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DeepSeek R1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系列模型。为使</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DeepSeek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系列模型在国产环境下获得更好的适配效果和执行性能，第一时间开展相关的分析、适配与创新工作。通过配置化开发，在</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DeepSeek R1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模型基础上快速实现了</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BF16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精度优化、</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8 </a:t>
            </a: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机部署、上下文长度扩充等针对性优化，实现全栈国产化适配及模型性能优化。</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nvSpPr>
        <p:spPr>
          <a:xfrm>
            <a:off x="551021" y="72390"/>
            <a:ext cx="8746808" cy="438150"/>
          </a:xfrm>
          <a:prstGeom prst="rect">
            <a:avLst/>
          </a:prstGeom>
        </p:spPr>
        <p:txBody>
          <a:bodyPr vert="horz" lIns="68580" tIns="34290" rIns="68580" bIns="34290" rtlCol="0" anchor="ctr">
            <a:noAutofit/>
          </a:bodyPr>
          <a:lstStyle>
            <a:lvl1pPr algn="l" defTabSz="914400" rtl="0" eaLnBrk="1" latinLnBrk="0" hangingPunct="1">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r>
              <a:rPr lang="zh-CN" sz="1800" dirty="0">
                <a:solidFill>
                  <a:srgbClr val="0070C0"/>
                </a:solidFill>
                <a:sym typeface="+mn-ea"/>
              </a:rPr>
              <a:t>金融行业</a:t>
            </a:r>
            <a:r>
              <a:rPr lang="en-US" altLang="zh-CN" sz="1800" dirty="0">
                <a:solidFill>
                  <a:srgbClr val="0070C0"/>
                </a:solidFill>
                <a:sym typeface="+mn-ea"/>
              </a:rPr>
              <a:t>-</a:t>
            </a:r>
            <a:r>
              <a:rPr lang="zh-CN" altLang="en-US" sz="1800" dirty="0">
                <a:solidFill>
                  <a:srgbClr val="0070C0"/>
                </a:solidFill>
                <a:sym typeface="+mn-ea"/>
              </a:rPr>
              <a:t>需求洞察</a:t>
            </a:r>
            <a:endParaRPr lang="zh-CN" altLang="en-US" sz="1800" dirty="0">
              <a:solidFill>
                <a:srgbClr val="0070C0"/>
              </a:solidFill>
              <a:sym typeface="+mn-ea"/>
            </a:endParaRPr>
          </a:p>
        </p:txBody>
      </p:sp>
      <p:sp>
        <p:nvSpPr>
          <p:cNvPr id="3" name="文本框 2"/>
          <p:cNvSpPr txBox="1"/>
          <p:nvPr>
            <p:custDataLst>
              <p:tags r:id="rId1"/>
            </p:custDataLst>
          </p:nvPr>
        </p:nvSpPr>
        <p:spPr>
          <a:xfrm>
            <a:off x="3007995" y="863441"/>
            <a:ext cx="3048000" cy="106680"/>
          </a:xfrm>
          <a:prstGeom prst="rect">
            <a:avLst/>
          </a:prstGeom>
          <a:noFill/>
        </p:spPr>
        <p:txBody>
          <a:bodyPr wrap="square" rtlCol="0">
            <a:spAutoFit/>
          </a:bodyPr>
          <a:lstStyle/>
          <a:p>
            <a:endParaRPr lang="zh-CN" altLang="en-US" sz="100"/>
          </a:p>
        </p:txBody>
      </p:sp>
      <p:sp>
        <p:nvSpPr>
          <p:cNvPr id="4" name="矩形 3"/>
          <p:cNvSpPr/>
          <p:nvPr>
            <p:custDataLst>
              <p:tags r:id="rId2"/>
            </p:custDataLst>
          </p:nvPr>
        </p:nvSpPr>
        <p:spPr>
          <a:xfrm>
            <a:off x="296228" y="704850"/>
            <a:ext cx="8586000" cy="594000"/>
          </a:xfrm>
          <a:prstGeom prst="rect">
            <a:avLst/>
          </a:prstGeom>
          <a:solidFill>
            <a:schemeClr val="bg1">
              <a:lumMod val="95000"/>
            </a:schemeClr>
          </a:solidFill>
        </p:spPr>
        <p:txBody>
          <a:bodyPr wrap="square" anchor="ctr">
            <a:noAutofit/>
          </a:bodyPr>
          <a:lstStyle/>
          <a:p>
            <a:pPr marL="285750" indent="-285750" algn="l">
              <a:lnSpc>
                <a:spcPct val="150000"/>
              </a:lnSpc>
              <a:buFont typeface="Wingdings" panose="05000000000000000000" charset="0"/>
              <a:buChar char="n"/>
              <a:defRPr/>
            </a:pPr>
            <a:r>
              <a:rPr lang="zh-CN" sz="1050" b="1">
                <a:latin typeface="微软雅黑" panose="020B0503020204020204" pitchFamily="34" charset="-122"/>
                <a:ea typeface="微软雅黑" panose="020B0503020204020204" pitchFamily="34" charset="-122"/>
                <a:sym typeface="+mn-ea"/>
              </a:rPr>
              <a:t>智算在金融行业的应用场景，主要依托于大模型变现。利用生成式AI的“对话”和“创造”能力，可让AI成为助手，有效放大关键节点的“人”的产能，尤其是客户经理、财富顾问、产品经理、投研经理、信审经理、市场营销人员、编程开发人员等角色。</a:t>
            </a:r>
            <a:endParaRPr lang="zh-CN" sz="1050" b="1">
              <a:latin typeface="微软雅黑" panose="020B0503020204020204" pitchFamily="34" charset="-122"/>
              <a:ea typeface="微软雅黑" panose="020B0503020204020204" pitchFamily="34" charset="-122"/>
              <a:sym typeface="+mn-ea"/>
            </a:endParaRPr>
          </a:p>
        </p:txBody>
      </p:sp>
      <p:sp>
        <p:nvSpPr>
          <p:cNvPr id="9" name="矩形 8"/>
          <p:cNvSpPr/>
          <p:nvPr>
            <p:custDataLst>
              <p:tags r:id="rId3"/>
            </p:custDataLst>
          </p:nvPr>
        </p:nvSpPr>
        <p:spPr>
          <a:xfrm>
            <a:off x="447675" y="1662113"/>
            <a:ext cx="1852613" cy="1215000"/>
          </a:xfrm>
          <a:prstGeom prst="rect">
            <a:avLst/>
          </a:prstGeom>
          <a:noFill/>
          <a:ln>
            <a:solidFill>
              <a:schemeClr val="accent1"/>
            </a:solidFill>
          </a:ln>
        </p:spPr>
        <p:txBody>
          <a:bodyPr wrap="square">
            <a:noAutofit/>
          </a:bodyPr>
          <a:lstStyle/>
          <a:p>
            <a:pPr indent="0" algn="l" fontAlgn="auto">
              <a:lnSpc>
                <a:spcPct val="100000"/>
              </a:lnSpc>
              <a:spcBef>
                <a:spcPts val="0"/>
              </a:spcBef>
              <a:buFont typeface="Wingdings" panose="05000000000000000000" charset="0"/>
              <a:buNone/>
            </a:pPr>
            <a:endParaRPr lang="zh-CN" altLang="en-US" sz="900" b="1" dirty="0" smtClean="0">
              <a:solidFill>
                <a:srgbClr val="0B93DF"/>
              </a:solidFill>
              <a:latin typeface="微软雅黑" panose="020B0503020204020204" pitchFamily="34" charset="-122"/>
              <a:ea typeface="微软雅黑" panose="020B0503020204020204" pitchFamily="34" charset="-122"/>
              <a:cs typeface="Arial" panose="020B0604020202020204" pitchFamily="34" charset="0"/>
            </a:endParaRPr>
          </a:p>
          <a:p>
            <a:pPr indent="228600" algn="l" fontAlgn="auto">
              <a:lnSpc>
                <a:spcPct val="150000"/>
              </a:lnSpc>
              <a:spcBef>
                <a:spcPts val="0"/>
              </a:spcBef>
              <a:buFont typeface="Wingdings" panose="05000000000000000000" charset="0"/>
              <a:buNone/>
              <a:extLst>
                <a:ext uri="{35155182-B16C-46BC-9424-99874614C6A1}">
                  <wpsdc:indentchars xmlns:wpsdc="http://www.wps.cn/officeDocument/2017/drawingmlCustomData" val="200" checksum="982035570"/>
                </a:ext>
              </a:extLst>
            </a:pPr>
            <a:r>
              <a:rPr lang="zh-CN" altLang="en-US" sz="900" dirty="0" smtClean="0">
                <a:latin typeface="微软雅黑" panose="020B0503020204020204" pitchFamily="34" charset="-122"/>
                <a:ea typeface="微软雅黑" panose="020B0503020204020204" pitchFamily="34" charset="-122"/>
                <a:cs typeface="Arial" panose="020B0604020202020204" pitchFamily="34" charset="0"/>
                <a:sym typeface="+mn-ea"/>
              </a:rPr>
              <a:t>可用于会议纪要的实时生成、录音视频资料等非文本格式的文本内容翻译及摘要生成、审计资料的内容提取及要点生成。</a:t>
            </a:r>
            <a:endParaRPr lang="zh-CN" altLang="en-US" sz="9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custDataLst>
              <p:tags r:id="rId4"/>
            </p:custDataLst>
          </p:nvPr>
        </p:nvSpPr>
        <p:spPr>
          <a:xfrm>
            <a:off x="1516856" y="1512094"/>
            <a:ext cx="700088" cy="270034"/>
          </a:xfrm>
          <a:prstGeom prst="rect">
            <a:avLst/>
          </a:prstGeom>
          <a:solidFill>
            <a:srgbClr val="3B92FB"/>
          </a:solidFill>
          <a:ln>
            <a:noFill/>
          </a:ln>
        </p:spPr>
        <p:txBody>
          <a:bodyPr wrap="square" anchor="ctr" anchorCtr="0">
            <a:noAutofit/>
          </a:bodyPr>
          <a:lstStyle/>
          <a:p>
            <a:pPr algn="ctr"/>
            <a:r>
              <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智慧办公</a:t>
            </a:r>
            <a:endPar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p:cNvSpPr/>
          <p:nvPr>
            <p:custDataLst>
              <p:tags r:id="rId5"/>
            </p:custDataLst>
          </p:nvPr>
        </p:nvSpPr>
        <p:spPr>
          <a:xfrm>
            <a:off x="2572703" y="1662113"/>
            <a:ext cx="1852613" cy="1215000"/>
          </a:xfrm>
          <a:prstGeom prst="rect">
            <a:avLst/>
          </a:prstGeom>
          <a:noFill/>
          <a:ln>
            <a:solidFill>
              <a:schemeClr val="accent1"/>
            </a:solidFill>
          </a:ln>
        </p:spPr>
        <p:txBody>
          <a:bodyPr wrap="square">
            <a:noAutofit/>
          </a:bodyPr>
          <a:lstStyle/>
          <a:p>
            <a:pPr indent="0" algn="l" fontAlgn="auto">
              <a:lnSpc>
                <a:spcPct val="100000"/>
              </a:lnSpc>
              <a:spcBef>
                <a:spcPts val="0"/>
              </a:spcBef>
              <a:buFont typeface="Wingdings" panose="05000000000000000000" charset="0"/>
              <a:buNone/>
            </a:pPr>
            <a:endParaRPr lang="zh-CN" altLang="en-US" sz="900" b="1" dirty="0" smtClean="0">
              <a:solidFill>
                <a:srgbClr val="0B93DF"/>
              </a:solidFill>
              <a:latin typeface="微软雅黑" panose="020B0503020204020204" pitchFamily="34" charset="-122"/>
              <a:ea typeface="微软雅黑" panose="020B0503020204020204" pitchFamily="34" charset="-122"/>
              <a:cs typeface="Arial" panose="020B0604020202020204" pitchFamily="34" charset="0"/>
            </a:endParaRPr>
          </a:p>
          <a:p>
            <a:pPr indent="228600" algn="l" fontAlgn="auto">
              <a:lnSpc>
                <a:spcPct val="150000"/>
              </a:lnSpc>
              <a:spcBef>
                <a:spcPts val="0"/>
              </a:spcBef>
              <a:buFont typeface="Wingdings" panose="05000000000000000000" charset="0"/>
              <a:buNone/>
              <a:extLst>
                <a:ext uri="{35155182-B16C-46BC-9424-99874614C6A1}">
                  <wpsdc:indentchars xmlns:wpsdc="http://www.wps.cn/officeDocument/2017/drawingmlCustomData" val="200" checksum="982035570"/>
                </a:ext>
              </a:extLst>
            </a:pPr>
            <a:r>
              <a:rPr lang="zh-CN" altLang="en-US" sz="900" dirty="0" smtClean="0">
                <a:latin typeface="微软雅黑" panose="020B0503020204020204" pitchFamily="34" charset="-122"/>
                <a:ea typeface="微软雅黑" panose="020B0503020204020204" pitchFamily="34" charset="-122"/>
                <a:cs typeface="Arial" panose="020B0604020202020204" pitchFamily="34" charset="0"/>
                <a:sym typeface="+mn-ea"/>
              </a:rPr>
              <a:t>利用大模型的代码生成功能，提高代码生成和测试的效率，加快原型产品开发。</a:t>
            </a:r>
            <a:endParaRPr lang="zh-CN" altLang="en-US" sz="9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5"/>
          <p:cNvSpPr/>
          <p:nvPr>
            <p:custDataLst>
              <p:tags r:id="rId6"/>
            </p:custDataLst>
          </p:nvPr>
        </p:nvSpPr>
        <p:spPr>
          <a:xfrm>
            <a:off x="3666649" y="1512094"/>
            <a:ext cx="676751" cy="270034"/>
          </a:xfrm>
          <a:prstGeom prst="rect">
            <a:avLst/>
          </a:prstGeom>
          <a:solidFill>
            <a:srgbClr val="3B92FB"/>
          </a:solidFill>
          <a:ln>
            <a:noFill/>
          </a:ln>
        </p:spPr>
        <p:txBody>
          <a:bodyPr wrap="square" anchor="ctr" anchorCtr="0">
            <a:noAutofit/>
          </a:bodyPr>
          <a:lstStyle/>
          <a:p>
            <a:pPr algn="ctr"/>
            <a:r>
              <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内部研发</a:t>
            </a:r>
            <a:endPar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custDataLst>
              <p:tags r:id="rId7"/>
            </p:custDataLst>
          </p:nvPr>
        </p:nvSpPr>
        <p:spPr>
          <a:xfrm>
            <a:off x="4678680" y="1725454"/>
            <a:ext cx="1852613" cy="1151573"/>
          </a:xfrm>
          <a:prstGeom prst="rect">
            <a:avLst/>
          </a:prstGeom>
          <a:noFill/>
          <a:ln>
            <a:solidFill>
              <a:schemeClr val="accent1"/>
            </a:solidFill>
          </a:ln>
        </p:spPr>
        <p:txBody>
          <a:bodyPr wrap="square">
            <a:noAutofit/>
          </a:bodyPr>
          <a:lstStyle/>
          <a:p>
            <a:pPr indent="228600" algn="just" fontAlgn="auto">
              <a:lnSpc>
                <a:spcPct val="150000"/>
              </a:lnSpc>
              <a:spcBef>
                <a:spcPts val="0"/>
              </a:spcBef>
              <a:buClrTx/>
              <a:buSzTx/>
              <a:buFont typeface="Wingdings" panose="05000000000000000000" charset="0"/>
              <a:buNone/>
              <a:extLst>
                <a:ext uri="{35155182-B16C-46BC-9424-99874614C6A1}">
                  <wpsdc:indentchars xmlns:wpsdc="http://www.wps.cn/officeDocument/2017/drawingmlCustomData" val="200" checksum="982035570"/>
                </a:ext>
              </a:extLst>
            </a:pPr>
            <a:r>
              <a:rPr lang="zh-CN" altLang="en-US" sz="900" dirty="0" smtClean="0">
                <a:latin typeface="微软雅黑" panose="020B0503020204020204" pitchFamily="34" charset="-122"/>
                <a:ea typeface="微软雅黑" panose="020B0503020204020204" pitchFamily="34" charset="-122"/>
                <a:cs typeface="Arial" panose="020B0604020202020204" pitchFamily="34" charset="0"/>
                <a:sym typeface="+mn-ea"/>
              </a:rPr>
              <a:t>银行等金融机构可以将大模型集成到其客户服务系统中，以提供实时答案，并为人工服务代理留出更多时间来回答更复杂的查询，从而减少等待时间并改善整体体验。</a:t>
            </a:r>
            <a:endParaRPr lang="zh-CN" altLang="en-US" sz="9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矩形 9"/>
          <p:cNvSpPr/>
          <p:nvPr>
            <p:custDataLst>
              <p:tags r:id="rId8"/>
            </p:custDataLst>
          </p:nvPr>
        </p:nvSpPr>
        <p:spPr>
          <a:xfrm>
            <a:off x="5709761" y="1545431"/>
            <a:ext cx="744379" cy="270034"/>
          </a:xfrm>
          <a:prstGeom prst="rect">
            <a:avLst/>
          </a:prstGeom>
          <a:solidFill>
            <a:srgbClr val="3B92FB"/>
          </a:solidFill>
          <a:ln>
            <a:noFill/>
          </a:ln>
        </p:spPr>
        <p:txBody>
          <a:bodyPr wrap="square" anchor="ctr" anchorCtr="0">
            <a:noAutofit/>
          </a:bodyPr>
          <a:lstStyle/>
          <a:p>
            <a:pPr algn="ctr"/>
            <a:r>
              <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查询服务</a:t>
            </a:r>
            <a:endPar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矩形 10"/>
          <p:cNvSpPr/>
          <p:nvPr>
            <p:custDataLst>
              <p:tags r:id="rId9"/>
            </p:custDataLst>
          </p:nvPr>
        </p:nvSpPr>
        <p:spPr>
          <a:xfrm>
            <a:off x="6802279" y="1662113"/>
            <a:ext cx="1852613" cy="1214914"/>
          </a:xfrm>
          <a:prstGeom prst="rect">
            <a:avLst/>
          </a:prstGeom>
          <a:noFill/>
          <a:ln>
            <a:solidFill>
              <a:schemeClr val="accent1"/>
            </a:solidFill>
          </a:ln>
        </p:spPr>
        <p:txBody>
          <a:bodyPr wrap="square">
            <a:noAutofit/>
          </a:bodyPr>
          <a:lstStyle/>
          <a:p>
            <a:pPr indent="0" algn="l" fontAlgn="auto">
              <a:lnSpc>
                <a:spcPct val="100000"/>
              </a:lnSpc>
              <a:spcBef>
                <a:spcPts val="0"/>
              </a:spcBef>
              <a:buFont typeface="Wingdings" panose="05000000000000000000" charset="0"/>
              <a:buNone/>
            </a:pPr>
            <a:endParaRPr lang="zh-CN" altLang="en-US" sz="900" b="1" dirty="0" smtClean="0">
              <a:solidFill>
                <a:srgbClr val="0B93DF"/>
              </a:solidFill>
              <a:latin typeface="微软雅黑" panose="020B0503020204020204" pitchFamily="34" charset="-122"/>
              <a:ea typeface="微软雅黑" panose="020B0503020204020204" pitchFamily="34" charset="-122"/>
              <a:cs typeface="Arial" panose="020B0604020202020204" pitchFamily="34" charset="0"/>
            </a:endParaRPr>
          </a:p>
          <a:p>
            <a:pPr indent="228600" algn="l" fontAlgn="auto">
              <a:lnSpc>
                <a:spcPct val="150000"/>
              </a:lnSpc>
              <a:spcBef>
                <a:spcPts val="0"/>
              </a:spcBef>
              <a:buFont typeface="Wingdings" panose="05000000000000000000" charset="0"/>
              <a:buNone/>
              <a:extLst>
                <a:ext uri="{35155182-B16C-46BC-9424-99874614C6A1}">
                  <wpsdc:indentchars xmlns:wpsdc="http://www.wps.cn/officeDocument/2017/drawingmlCustomData" val="200" checksum="982035570"/>
                </a:ext>
              </a:extLst>
            </a:pPr>
            <a:r>
              <a:rPr lang="zh-CN" altLang="en-US" sz="900" dirty="0" smtClean="0">
                <a:latin typeface="微软雅黑" panose="020B0503020204020204" pitchFamily="34" charset="-122"/>
                <a:ea typeface="微软雅黑" panose="020B0503020204020204" pitchFamily="34" charset="-122"/>
                <a:cs typeface="Arial" panose="020B0604020202020204" pitchFamily="34" charset="0"/>
                <a:sym typeface="+mn-ea"/>
              </a:rPr>
              <a:t>帮助金融机构的专业分析师通过其海量神经网络数据检测欺诈行为，对其用户进行身份验证、验证信息并监控活动。</a:t>
            </a:r>
            <a:endParaRPr lang="zh-CN" altLang="en-US" sz="9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p:custDataLst>
              <p:tags r:id="rId10"/>
            </p:custDataLst>
          </p:nvPr>
        </p:nvSpPr>
        <p:spPr>
          <a:xfrm>
            <a:off x="7758113" y="1493044"/>
            <a:ext cx="766763" cy="289084"/>
          </a:xfrm>
          <a:prstGeom prst="rect">
            <a:avLst/>
          </a:prstGeom>
          <a:solidFill>
            <a:srgbClr val="3B92FB"/>
          </a:solidFill>
          <a:ln>
            <a:noFill/>
          </a:ln>
        </p:spPr>
        <p:txBody>
          <a:bodyPr wrap="square" anchor="ctr" anchorCtr="0">
            <a:noAutofit/>
          </a:bodyPr>
          <a:lstStyle/>
          <a:p>
            <a:pPr algn="ctr"/>
            <a:r>
              <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金融欺诈检测</a:t>
            </a:r>
            <a:endPar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custDataLst>
              <p:tags r:id="rId11"/>
            </p:custDataLst>
          </p:nvPr>
        </p:nvSpPr>
        <p:spPr>
          <a:xfrm>
            <a:off x="447675" y="3298031"/>
            <a:ext cx="1852613" cy="1215000"/>
          </a:xfrm>
          <a:prstGeom prst="rect">
            <a:avLst/>
          </a:prstGeom>
          <a:noFill/>
          <a:ln>
            <a:solidFill>
              <a:schemeClr val="accent1"/>
            </a:solidFill>
          </a:ln>
        </p:spPr>
        <p:txBody>
          <a:bodyPr wrap="square">
            <a:noAutofit/>
          </a:bodyPr>
          <a:lstStyle/>
          <a:p>
            <a:pPr indent="0" algn="l" fontAlgn="auto">
              <a:lnSpc>
                <a:spcPct val="100000"/>
              </a:lnSpc>
              <a:spcBef>
                <a:spcPts val="0"/>
              </a:spcBef>
              <a:buFont typeface="Wingdings" panose="05000000000000000000" charset="0"/>
              <a:buNone/>
            </a:pPr>
            <a:endParaRPr lang="zh-CN" altLang="en-US" sz="900" b="1" dirty="0" smtClean="0">
              <a:solidFill>
                <a:srgbClr val="0B93DF"/>
              </a:solidFill>
              <a:latin typeface="微软雅黑" panose="020B0503020204020204" pitchFamily="34" charset="-122"/>
              <a:ea typeface="微软雅黑" panose="020B0503020204020204" pitchFamily="34" charset="-122"/>
              <a:cs typeface="Arial" panose="020B0604020202020204" pitchFamily="34" charset="0"/>
            </a:endParaRPr>
          </a:p>
          <a:p>
            <a:pPr indent="228600" algn="just" fontAlgn="auto">
              <a:lnSpc>
                <a:spcPct val="150000"/>
              </a:lnSpc>
              <a:spcBef>
                <a:spcPts val="0"/>
              </a:spcBef>
              <a:buFont typeface="Wingdings" panose="05000000000000000000" charset="0"/>
              <a:buNone/>
              <a:extLst>
                <a:ext uri="{35155182-B16C-46BC-9424-99874614C6A1}">
                  <wpsdc:indentchars xmlns:wpsdc="http://www.wps.cn/officeDocument/2017/drawingmlCustomData" val="200" checksum="982035570"/>
                </a:ext>
              </a:extLst>
            </a:pPr>
            <a:r>
              <a:rPr lang="zh-CN" altLang="en-US" sz="900" dirty="0" smtClean="0">
                <a:latin typeface="微软雅黑" panose="020B0503020204020204" pitchFamily="34" charset="-122"/>
                <a:ea typeface="微软雅黑" panose="020B0503020204020204" pitchFamily="34" charset="-122"/>
                <a:cs typeface="Arial" panose="020B0604020202020204" pitchFamily="34" charset="0"/>
                <a:sym typeface="+mn-ea"/>
              </a:rPr>
              <a:t>帮助银行为其客户提供个性化服务，将分析客户诸如消费习惯、偏好和财务状况等数据并提供财务和产品建议。</a:t>
            </a:r>
            <a:endParaRPr lang="zh-CN" altLang="en-US" sz="9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custDataLst>
              <p:tags r:id="rId12"/>
            </p:custDataLst>
          </p:nvPr>
        </p:nvSpPr>
        <p:spPr>
          <a:xfrm>
            <a:off x="1491615" y="3165634"/>
            <a:ext cx="725805" cy="270034"/>
          </a:xfrm>
          <a:prstGeom prst="rect">
            <a:avLst/>
          </a:prstGeom>
          <a:solidFill>
            <a:srgbClr val="3B92FB"/>
          </a:solidFill>
          <a:ln>
            <a:noFill/>
          </a:ln>
        </p:spPr>
        <p:txBody>
          <a:bodyPr wrap="square" anchor="ctr" anchorCtr="0">
            <a:noAutofit/>
          </a:bodyPr>
          <a:lstStyle/>
          <a:p>
            <a:pPr algn="ctr"/>
            <a:r>
              <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理财推荐</a:t>
            </a:r>
            <a:endPar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custDataLst>
              <p:tags r:id="rId13"/>
            </p:custDataLst>
          </p:nvPr>
        </p:nvSpPr>
        <p:spPr>
          <a:xfrm>
            <a:off x="2572703" y="3298031"/>
            <a:ext cx="1852613" cy="1215000"/>
          </a:xfrm>
          <a:prstGeom prst="rect">
            <a:avLst/>
          </a:prstGeom>
          <a:noFill/>
          <a:ln>
            <a:solidFill>
              <a:schemeClr val="accent1"/>
            </a:solidFill>
          </a:ln>
        </p:spPr>
        <p:txBody>
          <a:bodyPr wrap="square">
            <a:noAutofit/>
          </a:bodyPr>
          <a:lstStyle/>
          <a:p>
            <a:pPr indent="0" algn="l" fontAlgn="auto">
              <a:lnSpc>
                <a:spcPct val="100000"/>
              </a:lnSpc>
              <a:spcBef>
                <a:spcPts val="0"/>
              </a:spcBef>
              <a:buFont typeface="Wingdings" panose="05000000000000000000" charset="0"/>
              <a:buNone/>
            </a:pPr>
            <a:endParaRPr lang="zh-CN" altLang="en-US" sz="900" b="1" dirty="0" smtClean="0">
              <a:solidFill>
                <a:srgbClr val="0B93DF"/>
              </a:solidFill>
              <a:latin typeface="微软雅黑" panose="020B0503020204020204" pitchFamily="34" charset="-122"/>
              <a:ea typeface="微软雅黑" panose="020B0503020204020204" pitchFamily="34" charset="-122"/>
              <a:cs typeface="Arial" panose="020B0604020202020204" pitchFamily="34" charset="0"/>
            </a:endParaRPr>
          </a:p>
          <a:p>
            <a:pPr indent="228600" algn="just" fontAlgn="auto">
              <a:lnSpc>
                <a:spcPct val="150000"/>
              </a:lnSpc>
              <a:spcBef>
                <a:spcPts val="0"/>
              </a:spcBef>
              <a:buClrTx/>
              <a:buSzTx/>
              <a:buFont typeface="Wingdings" panose="05000000000000000000" charset="0"/>
              <a:buNone/>
              <a:extLst>
                <a:ext uri="{35155182-B16C-46BC-9424-99874614C6A1}">
                  <wpsdc:indentchars xmlns:wpsdc="http://www.wps.cn/officeDocument/2017/drawingmlCustomData" val="200" checksum="982035570"/>
                </a:ext>
              </a:extLst>
            </a:pPr>
            <a:r>
              <a:rPr lang="zh-CN" altLang="en-US" sz="900" dirty="0" smtClean="0">
                <a:latin typeface="微软雅黑" panose="020B0503020204020204" pitchFamily="34" charset="-122"/>
                <a:ea typeface="微软雅黑" panose="020B0503020204020204" pitchFamily="34" charset="-122"/>
                <a:cs typeface="Arial" panose="020B0604020202020204" pitchFamily="34" charset="0"/>
                <a:sym typeface="+mn-ea"/>
              </a:rPr>
              <a:t>利用语言处理能力，扮演数字代理角色，模拟情景，改变数字营销与客户互动交谈的方式。</a:t>
            </a:r>
            <a:endParaRPr lang="zh-CN" altLang="en-US" sz="9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custDataLst>
              <p:tags r:id="rId14"/>
            </p:custDataLst>
          </p:nvPr>
        </p:nvSpPr>
        <p:spPr>
          <a:xfrm>
            <a:off x="3606641" y="3165634"/>
            <a:ext cx="709613" cy="270034"/>
          </a:xfrm>
          <a:prstGeom prst="rect">
            <a:avLst/>
          </a:prstGeom>
          <a:solidFill>
            <a:srgbClr val="3B92FB"/>
          </a:solidFill>
          <a:ln>
            <a:noFill/>
          </a:ln>
        </p:spPr>
        <p:txBody>
          <a:bodyPr wrap="square" anchor="ctr" anchorCtr="0">
            <a:noAutofit/>
          </a:bodyPr>
          <a:lstStyle/>
          <a:p>
            <a:pPr algn="ctr"/>
            <a:r>
              <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数字员工</a:t>
            </a:r>
            <a:endPar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p:cNvSpPr/>
          <p:nvPr>
            <p:custDataLst>
              <p:tags r:id="rId15"/>
            </p:custDataLst>
          </p:nvPr>
        </p:nvSpPr>
        <p:spPr>
          <a:xfrm>
            <a:off x="4678680" y="3298031"/>
            <a:ext cx="1852613" cy="1215000"/>
          </a:xfrm>
          <a:prstGeom prst="rect">
            <a:avLst/>
          </a:prstGeom>
          <a:noFill/>
          <a:ln>
            <a:solidFill>
              <a:schemeClr val="accent1"/>
            </a:solidFill>
          </a:ln>
        </p:spPr>
        <p:txBody>
          <a:bodyPr wrap="square">
            <a:noAutofit/>
          </a:bodyPr>
          <a:lstStyle/>
          <a:p>
            <a:pPr indent="0" algn="l" fontAlgn="auto">
              <a:lnSpc>
                <a:spcPct val="100000"/>
              </a:lnSpc>
              <a:spcBef>
                <a:spcPts val="0"/>
              </a:spcBef>
              <a:buFont typeface="Wingdings" panose="05000000000000000000" charset="0"/>
              <a:buNone/>
            </a:pPr>
            <a:endParaRPr lang="zh-CN" altLang="en-US" sz="900" b="1" dirty="0" smtClean="0">
              <a:solidFill>
                <a:srgbClr val="0B93DF"/>
              </a:solidFill>
              <a:latin typeface="微软雅黑" panose="020B0503020204020204" pitchFamily="34" charset="-122"/>
              <a:ea typeface="微软雅黑" panose="020B0503020204020204" pitchFamily="34" charset="-122"/>
              <a:cs typeface="Arial" panose="020B0604020202020204" pitchFamily="34" charset="0"/>
            </a:endParaRPr>
          </a:p>
          <a:p>
            <a:pPr indent="228600" algn="just" fontAlgn="auto">
              <a:lnSpc>
                <a:spcPct val="150000"/>
              </a:lnSpc>
              <a:spcBef>
                <a:spcPts val="0"/>
              </a:spcBef>
              <a:buClrTx/>
              <a:buSzTx/>
              <a:buFont typeface="Wingdings" panose="05000000000000000000" charset="0"/>
              <a:buNone/>
              <a:extLst>
                <a:ext uri="{35155182-B16C-46BC-9424-99874614C6A1}">
                  <wpsdc:indentchars xmlns:wpsdc="http://www.wps.cn/officeDocument/2017/drawingmlCustomData" val="200" checksum="982035570"/>
                </a:ext>
              </a:extLst>
            </a:pPr>
            <a:r>
              <a:rPr lang="zh-CN" altLang="en-US" sz="900" dirty="0" smtClean="0">
                <a:latin typeface="微软雅黑" panose="020B0503020204020204" pitchFamily="34" charset="-122"/>
                <a:ea typeface="微软雅黑" panose="020B0503020204020204" pitchFamily="34" charset="-122"/>
                <a:cs typeface="Arial" panose="020B0604020202020204" pitchFamily="34" charset="0"/>
                <a:sym typeface="+mn-ea"/>
              </a:rPr>
              <a:t>通过分析数据，可以根据客户行为和已知偏好生成个性化电子邮件活动，包括是邮件/公众号主题行优化、内容分段等。</a:t>
            </a:r>
            <a:endParaRPr lang="zh-CN" altLang="en-US" sz="9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custDataLst>
              <p:tags r:id="rId16"/>
            </p:custDataLst>
          </p:nvPr>
        </p:nvSpPr>
        <p:spPr>
          <a:xfrm>
            <a:off x="5705951" y="3158966"/>
            <a:ext cx="748189" cy="270034"/>
          </a:xfrm>
          <a:prstGeom prst="rect">
            <a:avLst/>
          </a:prstGeom>
          <a:solidFill>
            <a:srgbClr val="3B92FB"/>
          </a:solidFill>
          <a:ln>
            <a:noFill/>
          </a:ln>
        </p:spPr>
        <p:txBody>
          <a:bodyPr wrap="square" anchor="ctr" anchorCtr="0">
            <a:noAutofit/>
          </a:bodyPr>
          <a:lstStyle/>
          <a:p>
            <a:pPr algn="ctr"/>
            <a:r>
              <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营销方案</a:t>
            </a:r>
            <a:endPar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custDataLst>
              <p:tags r:id="rId17"/>
            </p:custDataLst>
          </p:nvPr>
        </p:nvSpPr>
        <p:spPr>
          <a:xfrm>
            <a:off x="6802755" y="3298031"/>
            <a:ext cx="1852136" cy="1214914"/>
          </a:xfrm>
          <a:prstGeom prst="rect">
            <a:avLst/>
          </a:prstGeom>
          <a:noFill/>
          <a:ln>
            <a:solidFill>
              <a:schemeClr val="accent1"/>
            </a:solidFill>
          </a:ln>
        </p:spPr>
        <p:txBody>
          <a:bodyPr wrap="square">
            <a:noAutofit/>
          </a:bodyPr>
          <a:lstStyle/>
          <a:p>
            <a:pPr indent="0" algn="l" fontAlgn="auto">
              <a:lnSpc>
                <a:spcPct val="100000"/>
              </a:lnSpc>
              <a:spcBef>
                <a:spcPts val="0"/>
              </a:spcBef>
              <a:buFont typeface="Wingdings" panose="05000000000000000000" charset="0"/>
              <a:buNone/>
            </a:pPr>
            <a:endParaRPr lang="zh-CN" altLang="en-US" sz="900" b="1" dirty="0" smtClean="0">
              <a:solidFill>
                <a:srgbClr val="0B93DF"/>
              </a:solidFill>
              <a:latin typeface="微软雅黑" panose="020B0503020204020204" pitchFamily="34" charset="-122"/>
              <a:ea typeface="微软雅黑" panose="020B0503020204020204" pitchFamily="34" charset="-122"/>
              <a:cs typeface="Arial" panose="020B0604020202020204" pitchFamily="34" charset="0"/>
            </a:endParaRPr>
          </a:p>
          <a:p>
            <a:pPr indent="228600" algn="just" fontAlgn="auto">
              <a:lnSpc>
                <a:spcPct val="150000"/>
              </a:lnSpc>
              <a:spcBef>
                <a:spcPts val="0"/>
              </a:spcBef>
              <a:buClrTx/>
              <a:buSzTx/>
              <a:buFont typeface="Wingdings" panose="05000000000000000000" charset="0"/>
              <a:buNone/>
              <a:extLst>
                <a:ext uri="{35155182-B16C-46BC-9424-99874614C6A1}">
                  <wpsdc:indentchars xmlns:wpsdc="http://www.wps.cn/officeDocument/2017/drawingmlCustomData" val="200" checksum="982035570"/>
                </a:ext>
              </a:extLst>
            </a:pPr>
            <a:r>
              <a:rPr lang="zh-CN" altLang="en-US" sz="900" dirty="0" smtClean="0">
                <a:latin typeface="微软雅黑" panose="020B0503020204020204" pitchFamily="34" charset="-122"/>
                <a:ea typeface="微软雅黑" panose="020B0503020204020204" pitchFamily="34" charset="-122"/>
                <a:cs typeface="Arial" panose="020B0604020202020204" pitchFamily="34" charset="0"/>
                <a:sym typeface="+mn-ea"/>
              </a:rPr>
              <a:t>进行调查和问卷来收集见解，然后分析该数据以生成有用的反馈，帮助金融机构做出决策。</a:t>
            </a:r>
            <a:endParaRPr lang="zh-CN" altLang="en-US" sz="9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custDataLst>
              <p:tags r:id="rId18"/>
            </p:custDataLst>
          </p:nvPr>
        </p:nvSpPr>
        <p:spPr>
          <a:xfrm>
            <a:off x="7833360" y="3158966"/>
            <a:ext cx="691039" cy="270034"/>
          </a:xfrm>
          <a:prstGeom prst="rect">
            <a:avLst/>
          </a:prstGeom>
          <a:solidFill>
            <a:srgbClr val="3B92FB"/>
          </a:solidFill>
          <a:ln>
            <a:noFill/>
          </a:ln>
        </p:spPr>
        <p:txBody>
          <a:bodyPr wrap="square" anchor="ctr" anchorCtr="0">
            <a:noAutofit/>
          </a:bodyPr>
          <a:lstStyle/>
          <a:p>
            <a:pPr algn="ctr"/>
            <a:r>
              <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市场调查</a:t>
            </a:r>
            <a:endParaRPr lang="zh-CN" altLang="en-US" sz="1050"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2" name="Picture 10" descr="https://pics6.baidu.com/feed/b58f8c5494eef01fc85fdc3ed923e029be317de8.jpeg@f_auto?token=084445734462af7857800183f208247d"/>
          <p:cNvPicPr>
            <a:picLocks noChangeAspect="1" noChangeArrowheads="1"/>
          </p:cNvPicPr>
          <p:nvPr/>
        </p:nvPicPr>
        <p:blipFill>
          <a:blip r:embed="rId19"/>
          <a:srcRect/>
          <a:stretch>
            <a:fillRect/>
          </a:stretch>
        </p:blipFill>
        <p:spPr bwMode="auto">
          <a:xfrm>
            <a:off x="551021" y="3003709"/>
            <a:ext cx="820579" cy="50720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https://p2.itc.cn/images01/20231117/2cd66f8c07814807894eedfbe87260d0.jpeg"/>
          <p:cNvPicPr>
            <a:picLocks noChangeAspect="1" noChangeArrowheads="1"/>
          </p:cNvPicPr>
          <p:nvPr/>
        </p:nvPicPr>
        <p:blipFill rotWithShape="1">
          <a:blip r:embed="rId20"/>
          <a:srcRect/>
          <a:stretch>
            <a:fillRect/>
          </a:stretch>
        </p:blipFill>
        <p:spPr bwMode="auto">
          <a:xfrm>
            <a:off x="6893719" y="1329690"/>
            <a:ext cx="821055" cy="5072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https://cdn.dancf.com/iliad/dist/prod/577/dist/images/74323733-981a-4cb9-a238-42e3eed3a662.png?x-oss-process=image%2Fresize%2Cw_2560%2Climit_1%2Fquality%2CQ_80"/>
          <p:cNvPicPr>
            <a:picLocks noChangeAspect="1" noChangeArrowheads="1"/>
          </p:cNvPicPr>
          <p:nvPr/>
        </p:nvPicPr>
        <p:blipFill>
          <a:blip r:embed="rId21"/>
          <a:srcRect/>
          <a:stretch>
            <a:fillRect/>
          </a:stretch>
        </p:blipFill>
        <p:spPr bwMode="auto">
          <a:xfrm>
            <a:off x="4733925" y="2949416"/>
            <a:ext cx="867728" cy="545783"/>
          </a:xfrm>
          <a:prstGeom prst="rect">
            <a:avLst/>
          </a:prstGeom>
          <a:noFill/>
          <a:extLst>
            <a:ext uri="{909E8E84-426E-40DD-AFC4-6F175D3DCCD1}">
              <a14:hiddenFill xmlns:a14="http://schemas.microsoft.com/office/drawing/2010/main">
                <a:solidFill>
                  <a:srgbClr val="FFFFFF"/>
                </a:solidFill>
              </a14:hiddenFill>
            </a:ext>
          </a:extLst>
        </p:spPr>
      </p:pic>
      <p:pic>
        <p:nvPicPr>
          <p:cNvPr id="56" name="图片 55"/>
          <p:cNvPicPr>
            <a:picLocks noChangeAspect="1"/>
          </p:cNvPicPr>
          <p:nvPr/>
        </p:nvPicPr>
        <p:blipFill>
          <a:blip r:embed="rId22"/>
          <a:stretch>
            <a:fillRect/>
          </a:stretch>
        </p:blipFill>
        <p:spPr>
          <a:xfrm>
            <a:off x="6893719" y="3003709"/>
            <a:ext cx="821531" cy="506730"/>
          </a:xfrm>
          <a:prstGeom prst="rect">
            <a:avLst/>
          </a:prstGeom>
        </p:spPr>
      </p:pic>
      <p:pic>
        <p:nvPicPr>
          <p:cNvPr id="44" name="图片 43"/>
          <p:cNvPicPr>
            <a:picLocks noChangeAspect="1"/>
          </p:cNvPicPr>
          <p:nvPr/>
        </p:nvPicPr>
        <p:blipFill>
          <a:blip r:embed="rId23"/>
          <a:stretch>
            <a:fillRect/>
          </a:stretch>
        </p:blipFill>
        <p:spPr>
          <a:xfrm>
            <a:off x="2681764" y="2988469"/>
            <a:ext cx="821055" cy="506730"/>
          </a:xfrm>
          <a:prstGeom prst="rect">
            <a:avLst/>
          </a:prstGeom>
        </p:spPr>
      </p:pic>
      <p:pic>
        <p:nvPicPr>
          <p:cNvPr id="15" name="图片 14"/>
          <p:cNvPicPr>
            <a:picLocks noChangeAspect="1"/>
          </p:cNvPicPr>
          <p:nvPr/>
        </p:nvPicPr>
        <p:blipFill>
          <a:blip r:embed="rId24"/>
          <a:stretch>
            <a:fillRect/>
          </a:stretch>
        </p:blipFill>
        <p:spPr>
          <a:xfrm>
            <a:off x="4787741" y="1337310"/>
            <a:ext cx="789623" cy="499586"/>
          </a:xfrm>
          <a:prstGeom prst="rect">
            <a:avLst/>
          </a:prstGeom>
        </p:spPr>
      </p:pic>
      <p:pic>
        <p:nvPicPr>
          <p:cNvPr id="16" name="图片 15"/>
          <p:cNvPicPr>
            <a:picLocks noChangeAspect="1"/>
          </p:cNvPicPr>
          <p:nvPr/>
        </p:nvPicPr>
        <p:blipFill>
          <a:blip r:embed="rId25"/>
          <a:stretch>
            <a:fillRect/>
          </a:stretch>
        </p:blipFill>
        <p:spPr>
          <a:xfrm>
            <a:off x="575786" y="1337310"/>
            <a:ext cx="820103" cy="506730"/>
          </a:xfrm>
          <a:prstGeom prst="rect">
            <a:avLst/>
          </a:prstGeom>
        </p:spPr>
      </p:pic>
      <p:pic>
        <p:nvPicPr>
          <p:cNvPr id="23" name="图片 22"/>
          <p:cNvPicPr>
            <a:picLocks noChangeAspect="1"/>
          </p:cNvPicPr>
          <p:nvPr/>
        </p:nvPicPr>
        <p:blipFill>
          <a:blip r:embed="rId26"/>
          <a:stretch>
            <a:fillRect/>
          </a:stretch>
        </p:blipFill>
        <p:spPr>
          <a:xfrm>
            <a:off x="2681764" y="1337310"/>
            <a:ext cx="828675" cy="5072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sz="quarter" idx="10"/>
          </p:nvPr>
        </p:nvSpPr>
        <p:spPr>
          <a:xfrm>
            <a:off x="548164" y="103982"/>
            <a:ext cx="5109210" cy="368300"/>
          </a:xfrm>
        </p:spPr>
        <p:txBody>
          <a:bodyPr wrap="square"/>
          <a:lstStyle/>
          <a:p>
            <a:r>
              <a:rPr sz="1800" dirty="0">
                <a:solidFill>
                  <a:srgbClr val="0070C0"/>
                </a:solidFill>
                <a:sym typeface="+mn-ea"/>
              </a:rPr>
              <a:t>金融行业</a:t>
            </a:r>
            <a:r>
              <a:rPr lang="en-US" altLang="zh-CN" sz="1800" dirty="0">
                <a:solidFill>
                  <a:srgbClr val="0070C0"/>
                </a:solidFill>
                <a:sym typeface="+mn-ea"/>
              </a:rPr>
              <a:t>-</a:t>
            </a:r>
            <a:r>
              <a:rPr sz="1800" dirty="0">
                <a:solidFill>
                  <a:srgbClr val="0070C0"/>
                </a:solidFill>
                <a:sym typeface="+mn-ea"/>
              </a:rPr>
              <a:t>结合代码大模型的研发场景</a:t>
            </a:r>
            <a:endParaRPr lang="zh-CN" altLang="en-US" sz="1800" dirty="0">
              <a:solidFill>
                <a:srgbClr val="0070C0"/>
              </a:solidFill>
              <a:sym typeface="+mn-ea"/>
            </a:endParaRPr>
          </a:p>
        </p:txBody>
      </p:sp>
      <p:sp>
        <p:nvSpPr>
          <p:cNvPr id="15" name="矩形 14"/>
          <p:cNvSpPr/>
          <p:nvPr/>
        </p:nvSpPr>
        <p:spPr>
          <a:xfrm>
            <a:off x="6781800" y="1545908"/>
            <a:ext cx="2214086" cy="3508058"/>
          </a:xfrm>
          <a:prstGeom prst="rect">
            <a:avLst/>
          </a:prstGeom>
          <a:noFill/>
          <a:ln>
            <a:solidFill>
              <a:schemeClr val="tx1"/>
            </a:solidFill>
          </a:ln>
        </p:spPr>
        <p:txBody>
          <a:bodyPr wrap="square">
            <a:no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a:xfrm>
            <a:off x="4592955" y="1545908"/>
            <a:ext cx="2138839" cy="3508534"/>
          </a:xfrm>
          <a:prstGeom prst="rect">
            <a:avLst/>
          </a:prstGeom>
          <a:noFill/>
          <a:ln>
            <a:solidFill>
              <a:schemeClr val="tx1"/>
            </a:solidFill>
          </a:ln>
        </p:spPr>
        <p:txBody>
          <a:bodyPr wrap="square">
            <a:no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p:cNvSpPr/>
          <p:nvPr/>
        </p:nvSpPr>
        <p:spPr>
          <a:xfrm>
            <a:off x="2387441" y="1545431"/>
            <a:ext cx="2173129" cy="3507581"/>
          </a:xfrm>
          <a:prstGeom prst="rect">
            <a:avLst/>
          </a:prstGeom>
          <a:noFill/>
          <a:ln>
            <a:solidFill>
              <a:schemeClr val="tx1"/>
            </a:solidFill>
          </a:ln>
        </p:spPr>
        <p:txBody>
          <a:bodyPr wrap="square">
            <a:no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143828" y="1545431"/>
            <a:ext cx="2214086" cy="3507581"/>
          </a:xfrm>
          <a:prstGeom prst="rect">
            <a:avLst/>
          </a:prstGeom>
          <a:noFill/>
          <a:ln>
            <a:solidFill>
              <a:schemeClr val="tx1"/>
            </a:solidFill>
          </a:ln>
        </p:spPr>
        <p:txBody>
          <a:bodyPr wrap="square">
            <a:no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标题 1"/>
          <p:cNvSpPr>
            <a:spLocks noGrp="1"/>
          </p:cNvSpPr>
          <p:nvPr/>
        </p:nvSpPr>
        <p:spPr>
          <a:xfrm>
            <a:off x="1602105" y="87630"/>
            <a:ext cx="8746808" cy="438150"/>
          </a:xfrm>
          <a:prstGeom prst="rect">
            <a:avLst/>
          </a:prstGeom>
        </p:spPr>
        <p:txBody>
          <a:bodyPr vert="horz" lIns="68580" tIns="34290" rIns="68580" bIns="34290" rtlCol="0" anchor="ctr">
            <a:noAutofit/>
          </a:bodyPr>
          <a:lstStyle>
            <a:lvl1pPr algn="l" defTabSz="914400" rtl="0" eaLnBrk="1" latinLnBrk="0" hangingPunct="1">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endParaRPr lang="zh-CN" altLang="en-US" sz="2100" dirty="0">
              <a:solidFill>
                <a:srgbClr val="0070C0"/>
              </a:solidFill>
              <a:sym typeface="+mn-ea"/>
            </a:endParaRPr>
          </a:p>
        </p:txBody>
      </p:sp>
      <p:sp>
        <p:nvSpPr>
          <p:cNvPr id="4" name="矩形 3"/>
          <p:cNvSpPr/>
          <p:nvPr>
            <p:custDataLst>
              <p:tags r:id="rId1"/>
            </p:custDataLst>
          </p:nvPr>
        </p:nvSpPr>
        <p:spPr>
          <a:xfrm>
            <a:off x="251936" y="681514"/>
            <a:ext cx="8525828" cy="651510"/>
          </a:xfrm>
          <a:prstGeom prst="rect">
            <a:avLst/>
          </a:prstGeom>
          <a:solidFill>
            <a:schemeClr val="bg1">
              <a:lumMod val="95000"/>
            </a:schemeClr>
          </a:solidFill>
        </p:spPr>
        <p:txBody>
          <a:bodyPr vert="horz" wrap="square" numCol="1" spcCol="0" rtlCol="0" fromWordArt="0" anchor="ctr" anchorCtr="0" forceAA="0" compatLnSpc="0">
            <a:noAutofit/>
          </a:bodyPr>
          <a:lstStyle/>
          <a:p>
            <a:pPr marL="285750" indent="-285750" algn="l">
              <a:lnSpc>
                <a:spcPct val="150000"/>
              </a:lnSpc>
              <a:spcBef>
                <a:spcPts val="0"/>
              </a:spcBef>
              <a:spcAft>
                <a:spcPts val="0"/>
              </a:spcAft>
              <a:buFont typeface="Wingdings" panose="05000000000000000000" charset="0"/>
              <a:buChar char=""/>
            </a:pPr>
            <a:r>
              <a:rPr kumimoji="1" lang="zh-CN" altLang="en-US" sz="1050" b="1" dirty="0">
                <a:latin typeface="微软雅黑" panose="020B0503020204020204" pitchFamily="34" charset="-122"/>
                <a:ea typeface="微软雅黑" panose="020B0503020204020204" pitchFamily="34" charset="-122"/>
                <a:sym typeface="+mn-ea"/>
              </a:rPr>
              <a:t>代码大模型凭借其强大的代码生成、逻辑推理和知识运用能力，正在重塑金融行业的研发、测试和维护模式。针对金融行业研发人员测试用例编写、代码补全、代码注释、单元测试、代码解释、图生代码等功能需求，移动云提供了基于九天</a:t>
            </a:r>
            <a:r>
              <a:rPr kumimoji="1" lang="en-US" altLang="zh-CN" sz="1050" b="1" dirty="0">
                <a:latin typeface="微软雅黑" panose="020B0503020204020204" pitchFamily="34" charset="-122"/>
                <a:ea typeface="微软雅黑" panose="020B0503020204020204" pitchFamily="34" charset="-122"/>
                <a:sym typeface="+mn-ea"/>
              </a:rPr>
              <a:t>/DeepSeek</a:t>
            </a:r>
            <a:r>
              <a:rPr kumimoji="1" lang="zh-CN" altLang="en-US" sz="1050" b="1" dirty="0">
                <a:latin typeface="微软雅黑" panose="020B0503020204020204" pitchFamily="34" charset="-122"/>
                <a:ea typeface="微软雅黑" panose="020B0503020204020204" pitchFamily="34" charset="-122"/>
                <a:sym typeface="+mn-ea"/>
              </a:rPr>
              <a:t>等基础模型的代码大模型，有效提升了代码可维护性，加快了研发人员工作效率。</a:t>
            </a:r>
            <a:endParaRPr kumimoji="1" lang="zh-CN" altLang="en-US" sz="1050" b="1" dirty="0">
              <a:latin typeface="微软雅黑" panose="020B0503020204020204" pitchFamily="34" charset="-122"/>
              <a:ea typeface="微软雅黑" panose="020B0503020204020204" pitchFamily="34" charset="-122"/>
              <a:sym typeface="+mn-ea"/>
            </a:endParaRPr>
          </a:p>
        </p:txBody>
      </p:sp>
      <p:grpSp>
        <p:nvGrpSpPr>
          <p:cNvPr id="14" name="组合 13"/>
          <p:cNvGrpSpPr/>
          <p:nvPr>
            <p:custDataLst>
              <p:tags r:id="rId2"/>
            </p:custDataLst>
          </p:nvPr>
        </p:nvGrpSpPr>
        <p:grpSpPr>
          <a:xfrm>
            <a:off x="230981" y="1469707"/>
            <a:ext cx="8702993" cy="3834451"/>
            <a:chOff x="529" y="3702"/>
            <a:chExt cx="18274" cy="8245"/>
          </a:xfrm>
        </p:grpSpPr>
        <p:sp>
          <p:nvSpPr>
            <p:cNvPr id="19" name="矩形 18"/>
            <p:cNvSpPr/>
            <p:nvPr>
              <p:custDataLst>
                <p:tags r:id="rId3"/>
              </p:custDataLst>
            </p:nvPr>
          </p:nvSpPr>
          <p:spPr bwMode="auto">
            <a:xfrm>
              <a:off x="529" y="3702"/>
              <a:ext cx="4327" cy="45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编写效率提升</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sp>
          <p:nvSpPr>
            <p:cNvPr id="13" name="文本框 12"/>
            <p:cNvSpPr txBox="1"/>
            <p:nvPr>
              <p:custDataLst>
                <p:tags r:id="rId4"/>
              </p:custDataLst>
            </p:nvPr>
          </p:nvSpPr>
          <p:spPr>
            <a:xfrm>
              <a:off x="548" y="4157"/>
              <a:ext cx="4386" cy="7251"/>
            </a:xfrm>
            <a:prstGeom prst="rect">
              <a:avLst/>
            </a:prstGeom>
            <a:noFill/>
          </p:spPr>
          <p:txBody>
            <a:bodyPr wrap="square">
              <a:noAutofit/>
            </a:bodyPr>
            <a:lstStyle/>
            <a:p>
              <a:pPr marL="0" lvl="1" indent="-285750" fontAlgn="auto">
                <a:lnSpc>
                  <a:spcPct val="150000"/>
                </a:lnSpc>
                <a:buFont typeface="Wingdings" panose="05000000000000000000" pitchFamily="2" charset="2"/>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快速代码生成</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rPr>
                <a:t>完成常见功能模块</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：对于一些常见的编程任务，如数据结构操作、文件读写、网络请求等，代码大模型可以迅速生成相应的代码片段。</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rPr>
                <a:t>补全代码逻辑</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：当开发者编写代码写到一半，遇到逻辑不完整的情况，代码大模型可以根据上下文进行代码补全。</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endParaRPr lang="zh-CN" altLang="en-US" sz="900" b="1"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285750" algn="l" fontAlgn="auto">
                <a:lnSpc>
                  <a:spcPct val="150000"/>
                </a:lnSpc>
                <a:buClrTx/>
                <a:buSzTx/>
                <a:buFont typeface="Wingdings" panose="05000000000000000000" pitchFamily="2" charset="2"/>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代码模板生成</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ClrTx/>
                <a:buSzTx/>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rPr>
                <a:t>遵循最佳实践：</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在创建新项目或新模块时，代码大模型可以按照行业最佳实践生成项目的基础结构和代码模板。</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ClrTx/>
                <a:buSzTx/>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适配不同框架和语言</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：无论使用何种编程语言（如</a:t>
              </a:r>
              <a:r>
                <a:rPr lang="en-US" altLang="zh-CN" sz="750" dirty="0">
                  <a:latin typeface="微软雅黑" panose="020B0503020204020204" pitchFamily="34" charset="-122"/>
                  <a:ea typeface="微软雅黑" panose="020B0503020204020204" pitchFamily="34" charset="-122"/>
                  <a:cs typeface="微软雅黑" panose="020B0503020204020204" pitchFamily="34" charset="-122"/>
                  <a:sym typeface="+mn-ea"/>
                </a:rPr>
                <a:t> Python</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750" dirty="0">
                  <a:latin typeface="微软雅黑" panose="020B0503020204020204" pitchFamily="34" charset="-122"/>
                  <a:ea typeface="微软雅黑" panose="020B0503020204020204" pitchFamily="34" charset="-122"/>
                  <a:cs typeface="微软雅黑" panose="020B0503020204020204" pitchFamily="34" charset="-122"/>
                  <a:sym typeface="+mn-ea"/>
                </a:rPr>
                <a:t>Java</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750" dirty="0">
                  <a:latin typeface="微软雅黑" panose="020B0503020204020204" pitchFamily="34" charset="-122"/>
                  <a:ea typeface="微软雅黑" panose="020B0503020204020204" pitchFamily="34" charset="-122"/>
                  <a:cs typeface="微软雅黑" panose="020B0503020204020204" pitchFamily="34" charset="-122"/>
                  <a:sym typeface="+mn-ea"/>
                </a:rPr>
                <a:t>C++ </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等）和框架（如</a:t>
              </a:r>
              <a:r>
                <a:rPr lang="en-US" altLang="zh-CN" sz="750" dirty="0">
                  <a:latin typeface="微软雅黑" panose="020B0503020204020204" pitchFamily="34" charset="-122"/>
                  <a:ea typeface="微软雅黑" panose="020B0503020204020204" pitchFamily="34" charset="-122"/>
                  <a:cs typeface="微软雅黑" panose="020B0503020204020204" pitchFamily="34" charset="-122"/>
                  <a:sym typeface="+mn-ea"/>
                </a:rPr>
                <a:t> TensorFlow</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750" dirty="0">
                  <a:latin typeface="微软雅黑" panose="020B0503020204020204" pitchFamily="34" charset="-122"/>
                  <a:ea typeface="微软雅黑" panose="020B0503020204020204" pitchFamily="34" charset="-122"/>
                  <a:cs typeface="微软雅黑" panose="020B0503020204020204" pitchFamily="34" charset="-122"/>
                  <a:sym typeface="+mn-ea"/>
                </a:rPr>
                <a:t>React</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750" dirty="0">
                  <a:latin typeface="微软雅黑" panose="020B0503020204020204" pitchFamily="34" charset="-122"/>
                  <a:ea typeface="微软雅黑" panose="020B0503020204020204" pitchFamily="34" charset="-122"/>
                  <a:cs typeface="微软雅黑" panose="020B0503020204020204" pitchFamily="34" charset="-122"/>
                  <a:sym typeface="+mn-ea"/>
                </a:rPr>
                <a:t>Vue.js </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等），代码大模型都能生成相应的代码模板，帮助开发者快速上手新项目。</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矩形 4"/>
            <p:cNvSpPr/>
            <p:nvPr>
              <p:custDataLst>
                <p:tags r:id="rId5"/>
              </p:custDataLst>
            </p:nvPr>
          </p:nvSpPr>
          <p:spPr bwMode="auto">
            <a:xfrm>
              <a:off x="5178" y="3702"/>
              <a:ext cx="4327" cy="45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代码质量改善</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sp>
          <p:nvSpPr>
            <p:cNvPr id="8" name="文本框 7"/>
            <p:cNvSpPr txBox="1"/>
            <p:nvPr>
              <p:custDataLst>
                <p:tags r:id="rId6"/>
              </p:custDataLst>
            </p:nvPr>
          </p:nvSpPr>
          <p:spPr>
            <a:xfrm>
              <a:off x="5197" y="4157"/>
              <a:ext cx="4386" cy="7253"/>
            </a:xfrm>
            <a:prstGeom prst="rect">
              <a:avLst/>
            </a:prstGeom>
            <a:noFill/>
          </p:spPr>
          <p:txBody>
            <a:bodyPr wrap="square">
              <a:noAutofit/>
            </a:bodyPr>
            <a:lstStyle/>
            <a:p>
              <a:pPr marL="0" lvl="1" indent="-285750" fontAlgn="auto">
                <a:lnSpc>
                  <a:spcPct val="150000"/>
                </a:lnSpc>
                <a:buFont typeface="Wingdings" panose="05000000000000000000" pitchFamily="2" charset="2"/>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代码优化建议</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rPr>
                <a:t>性能优化</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：代码大模型可以分析现有的代码，找出性能瓶颈，并提供优化建议。例如，对于一个运行速度较慢的排序算法，大模型可以建议使用更高效的排序算法，如快速排序或归并排序，并给出相应的代码实现。</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rPr>
                <a:t>代码风格优化</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：它能够根据特定的代码风格规范（如</a:t>
              </a:r>
              <a:r>
                <a:rPr lang="en-US" altLang="zh-CN" sz="750" dirty="0">
                  <a:latin typeface="微软雅黑" panose="020B0503020204020204" pitchFamily="34" charset="-122"/>
                  <a:ea typeface="微软雅黑" panose="020B0503020204020204" pitchFamily="34" charset="-122"/>
                  <a:cs typeface="微软雅黑" panose="020B0503020204020204" pitchFamily="34" charset="-122"/>
                </a:rPr>
                <a:t> PEP 8 for Python</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750" dirty="0">
                  <a:latin typeface="微软雅黑" panose="020B0503020204020204" pitchFamily="34" charset="-122"/>
                  <a:ea typeface="微软雅黑" panose="020B0503020204020204" pitchFamily="34" charset="-122"/>
                  <a:cs typeface="微软雅黑" panose="020B0503020204020204" pitchFamily="34" charset="-122"/>
                </a:rPr>
                <a:t>Google Java Style </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等）检查代码，并提出风格改进建议，使代码更加易读、易维护。</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285750" algn="just" fontAlgn="auto">
                <a:lnSpc>
                  <a:spcPct val="150000"/>
                </a:lnSpc>
                <a:buClrTx/>
                <a:buSzTx/>
                <a:buFont typeface="Wingdings" panose="05000000000000000000" pitchFamily="2" charset="2"/>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错误检查与调试辅助</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ClrTx/>
                <a:buSzTx/>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发现潜在错误</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：代码大模型可以对代码进行静态分析，发现潜在的语法错误、逻辑错误和安全漏洞。</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ClrTx/>
                <a:buSzTx/>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调试信息生成</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：当代码出现运行时错误时，大模型可以根据错误信息和代码上下文，生成可能的调试步骤和解决方案，帮助开发者更快地定位和解决问题。</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5"/>
            <p:cNvSpPr/>
            <p:nvPr>
              <p:custDataLst>
                <p:tags r:id="rId7"/>
              </p:custDataLst>
            </p:nvPr>
          </p:nvSpPr>
          <p:spPr bwMode="auto">
            <a:xfrm>
              <a:off x="9749" y="3702"/>
              <a:ext cx="4327" cy="45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知识获取与学习</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sp>
          <p:nvSpPr>
            <p:cNvPr id="10" name="文本框 9"/>
            <p:cNvSpPr txBox="1"/>
            <p:nvPr>
              <p:custDataLst>
                <p:tags r:id="rId8"/>
              </p:custDataLst>
            </p:nvPr>
          </p:nvSpPr>
          <p:spPr>
            <a:xfrm>
              <a:off x="9768" y="4157"/>
              <a:ext cx="4386" cy="6674"/>
            </a:xfrm>
            <a:prstGeom prst="rect">
              <a:avLst/>
            </a:prstGeom>
            <a:noFill/>
          </p:spPr>
          <p:txBody>
            <a:bodyPr wrap="square">
              <a:spAutoFit/>
            </a:bodyPr>
            <a:lstStyle/>
            <a:p>
              <a:pPr marL="171450" lvl="1" indent="-171450" fontAlgn="auto">
                <a:lnSpc>
                  <a:spcPct val="150000"/>
                </a:lnSpc>
                <a:buFont typeface="Wingdings" panose="05000000000000000000" charset="0"/>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技术文档理解</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解读复杂文档</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：对于一些复杂的技术文档，如</a:t>
              </a:r>
              <a:r>
                <a:rPr lang="en-US" altLang="zh-CN" sz="750" dirty="0">
                  <a:latin typeface="微软雅黑" panose="020B0503020204020204" pitchFamily="34" charset="-122"/>
                  <a:ea typeface="微软雅黑" panose="020B0503020204020204" pitchFamily="34" charset="-122"/>
                  <a:cs typeface="微软雅黑" panose="020B0503020204020204" pitchFamily="34" charset="-122"/>
                  <a:sym typeface="+mn-ea"/>
                </a:rPr>
                <a:t> API </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文档、需求文档等，代码大模型可以帮助开发者理解文档内容，并将其转化为测试用例或可执行的代码示例。</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跨语言和跨技术理解</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：当开发者需要在不同的编程语言或技术栈之间切换时，代码大模型可以作为一个知识桥梁，帮助他们快速理解和应用新的技术。</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Font typeface="Wingdings" panose="05000000000000000000" charset="0"/>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学习新知识和技能</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ClrTx/>
                <a:buSzTx/>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学习新的编程概念</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：代码大模型可以通过代码示例和解释，帮助开发者学习新的编程概念和技术，如人工智能、区块链等。</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ClrTx/>
                <a:buSzTx/>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rPr>
                <a:t>实践项目指导</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：在学习编程的过程中，开发者可以通过代码大模型获取实践项目的指导，包括项目的设计思路、实现步骤和代码示例等，从而提高自己的编程能力。</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custDataLst>
                <p:tags r:id="rId9"/>
              </p:custDataLst>
            </p:nvPr>
          </p:nvSpPr>
          <p:spPr bwMode="auto">
            <a:xfrm>
              <a:off x="14398" y="3702"/>
              <a:ext cx="4327" cy="45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团队协作与沟通</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sp>
          <p:nvSpPr>
            <p:cNvPr id="12" name="文本框 11"/>
            <p:cNvSpPr txBox="1"/>
            <p:nvPr>
              <p:custDataLst>
                <p:tags r:id="rId10"/>
              </p:custDataLst>
            </p:nvPr>
          </p:nvSpPr>
          <p:spPr>
            <a:xfrm>
              <a:off x="14339" y="4157"/>
              <a:ext cx="4464" cy="7790"/>
            </a:xfrm>
            <a:prstGeom prst="rect">
              <a:avLst/>
            </a:prstGeom>
            <a:noFill/>
          </p:spPr>
          <p:txBody>
            <a:bodyPr wrap="square">
              <a:spAutoFit/>
            </a:bodyPr>
            <a:lstStyle/>
            <a:p>
              <a:pPr marL="171450" lvl="1" indent="-171450" fontAlgn="auto">
                <a:lnSpc>
                  <a:spcPct val="150000"/>
                </a:lnSpc>
                <a:buFont typeface="Wingdings" panose="05000000000000000000" charset="0"/>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代码注释和文档生成</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自动生成注释</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：代码大模型可以为代码自动添加注释，解释代码的功能、输入输出参数和实现逻辑，提高代码的可读性和可维护性。</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生成技术文档</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：它还可以根据代码生成技术文档，如接口文档、用户手册等，方便团队成员之间的沟通和协作。</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Font typeface="Wingdings" panose="05000000000000000000" charset="0"/>
                <a:buChar char="Ø"/>
              </a:pP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Font typeface="Wingdings" panose="05000000000000000000" charset="0"/>
                <a:buChar char="Ø"/>
              </a:pP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Font typeface="Wingdings" panose="05000000000000000000" charset="0"/>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促进知识共享</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ClrTx/>
                <a:buSzTx/>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解答团队成员疑问</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：在团队开发中，成员之间可能会遇到各种技术问题。代码大模型可以作为一个共享的知识库，为团队成员提供快速的解答和技术支持，促进团队内部的知识共享和交流。</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ClrTx/>
                <a:buSzTx/>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统一代码规范：</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代码大模型可以根据团队制定的代码规范生成代码，帮助团队成员统一代码风格和编程习惯，减少因代码风格不一致而导致的沟通成本和维护难度。</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48164" y="103982"/>
            <a:ext cx="4289108" cy="368300"/>
          </a:xfrm>
        </p:spPr>
        <p:txBody>
          <a:bodyPr wrap="square"/>
          <a:lstStyle/>
          <a:p>
            <a:r>
              <a:rPr sz="1800" dirty="0">
                <a:solidFill>
                  <a:srgbClr val="0070C0"/>
                </a:solidFill>
                <a:effectLst/>
                <a:sym typeface="+mn-ea"/>
              </a:rPr>
              <a:t>项目案例：SZ银行代码大模型</a:t>
            </a:r>
            <a:endParaRPr lang="zh-CN" altLang="en-US" sz="1800" dirty="0">
              <a:solidFill>
                <a:srgbClr val="0070C0"/>
              </a:solidFill>
              <a:effectLst/>
              <a:sym typeface="+mn-ea"/>
            </a:endParaRPr>
          </a:p>
        </p:txBody>
      </p:sp>
      <p:graphicFrame>
        <p:nvGraphicFramePr>
          <p:cNvPr id="4" name="表格 3"/>
          <p:cNvGraphicFramePr/>
          <p:nvPr>
            <p:custDataLst>
              <p:tags r:id="rId1"/>
            </p:custDataLst>
          </p:nvPr>
        </p:nvGraphicFramePr>
        <p:xfrm>
          <a:off x="4571524" y="1049179"/>
          <a:ext cx="4374515" cy="3951605"/>
        </p:xfrm>
        <a:graphic>
          <a:graphicData uri="http://schemas.openxmlformats.org/drawingml/2006/table">
            <a:tbl>
              <a:tblPr firstRow="1" bandRow="1">
                <a:tableStyleId>{5C22544A-7EE6-4342-B048-85BDC9FD1C3A}</a:tableStyleId>
              </a:tblPr>
              <a:tblGrid>
                <a:gridCol w="539750"/>
                <a:gridCol w="1051560"/>
                <a:gridCol w="2783205"/>
              </a:tblGrid>
              <a:tr h="327025">
                <a:tc>
                  <a:txBody>
                    <a:bodyPr/>
                    <a:lstStyle/>
                    <a:p>
                      <a:pPr indent="0" algn="ctr">
                        <a:lnSpc>
                          <a:spcPct val="120000"/>
                        </a:lnSpc>
                        <a:spcBef>
                          <a:spcPts val="0"/>
                        </a:spcBef>
                        <a:spcAft>
                          <a:spcPts val="0"/>
                        </a:spcAft>
                        <a:buNone/>
                      </a:pPr>
                      <a:r>
                        <a:rPr lang="en-US" sz="1125" b="1" spc="120">
                          <a:latin typeface="微软雅黑" panose="020B0503020204020204" pitchFamily="34" charset="-122"/>
                          <a:ea typeface="微软雅黑" panose="020B0503020204020204" pitchFamily="34" charset="-122"/>
                        </a:rPr>
                        <a:t>功能</a:t>
                      </a:r>
                      <a:endParaRPr lang="en-US" altLang="en-US" sz="1125" b="1"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ctr">
                        <a:lnSpc>
                          <a:spcPct val="120000"/>
                        </a:lnSpc>
                        <a:spcBef>
                          <a:spcPts val="0"/>
                        </a:spcBef>
                        <a:spcAft>
                          <a:spcPts val="0"/>
                        </a:spcAft>
                        <a:buNone/>
                      </a:pPr>
                      <a:r>
                        <a:rPr lang="en-US" sz="1125" b="1" spc="120">
                          <a:latin typeface="微软雅黑" panose="020B0503020204020204" pitchFamily="34" charset="-122"/>
                          <a:ea typeface="微软雅黑" panose="020B0503020204020204" pitchFamily="34" charset="-122"/>
                        </a:rPr>
                        <a:t>子功能</a:t>
                      </a:r>
                      <a:endParaRPr lang="en-US" altLang="en-US" sz="1125" b="1"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ctr">
                        <a:lnSpc>
                          <a:spcPct val="120000"/>
                        </a:lnSpc>
                        <a:spcBef>
                          <a:spcPts val="0"/>
                        </a:spcBef>
                        <a:spcAft>
                          <a:spcPts val="0"/>
                        </a:spcAft>
                        <a:buNone/>
                      </a:pPr>
                      <a:r>
                        <a:rPr lang="en-US" sz="1125" b="1" spc="120">
                          <a:latin typeface="微软雅黑" panose="020B0503020204020204" pitchFamily="34" charset="-122"/>
                          <a:ea typeface="微软雅黑" panose="020B0503020204020204" pitchFamily="34" charset="-122"/>
                        </a:rPr>
                        <a:t>功能具体描述</a:t>
                      </a:r>
                      <a:endParaRPr lang="en-US" altLang="en-US" sz="1125" b="1" spc="120">
                        <a:latin typeface="微软雅黑" panose="020B0503020204020204" pitchFamily="34" charset="-122"/>
                        <a:ea typeface="微软雅黑" panose="020B0503020204020204" pitchFamily="34" charset="-122"/>
                      </a:endParaRPr>
                    </a:p>
                  </a:txBody>
                  <a:tcPr marL="19050" marR="19050" marT="19050" marB="19050" anchor="ctr"/>
                </a:tc>
              </a:tr>
              <a:tr h="530860">
                <a:tc rowSpan="7">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测试用例生成</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ctr">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新建会话</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支持创建一个新的会话，进行测试用例生成</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r>
              <a:tr h="290830">
                <a:tc vMerge="1">
                  <a:tcPr/>
                </a:tc>
                <a:tc>
                  <a:txBody>
                    <a:bodyPr/>
                    <a:lstStyle/>
                    <a:p>
                      <a:pPr indent="0" algn="ctr">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历史会话</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支持历史会话的查看和删除</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r>
              <a:tr h="290195">
                <a:tc vMerge="1">
                  <a:tcPr/>
                </a:tc>
                <a:tc>
                  <a:txBody>
                    <a:bodyPr/>
                    <a:lstStyle/>
                    <a:p>
                      <a:pPr indent="0" algn="ctr">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交互式对话</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支持对于会话内容进行多轮交互式问答</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r>
              <a:tr h="290195">
                <a:tc vMerge="1">
                  <a:tcPr/>
                </a:tc>
                <a:tc>
                  <a:txBody>
                    <a:bodyPr/>
                    <a:lstStyle/>
                    <a:p>
                      <a:pPr indent="0" algn="ctr">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需求文档上传</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用户可以上传需求文档，并在交互中使用</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r>
              <a:tr h="530225">
                <a:tc vMerge="1">
                  <a:tcPr/>
                </a:tc>
                <a:tc>
                  <a:txBody>
                    <a:bodyPr/>
                    <a:lstStyle/>
                    <a:p>
                      <a:pPr indent="0" algn="ctr">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测试用例导出</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cs typeface="微软雅黑" panose="020B0503020204020204" pitchFamily="34" charset="-122"/>
                        </a:rPr>
                        <a:t>支持生成的测试用例可以按Excel文档的方式导出</a:t>
                      </a:r>
                      <a:endParaRPr lang="en-US" altLang="en-US" sz="975" b="0" spc="120">
                        <a:latin typeface="微软雅黑" panose="020B0503020204020204" pitchFamily="34" charset="-122"/>
                        <a:ea typeface="微软雅黑" panose="020B0503020204020204" pitchFamily="34" charset="-122"/>
                        <a:cs typeface="微软雅黑" panose="020B0503020204020204" pitchFamily="34" charset="-122"/>
                      </a:endParaRPr>
                    </a:p>
                  </a:txBody>
                  <a:tcPr marL="19050" marR="19050" marT="19050" marB="19050" anchor="ctr"/>
                </a:tc>
              </a:tr>
              <a:tr h="530225">
                <a:tc vMerge="1">
                  <a:tcPr/>
                </a:tc>
                <a:tc>
                  <a:txBody>
                    <a:bodyPr/>
                    <a:lstStyle/>
                    <a:p>
                      <a:pPr indent="0" algn="ctr">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反馈</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支持生成结果的反馈：点赞、点踩，复制操作和评价反馈</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r>
              <a:tr h="290195">
                <a:tc vMerge="1">
                  <a:tcPr/>
                </a:tc>
                <a:tc>
                  <a:txBody>
                    <a:bodyPr/>
                    <a:lstStyle/>
                    <a:p>
                      <a:pPr indent="0" algn="ctr">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cs typeface="微软雅黑" panose="020B0503020204020204" pitchFamily="34" charset="-122"/>
                        </a:rPr>
                        <a:t>API接口</a:t>
                      </a:r>
                      <a:endParaRPr lang="en-US" altLang="en-US" sz="975" b="0" spc="120">
                        <a:latin typeface="微软雅黑" panose="020B0503020204020204" pitchFamily="34" charset="-122"/>
                        <a:ea typeface="微软雅黑" panose="020B0503020204020204" pitchFamily="34" charset="-122"/>
                        <a:cs typeface="微软雅黑" panose="020B0503020204020204" pitchFamily="34" charset="-122"/>
                      </a:endParaRPr>
                    </a:p>
                  </a:txBody>
                  <a:tcPr marL="19050" marR="19050" marT="19050" marB="19050" anchor="ctr"/>
                </a:tc>
                <a:tc>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cs typeface="微软雅黑" panose="020B0503020204020204" pitchFamily="34" charset="-122"/>
                        </a:rPr>
                        <a:t>提供API接口供测试平台集成</a:t>
                      </a:r>
                      <a:endParaRPr lang="en-US" altLang="en-US" sz="975" b="0" spc="120">
                        <a:latin typeface="微软雅黑" panose="020B0503020204020204" pitchFamily="34" charset="-122"/>
                        <a:ea typeface="微软雅黑" panose="020B0503020204020204" pitchFamily="34" charset="-122"/>
                        <a:cs typeface="微软雅黑" panose="020B0503020204020204" pitchFamily="34" charset="-122"/>
                      </a:endParaRPr>
                    </a:p>
                  </a:txBody>
                  <a:tcPr marL="19050" marR="19050" marT="19050" marB="19050" anchor="ctr"/>
                </a:tc>
              </a:tr>
              <a:tr h="290195">
                <a:tc rowSpan="3">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系统管理</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ctr">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菜单管理</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系统菜单维护和权限管理</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r>
              <a:tr h="290830">
                <a:tc vMerge="1">
                  <a:tcPr/>
                </a:tc>
                <a:tc>
                  <a:txBody>
                    <a:bodyPr/>
                    <a:lstStyle/>
                    <a:p>
                      <a:pPr indent="0" algn="ctr">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账号管理</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账号的创建、角色权限设置</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r>
              <a:tr h="290830">
                <a:tc vMerge="1">
                  <a:tcPr/>
                </a:tc>
                <a:tc>
                  <a:txBody>
                    <a:bodyPr/>
                    <a:lstStyle/>
                    <a:p>
                      <a:pPr indent="0" algn="ctr">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角色管理</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c>
                  <a:txBody>
                    <a:bodyPr/>
                    <a:lstStyle/>
                    <a:p>
                      <a:pPr indent="0" algn="l">
                        <a:lnSpc>
                          <a:spcPct val="120000"/>
                        </a:lnSpc>
                        <a:spcBef>
                          <a:spcPts val="0"/>
                        </a:spcBef>
                        <a:spcAft>
                          <a:spcPts val="0"/>
                        </a:spcAft>
                        <a:buNone/>
                      </a:pPr>
                      <a:r>
                        <a:rPr lang="en-US" sz="975" b="0" spc="120">
                          <a:latin typeface="微软雅黑" panose="020B0503020204020204" pitchFamily="34" charset="-122"/>
                          <a:ea typeface="微软雅黑" panose="020B0503020204020204" pitchFamily="34" charset="-122"/>
                        </a:rPr>
                        <a:t>角色管理和角色菜单权限的设置</a:t>
                      </a:r>
                      <a:endParaRPr lang="en-US" altLang="en-US" sz="975" b="0" spc="120">
                        <a:latin typeface="微软雅黑" panose="020B0503020204020204" pitchFamily="34" charset="-122"/>
                        <a:ea typeface="微软雅黑" panose="020B0503020204020204" pitchFamily="34" charset="-122"/>
                      </a:endParaRPr>
                    </a:p>
                  </a:txBody>
                  <a:tcPr marL="19050" marR="19050" marT="19050" marB="19050" anchor="ctr"/>
                </a:tc>
              </a:tr>
            </a:tbl>
          </a:graphicData>
        </a:graphic>
      </p:graphicFrame>
      <p:sp>
        <p:nvSpPr>
          <p:cNvPr id="3" name="矩形 2"/>
          <p:cNvSpPr/>
          <p:nvPr>
            <p:custDataLst>
              <p:tags r:id="rId2"/>
            </p:custDataLst>
          </p:nvPr>
        </p:nvSpPr>
        <p:spPr>
          <a:xfrm>
            <a:off x="950904" y="1399841"/>
            <a:ext cx="3338671" cy="651318"/>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某银行的金融系统开发场景下，需要将较多的</a:t>
            </a:r>
            <a:r>
              <a:rPr lang="zh-CN" altLang="en-US" sz="1050" b="1" kern="0" dirty="0">
                <a:ln>
                  <a:noFill/>
                  <a:prstDash val="sysDot"/>
                </a:ln>
                <a:solidFill>
                  <a:schemeClr val="accent6"/>
                </a:solidFill>
                <a:latin typeface="微软雅黑" panose="020B0503020204020204" pitchFamily="34" charset="-122"/>
                <a:ea typeface="微软雅黑" panose="020B0503020204020204" pitchFamily="34" charset="-122"/>
                <a:cs typeface="+mn-ea"/>
              </a:rPr>
              <a:t>业务需求文档转化为测试用例</a:t>
            </a: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，从而提高测试用例的质量，并提高自动化研发测试效率。</a:t>
            </a:r>
            <a:endPar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5" name="矩形 4"/>
          <p:cNvSpPr/>
          <p:nvPr>
            <p:custDataLst>
              <p:tags r:id="rId3"/>
            </p:custDataLst>
          </p:nvPr>
        </p:nvSpPr>
        <p:spPr>
          <a:xfrm>
            <a:off x="950904" y="1079832"/>
            <a:ext cx="3338672" cy="284771"/>
          </a:xfrm>
          <a:prstGeom prst="rect">
            <a:avLst/>
          </a:prstGeom>
          <a:noFill/>
        </p:spPr>
        <p:txBody>
          <a:bodyPr wrap="square" lIns="0" tIns="0" rIns="0" bIns="0" rtlCol="0" anchor="b">
            <a:noAutofit/>
          </a:bodyPr>
          <a:lstStyle/>
          <a:p>
            <a:pP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项目背景</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6" name="椭圆 5"/>
          <p:cNvSpPr/>
          <p:nvPr>
            <p:custDataLst>
              <p:tags r:id="rId4"/>
            </p:custDataLst>
          </p:nvPr>
        </p:nvSpPr>
        <p:spPr>
          <a:xfrm>
            <a:off x="654705" y="1155072"/>
            <a:ext cx="240959" cy="240959"/>
          </a:xfrm>
          <a:prstGeom prst="ellipse">
            <a:avLst/>
          </a:prstGeom>
          <a:solidFill>
            <a:schemeClr val="accent1"/>
          </a:solidFill>
          <a:effectLst/>
        </p:spPr>
        <p:txBody>
          <a:bodyPr wrap="none" lIns="0" tIns="0" rIns="0" bIns="0" rtlCol="0" anchor="ctr" anchorCtr="0">
            <a:noAutofit/>
          </a:bodyPr>
          <a:lstStyle/>
          <a:p>
            <a:pPr algn="ctr">
              <a:spcBef>
                <a:spcPct val="0"/>
              </a:spcBef>
              <a:spcAft>
                <a:spcPct val="0"/>
              </a:spcAft>
            </a:pPr>
            <a:r>
              <a:rPr lang="en-US" altLang="zh-CN" sz="1050" b="1" dirty="0">
                <a:solidFill>
                  <a:srgbClr val="FFFFFF"/>
                </a:solidFill>
                <a:latin typeface="+mn-ea"/>
                <a:cs typeface="+mn-ea"/>
              </a:rPr>
              <a:t>01</a:t>
            </a:r>
            <a:endParaRPr lang="zh-CN" altLang="en-US" sz="1050" b="1" dirty="0">
              <a:solidFill>
                <a:srgbClr val="FFFFFF"/>
              </a:solidFill>
              <a:latin typeface="+mn-ea"/>
              <a:cs typeface="+mn-ea"/>
            </a:endParaRPr>
          </a:p>
        </p:txBody>
      </p:sp>
      <p:sp>
        <p:nvSpPr>
          <p:cNvPr id="7" name="矩形 6"/>
          <p:cNvSpPr/>
          <p:nvPr>
            <p:custDataLst>
              <p:tags r:id="rId5"/>
            </p:custDataLst>
          </p:nvPr>
        </p:nvSpPr>
        <p:spPr>
          <a:xfrm>
            <a:off x="950904" y="2609878"/>
            <a:ext cx="3338671" cy="651318"/>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某银行提供智算推理硬件及</a:t>
            </a:r>
            <a:r>
              <a:rPr lang="en-US" altLang="zh-CN"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RAG</a:t>
            </a: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素材</a:t>
            </a:r>
            <a:r>
              <a:rPr lang="en-US" altLang="zh-CN"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移动云提供代码大模型能力</a:t>
            </a:r>
            <a:r>
              <a:rPr lang="en-US" altLang="zh-CN"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b="1"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建设包含测试用例生成、系统管理功能的大模型研发测试辅助工具</a:t>
            </a:r>
            <a:r>
              <a:rPr lang="en-US" altLang="zh-CN"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完成该银行私有化场景落地。</a:t>
            </a:r>
            <a:endPar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spcBef>
                <a:spcPct val="0"/>
              </a:spcBef>
              <a:spcAft>
                <a:spcPct val="0"/>
              </a:spcAft>
            </a:pPr>
            <a:endPar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custDataLst>
              <p:tags r:id="rId6"/>
            </p:custDataLst>
          </p:nvPr>
        </p:nvSpPr>
        <p:spPr>
          <a:xfrm>
            <a:off x="950904" y="2290345"/>
            <a:ext cx="3338672" cy="284771"/>
          </a:xfrm>
          <a:prstGeom prst="rect">
            <a:avLst/>
          </a:prstGeom>
          <a:noFill/>
        </p:spPr>
        <p:txBody>
          <a:bodyPr wrap="square" lIns="0" tIns="0" rIns="0" bIns="0" rtlCol="0" anchor="b">
            <a:noAutofit/>
          </a:bodyPr>
          <a:lstStyle/>
          <a:p>
            <a:pP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项目内容</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13" name="椭圆 12"/>
          <p:cNvSpPr/>
          <p:nvPr>
            <p:custDataLst>
              <p:tags r:id="rId7"/>
            </p:custDataLst>
          </p:nvPr>
        </p:nvSpPr>
        <p:spPr>
          <a:xfrm>
            <a:off x="654705" y="2365109"/>
            <a:ext cx="240959" cy="240959"/>
          </a:xfrm>
          <a:prstGeom prst="ellipse">
            <a:avLst/>
          </a:prstGeom>
          <a:solidFill>
            <a:schemeClr val="accent1"/>
          </a:solidFill>
          <a:effectLst/>
        </p:spPr>
        <p:txBody>
          <a:bodyPr wrap="none" lIns="0" tIns="0" rIns="0" bIns="0" rtlCol="0" anchor="ctr" anchorCtr="0">
            <a:noAutofit/>
          </a:bodyPr>
          <a:lstStyle/>
          <a:p>
            <a:pPr algn="ctr">
              <a:spcBef>
                <a:spcPct val="0"/>
              </a:spcBef>
              <a:spcAft>
                <a:spcPct val="0"/>
              </a:spcAft>
            </a:pPr>
            <a:r>
              <a:rPr lang="en-US" altLang="zh-CN" sz="1050" b="1">
                <a:solidFill>
                  <a:srgbClr val="FFFFFF"/>
                </a:solidFill>
                <a:latin typeface="+mn-ea"/>
                <a:cs typeface="+mn-ea"/>
              </a:rPr>
              <a:t>02</a:t>
            </a:r>
            <a:endParaRPr lang="zh-CN" altLang="en-US" sz="1050" b="1">
              <a:solidFill>
                <a:srgbClr val="FFFFFF"/>
              </a:solidFill>
              <a:latin typeface="+mn-ea"/>
              <a:cs typeface="+mn-ea"/>
            </a:endParaRPr>
          </a:p>
        </p:txBody>
      </p:sp>
      <p:sp>
        <p:nvSpPr>
          <p:cNvPr id="14" name="矩形 13"/>
          <p:cNvSpPr/>
          <p:nvPr>
            <p:custDataLst>
              <p:tags r:id="rId8"/>
            </p:custDataLst>
          </p:nvPr>
        </p:nvSpPr>
        <p:spPr>
          <a:xfrm>
            <a:off x="951071" y="3820478"/>
            <a:ext cx="3338513" cy="1222058"/>
          </a:xfrm>
          <a:prstGeom prst="rect">
            <a:avLst/>
          </a:prstGeom>
          <a:noFill/>
        </p:spPr>
        <p:txBody>
          <a:bodyPr wrap="square" lIns="0" tIns="0" rIns="0" bIns="0" rtlCol="0" anchor="t" anchorCtr="0">
            <a:noAutofit/>
          </a:bodyPr>
          <a:lstStyle/>
          <a:p>
            <a:pPr marL="171450" lvl="0" indent="-171450" algn="just">
              <a:lnSpc>
                <a:spcPct val="150000"/>
              </a:lnSpc>
              <a:spcBef>
                <a:spcPct val="0"/>
              </a:spcBef>
              <a:spcAft>
                <a:spcPct val="0"/>
              </a:spcAft>
              <a:buFont typeface="Wingdings" panose="05000000000000000000" charset="0"/>
              <a:buChar char="Ø"/>
            </a:pPr>
            <a:r>
              <a:rPr lang="zh-CN" altLang="en-US" sz="1050"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代码大模型已在</a:t>
            </a:r>
            <a:r>
              <a:rPr lang="en-US" altLang="zh-CN" sz="1050"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SZ</a:t>
            </a:r>
            <a:r>
              <a:rPr lang="zh-CN" altLang="en-US" sz="1050"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银行完成交付并投产中,申报</a:t>
            </a:r>
            <a:r>
              <a:rPr lang="zh-CN" altLang="en-US" sz="1050" b="1"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苏州国资委项目。</a:t>
            </a:r>
            <a:endParaRPr lang="zh-CN" altLang="en-US" sz="1050" b="1"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lvl="0" indent="-171450" algn="just">
              <a:lnSpc>
                <a:spcPct val="150000"/>
              </a:lnSpc>
              <a:spcBef>
                <a:spcPct val="0"/>
              </a:spcBef>
              <a:spcAft>
                <a:spcPct val="0"/>
              </a:spcAft>
              <a:buFont typeface="Wingdings" panose="05000000000000000000" charset="0"/>
              <a:buChar char="Ø"/>
            </a:pPr>
            <a:r>
              <a:rPr lang="zh-CN" altLang="en-US" sz="1050"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项目包含自动化测试用例生成平台、系统管理功能等，其中</a:t>
            </a:r>
            <a:r>
              <a:rPr lang="zh-CN" altLang="en-US" sz="1050" b="1"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测试用例生成覆盖率达</a:t>
            </a:r>
            <a:r>
              <a:rPr lang="en-US" altLang="zh-CN" sz="1050" b="1"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90%</a:t>
            </a:r>
            <a:r>
              <a:rPr lang="zh-CN" altLang="en-US" sz="1050" b="1"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，测试用例准确率达</a:t>
            </a:r>
            <a:r>
              <a:rPr lang="en-US" altLang="zh-CN" sz="1050" b="1"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80%</a:t>
            </a:r>
            <a:r>
              <a:rPr lang="zh-CN" altLang="en-US" sz="1050" b="1"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助力苏州银行提升整体研发测试效率。</a:t>
            </a:r>
            <a:endParaRPr lang="zh-CN" altLang="en-US" sz="1050"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indent="0" algn="just">
              <a:lnSpc>
                <a:spcPct val="150000"/>
              </a:lnSpc>
              <a:spcBef>
                <a:spcPct val="0"/>
              </a:spcBef>
              <a:spcAft>
                <a:spcPct val="0"/>
              </a:spcAft>
              <a:buFont typeface="Wingdings" panose="05000000000000000000" charset="0"/>
              <a:buNone/>
            </a:pPr>
            <a:endParaRPr lang="zh-CN" altLang="en-US" sz="1050"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custDataLst>
              <p:tags r:id="rId9"/>
            </p:custDataLst>
          </p:nvPr>
        </p:nvSpPr>
        <p:spPr>
          <a:xfrm>
            <a:off x="950904" y="3500857"/>
            <a:ext cx="3338672" cy="284771"/>
          </a:xfrm>
          <a:prstGeom prst="rect">
            <a:avLst/>
          </a:prstGeom>
          <a:noFill/>
        </p:spPr>
        <p:txBody>
          <a:bodyPr wrap="square" lIns="0" tIns="0" rIns="0" bIns="0" rtlCol="0" anchor="b">
            <a:noAutofit/>
          </a:bodyPr>
          <a:lstStyle/>
          <a:p>
            <a:pP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项目价值</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22" name="椭圆 21"/>
          <p:cNvSpPr/>
          <p:nvPr>
            <p:custDataLst>
              <p:tags r:id="rId10"/>
            </p:custDataLst>
          </p:nvPr>
        </p:nvSpPr>
        <p:spPr>
          <a:xfrm>
            <a:off x="654705" y="3575621"/>
            <a:ext cx="240959" cy="240959"/>
          </a:xfrm>
          <a:prstGeom prst="ellipse">
            <a:avLst/>
          </a:prstGeom>
          <a:solidFill>
            <a:schemeClr val="accent1"/>
          </a:solidFill>
          <a:effectLst/>
        </p:spPr>
        <p:txBody>
          <a:bodyPr wrap="none" lIns="0" tIns="0" rIns="0" bIns="0" rtlCol="0" anchor="ctr" anchorCtr="0">
            <a:noAutofit/>
          </a:bodyPr>
          <a:lstStyle/>
          <a:p>
            <a:pPr algn="ctr">
              <a:spcBef>
                <a:spcPct val="0"/>
              </a:spcBef>
              <a:spcAft>
                <a:spcPct val="0"/>
              </a:spcAft>
            </a:pPr>
            <a:r>
              <a:rPr lang="en-US" altLang="zh-CN" sz="1050" b="1">
                <a:solidFill>
                  <a:srgbClr val="FFFFFF"/>
                </a:solidFill>
                <a:latin typeface="+mn-ea"/>
                <a:cs typeface="+mn-ea"/>
              </a:rPr>
              <a:t>03</a:t>
            </a:r>
            <a:endParaRPr lang="zh-CN" altLang="en-US" sz="1050" b="1">
              <a:solidFill>
                <a:srgbClr val="FFFFFF"/>
              </a:solidFill>
              <a:latin typeface="+mn-ea"/>
              <a:cs typeface="+mn-ea"/>
            </a:endParaRPr>
          </a:p>
        </p:txBody>
      </p:sp>
      <p:sp>
        <p:nvSpPr>
          <p:cNvPr id="10" name="灯片编号占位符 9"/>
          <p:cNvSpPr>
            <a:spLocks noGrp="1"/>
          </p:cNvSpPr>
          <p:nvPr>
            <p:ph type="sldNum" sz="quarter" idx="4294967295"/>
          </p:nvPr>
        </p:nvSpPr>
        <p:spPr>
          <a:xfrm>
            <a:off x="7010400" y="4890135"/>
            <a:ext cx="2133600" cy="273844"/>
          </a:xfrm>
        </p:spPr>
        <p:txBody>
          <a:bodyPr/>
          <a:lstStyle/>
          <a:p>
            <a:fld id="{2F9B69A8-BD3F-4519-90EB-9A910C35867A}" type="slidenum">
              <a:rPr lang="zh-CN" altLang="en-US" sz="100" smtClean="0"/>
            </a:fld>
            <a:endParaRPr lang="zh-CN" altLang="en-US" sz="100"/>
          </a:p>
        </p:txBody>
      </p:sp>
      <p:sp>
        <p:nvSpPr>
          <p:cNvPr id="11" name="文本框 10"/>
          <p:cNvSpPr txBox="1"/>
          <p:nvPr/>
        </p:nvSpPr>
        <p:spPr>
          <a:xfrm>
            <a:off x="6084094" y="775335"/>
            <a:ext cx="1201103" cy="106680"/>
          </a:xfrm>
          <a:prstGeom prst="rect">
            <a:avLst/>
          </a:prstGeom>
          <a:noFill/>
        </p:spPr>
        <p:txBody>
          <a:bodyPr wrap="square" rtlCol="0">
            <a:spAutoFit/>
          </a:bodyPr>
          <a:lstStyle/>
          <a:p>
            <a:r>
              <a:rPr lang="zh-CN" altLang="en-US" sz="100" b="1">
                <a:latin typeface="微软雅黑" panose="020B0503020204020204" pitchFamily="34" charset="-122"/>
                <a:ea typeface="微软雅黑" panose="020B0503020204020204" pitchFamily="34" charset="-122"/>
              </a:rPr>
              <a:t>项目功能列表</a:t>
            </a:r>
            <a:endParaRPr lang="zh-CN" altLang="en-US" sz="100" b="1">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0"/>
          </p:nvPr>
        </p:nvSpPr>
        <p:spPr>
          <a:xfrm>
            <a:off x="548164" y="103982"/>
            <a:ext cx="4365784" cy="368300"/>
          </a:xfrm>
        </p:spPr>
        <p:txBody>
          <a:bodyPr wrap="square"/>
          <a:lstStyle/>
          <a:p>
            <a:r>
              <a:rPr sz="1800" dirty="0">
                <a:solidFill>
                  <a:srgbClr val="0070C0"/>
                </a:solidFill>
                <a:sym typeface="+mn-ea"/>
              </a:rPr>
              <a:t>金融行业</a:t>
            </a:r>
            <a:r>
              <a:rPr lang="en-US" altLang="zh-CN" sz="1800" dirty="0">
                <a:solidFill>
                  <a:srgbClr val="0070C0"/>
                </a:solidFill>
                <a:sym typeface="+mn-ea"/>
              </a:rPr>
              <a:t>-</a:t>
            </a:r>
            <a:r>
              <a:rPr sz="1800" dirty="0">
                <a:solidFill>
                  <a:srgbClr val="0070C0"/>
                </a:solidFill>
                <a:sym typeface="+mn-ea"/>
              </a:rPr>
              <a:t>金融</a:t>
            </a:r>
            <a:r>
              <a:rPr lang="en-US" altLang="zh-CN" sz="1800" dirty="0">
                <a:solidFill>
                  <a:srgbClr val="0070C0"/>
                </a:solidFill>
                <a:sym typeface="+mn-ea"/>
              </a:rPr>
              <a:t>AI</a:t>
            </a:r>
            <a:r>
              <a:rPr sz="1800" dirty="0">
                <a:solidFill>
                  <a:srgbClr val="0070C0"/>
                </a:solidFill>
                <a:sym typeface="+mn-ea"/>
              </a:rPr>
              <a:t>云电脑的办公场景</a:t>
            </a:r>
            <a:endParaRPr lang="zh-CN" altLang="en-US" sz="1800" dirty="0">
              <a:solidFill>
                <a:srgbClr val="0070C0"/>
              </a:solidFill>
              <a:sym typeface="+mn-ea"/>
            </a:endParaRPr>
          </a:p>
        </p:txBody>
      </p:sp>
      <p:sp>
        <p:nvSpPr>
          <p:cNvPr id="3" name="矩形 2"/>
          <p:cNvSpPr/>
          <p:nvPr/>
        </p:nvSpPr>
        <p:spPr>
          <a:xfrm>
            <a:off x="3097530" y="1707833"/>
            <a:ext cx="2916079" cy="3308033"/>
          </a:xfrm>
          <a:prstGeom prst="rect">
            <a:avLst/>
          </a:prstGeom>
          <a:noFill/>
          <a:ln>
            <a:solidFill>
              <a:schemeClr val="tx1"/>
            </a:solidFill>
          </a:ln>
        </p:spPr>
        <p:txBody>
          <a:bodyPr wrap="square">
            <a:no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p:cNvSpPr/>
          <p:nvPr/>
        </p:nvSpPr>
        <p:spPr>
          <a:xfrm>
            <a:off x="6060281" y="1707833"/>
            <a:ext cx="2891314" cy="3287078"/>
          </a:xfrm>
          <a:prstGeom prst="rect">
            <a:avLst/>
          </a:prstGeom>
          <a:noFill/>
          <a:ln>
            <a:solidFill>
              <a:schemeClr val="tx1"/>
            </a:solidFill>
          </a:ln>
        </p:spPr>
        <p:txBody>
          <a:bodyPr wrap="square">
            <a:no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143828" y="1707833"/>
            <a:ext cx="2916079" cy="3308033"/>
          </a:xfrm>
          <a:prstGeom prst="rect">
            <a:avLst/>
          </a:prstGeom>
          <a:noFill/>
          <a:ln>
            <a:solidFill>
              <a:schemeClr val="tx1"/>
            </a:solidFill>
          </a:ln>
        </p:spPr>
        <p:txBody>
          <a:bodyPr wrap="square">
            <a:no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标题 1"/>
          <p:cNvSpPr>
            <a:spLocks noGrp="1"/>
          </p:cNvSpPr>
          <p:nvPr/>
        </p:nvSpPr>
        <p:spPr>
          <a:xfrm>
            <a:off x="230981" y="106680"/>
            <a:ext cx="8746808" cy="438150"/>
          </a:xfrm>
          <a:prstGeom prst="rect">
            <a:avLst/>
          </a:prstGeom>
        </p:spPr>
        <p:txBody>
          <a:bodyPr vert="horz" lIns="68580" tIns="34290" rIns="68580" bIns="34290" rtlCol="0" anchor="ctr">
            <a:noAutofit/>
          </a:bodyPr>
          <a:lstStyle>
            <a:lvl1pPr algn="l" defTabSz="914400" rtl="0" eaLnBrk="1" latinLnBrk="0" hangingPunct="1">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endParaRPr lang="zh-CN" altLang="en-US" sz="2100" dirty="0">
              <a:solidFill>
                <a:srgbClr val="0070C0"/>
              </a:solidFill>
              <a:sym typeface="+mn-ea"/>
            </a:endParaRPr>
          </a:p>
        </p:txBody>
      </p:sp>
      <p:sp>
        <p:nvSpPr>
          <p:cNvPr id="4" name="矩形 3"/>
          <p:cNvSpPr/>
          <p:nvPr>
            <p:custDataLst>
              <p:tags r:id="rId1"/>
            </p:custDataLst>
          </p:nvPr>
        </p:nvSpPr>
        <p:spPr>
          <a:xfrm>
            <a:off x="251936" y="681514"/>
            <a:ext cx="8525828" cy="651510"/>
          </a:xfrm>
          <a:prstGeom prst="rect">
            <a:avLst/>
          </a:prstGeom>
          <a:solidFill>
            <a:schemeClr val="bg1">
              <a:lumMod val="95000"/>
            </a:schemeClr>
          </a:solidFill>
        </p:spPr>
        <p:txBody>
          <a:bodyPr vert="horz" wrap="square" numCol="1" spcCol="0" rtlCol="0" fromWordArt="0" anchor="ctr" anchorCtr="0" forceAA="0" compatLnSpc="0">
            <a:noAutofit/>
          </a:bodyPr>
          <a:lstStyle/>
          <a:p>
            <a:pPr marL="285750" indent="-285750" algn="l">
              <a:lnSpc>
                <a:spcPct val="150000"/>
              </a:lnSpc>
              <a:spcBef>
                <a:spcPts val="0"/>
              </a:spcBef>
              <a:spcAft>
                <a:spcPts val="0"/>
              </a:spcAft>
              <a:buFont typeface="Wingdings" panose="05000000000000000000" charset="0"/>
              <a:buChar char=""/>
            </a:pPr>
            <a:r>
              <a:rPr kumimoji="1" lang="zh-CN" altLang="en-US" sz="1050" b="1" dirty="0">
                <a:latin typeface="微软雅黑" panose="020B0503020204020204" pitchFamily="34" charset="-122"/>
                <a:ea typeface="微软雅黑" panose="020B0503020204020204" pitchFamily="34" charset="-122"/>
                <a:sym typeface="+mn-ea"/>
              </a:rPr>
              <a:t>移动</a:t>
            </a:r>
            <a:r>
              <a:rPr kumimoji="1" lang="en-US" altLang="zh-CN" sz="1050" b="1" dirty="0">
                <a:latin typeface="微软雅黑" panose="020B0503020204020204" pitchFamily="34" charset="-122"/>
                <a:ea typeface="微软雅黑" panose="020B0503020204020204" pitchFamily="34" charset="-122"/>
                <a:sym typeface="+mn-ea"/>
              </a:rPr>
              <a:t>AI</a:t>
            </a:r>
            <a:r>
              <a:rPr kumimoji="1" lang="zh-CN" altLang="en-US" sz="1050" b="1" dirty="0">
                <a:latin typeface="微软雅黑" panose="020B0503020204020204" pitchFamily="34" charset="-122"/>
                <a:ea typeface="微软雅黑" panose="020B0503020204020204" pitchFamily="34" charset="-122"/>
                <a:sym typeface="+mn-ea"/>
              </a:rPr>
              <a:t>云电脑，融合移动云大模型服务与合作伙伴大模型能力，接入</a:t>
            </a:r>
            <a:r>
              <a:rPr kumimoji="1" lang="en-US" altLang="zh-CN" sz="1050" b="1" dirty="0">
                <a:latin typeface="微软雅黑" panose="020B0503020204020204" pitchFamily="34" charset="-122"/>
                <a:ea typeface="微软雅黑" panose="020B0503020204020204" pitchFamily="34" charset="-122"/>
                <a:sym typeface="+mn-ea"/>
              </a:rPr>
              <a:t>DeepSeek</a:t>
            </a:r>
            <a:r>
              <a:rPr kumimoji="1" lang="zh-CN" altLang="en-US" sz="1050" b="1" dirty="0">
                <a:latin typeface="微软雅黑" panose="020B0503020204020204" pitchFamily="34" charset="-122"/>
                <a:ea typeface="微软雅黑" panose="020B0503020204020204" pitchFamily="34" charset="-122"/>
                <a:sym typeface="+mn-ea"/>
              </a:rPr>
              <a:t>大模型，推出</a:t>
            </a:r>
            <a:r>
              <a:rPr kumimoji="1" lang="en-US" altLang="zh-CN" sz="1050" b="1" dirty="0">
                <a:latin typeface="微软雅黑" panose="020B0503020204020204" pitchFamily="34" charset="-122"/>
                <a:ea typeface="微软雅黑" panose="020B0503020204020204" pitchFamily="34" charset="-122"/>
                <a:sym typeface="+mn-ea"/>
              </a:rPr>
              <a:t>AI</a:t>
            </a:r>
            <a:r>
              <a:rPr kumimoji="1" lang="zh-CN" altLang="en-US" sz="1050" b="1" dirty="0">
                <a:latin typeface="微软雅黑" panose="020B0503020204020204" pitchFamily="34" charset="-122"/>
                <a:ea typeface="微软雅黑" panose="020B0503020204020204" pitchFamily="34" charset="-122"/>
                <a:sym typeface="+mn-ea"/>
              </a:rPr>
              <a:t>秘书，提供</a:t>
            </a:r>
            <a:r>
              <a:rPr kumimoji="1" lang="en-US" altLang="zh-CN" sz="1050" b="1" dirty="0">
                <a:latin typeface="微软雅黑" panose="020B0503020204020204" pitchFamily="34" charset="-122"/>
                <a:ea typeface="微软雅黑" panose="020B0503020204020204" pitchFamily="34" charset="-122"/>
                <a:sym typeface="+mn-ea"/>
              </a:rPr>
              <a:t>DeepSeek</a:t>
            </a:r>
            <a:r>
              <a:rPr kumimoji="1" lang="zh-CN" altLang="en-US" sz="1050" b="1" dirty="0">
                <a:latin typeface="微软雅黑" panose="020B0503020204020204" pitchFamily="34" charset="-122"/>
                <a:ea typeface="微软雅黑" panose="020B0503020204020204" pitchFamily="34" charset="-122"/>
                <a:sym typeface="+mn-ea"/>
              </a:rPr>
              <a:t>智能会话，可以为金融行业办公场景提供一系列场景化</a:t>
            </a:r>
            <a:r>
              <a:rPr kumimoji="1" lang="en-US" altLang="zh-CN" sz="1050" b="1" dirty="0">
                <a:latin typeface="微软雅黑" panose="020B0503020204020204" pitchFamily="34" charset="-122"/>
                <a:ea typeface="微软雅黑" panose="020B0503020204020204" pitchFamily="34" charset="-122"/>
                <a:sym typeface="+mn-ea"/>
              </a:rPr>
              <a:t>AI</a:t>
            </a:r>
            <a:r>
              <a:rPr kumimoji="1" lang="zh-CN" altLang="en-US" sz="1050" b="1" dirty="0">
                <a:latin typeface="微软雅黑" panose="020B0503020204020204" pitchFamily="34" charset="-122"/>
                <a:ea typeface="微软雅黑" panose="020B0503020204020204" pitchFamily="34" charset="-122"/>
                <a:sym typeface="+mn-ea"/>
              </a:rPr>
              <a:t>能力。</a:t>
            </a:r>
            <a:endParaRPr kumimoji="1" lang="zh-CN" altLang="en-US" sz="1050" b="1" dirty="0">
              <a:latin typeface="微软雅黑" panose="020B0503020204020204" pitchFamily="34" charset="-122"/>
              <a:ea typeface="微软雅黑" panose="020B0503020204020204" pitchFamily="34" charset="-122"/>
              <a:sym typeface="+mn-ea"/>
            </a:endParaRPr>
          </a:p>
          <a:p>
            <a:pPr marL="285750" indent="-285750" algn="l">
              <a:lnSpc>
                <a:spcPct val="150000"/>
              </a:lnSpc>
              <a:spcBef>
                <a:spcPts val="0"/>
              </a:spcBef>
              <a:spcAft>
                <a:spcPts val="0"/>
              </a:spcAft>
              <a:buClrTx/>
              <a:buSzTx/>
              <a:buFont typeface="Wingdings" panose="05000000000000000000" charset="0"/>
              <a:buChar char=""/>
            </a:pPr>
            <a:r>
              <a:rPr kumimoji="1" lang="zh-CN" altLang="en-US" sz="1050" b="1" dirty="0">
                <a:latin typeface="微软雅黑" panose="020B0503020204020204" pitchFamily="34" charset="-122"/>
                <a:ea typeface="微软雅黑" panose="020B0503020204020204" pitchFamily="34" charset="-122"/>
                <a:sym typeface="+mn-ea"/>
              </a:rPr>
              <a:t>基于云电脑自研终端，将</a:t>
            </a:r>
            <a:r>
              <a:rPr kumimoji="1" lang="en-US" altLang="zh-CN" sz="1050" b="1" dirty="0">
                <a:latin typeface="微软雅黑" panose="020B0503020204020204" pitchFamily="34" charset="-122"/>
                <a:ea typeface="微软雅黑" panose="020B0503020204020204" pitchFamily="34" charset="-122"/>
                <a:sym typeface="+mn-ea"/>
              </a:rPr>
              <a:t>AI</a:t>
            </a:r>
            <a:r>
              <a:rPr kumimoji="1" lang="zh-CN" altLang="en-US" sz="1050" b="1" dirty="0">
                <a:latin typeface="微软雅黑" panose="020B0503020204020204" pitchFamily="34" charset="-122"/>
                <a:ea typeface="微软雅黑" panose="020B0503020204020204" pitchFamily="34" charset="-122"/>
                <a:sym typeface="+mn-ea"/>
              </a:rPr>
              <a:t>能力与电脑硬件、日常操作使用相结合，提供智能辅助、系统管理、云端存储于⼀体的金融办公解决⽅案。</a:t>
            </a:r>
            <a:endParaRPr kumimoji="1" lang="zh-CN" altLang="en-US" sz="1050" b="1" dirty="0">
              <a:latin typeface="微软雅黑" panose="020B0503020204020204" pitchFamily="34" charset="-122"/>
              <a:ea typeface="微软雅黑" panose="020B0503020204020204" pitchFamily="34" charset="-122"/>
              <a:sym typeface="+mn-ea"/>
            </a:endParaRPr>
          </a:p>
        </p:txBody>
      </p:sp>
      <p:grpSp>
        <p:nvGrpSpPr>
          <p:cNvPr id="14" name="组合 13"/>
          <p:cNvGrpSpPr/>
          <p:nvPr>
            <p:custDataLst>
              <p:tags r:id="rId2"/>
            </p:custDataLst>
          </p:nvPr>
        </p:nvGrpSpPr>
        <p:grpSpPr>
          <a:xfrm>
            <a:off x="230981" y="1625441"/>
            <a:ext cx="8686324" cy="3686440"/>
            <a:chOff x="529" y="3702"/>
            <a:chExt cx="13625" cy="8288"/>
          </a:xfrm>
        </p:grpSpPr>
        <p:sp>
          <p:nvSpPr>
            <p:cNvPr id="19" name="矩形 18"/>
            <p:cNvSpPr/>
            <p:nvPr>
              <p:custDataLst>
                <p:tags r:id="rId3"/>
              </p:custDataLst>
            </p:nvPr>
          </p:nvSpPr>
          <p:spPr bwMode="auto">
            <a:xfrm>
              <a:off x="529" y="3702"/>
              <a:ext cx="4327" cy="45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金融办公场景</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sp>
          <p:nvSpPr>
            <p:cNvPr id="13" name="文本框 12"/>
            <p:cNvSpPr txBox="1"/>
            <p:nvPr>
              <p:custDataLst>
                <p:tags r:id="rId4"/>
              </p:custDataLst>
            </p:nvPr>
          </p:nvSpPr>
          <p:spPr>
            <a:xfrm>
              <a:off x="548" y="4157"/>
              <a:ext cx="4386" cy="7251"/>
            </a:xfrm>
            <a:prstGeom prst="rect">
              <a:avLst/>
            </a:prstGeom>
            <a:noFill/>
          </p:spPr>
          <p:txBody>
            <a:bodyPr wrap="square">
              <a:noAutofit/>
            </a:bodyPr>
            <a:lstStyle/>
            <a:p>
              <a:pPr marL="0" lvl="1" indent="-285750" fontAlgn="auto">
                <a:lnSpc>
                  <a:spcPct val="150000"/>
                </a:lnSpc>
                <a:buFont typeface="Wingdings" panose="05000000000000000000" pitchFamily="2" charset="2"/>
                <a:buChar char="n"/>
              </a:pPr>
              <a:r>
                <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远程协同办公</a:t>
              </a:r>
              <a:endPar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银行员工无论身处何地，如出差、在家办公等，都能通过</a:t>
              </a: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rPr>
                <a:t> AI </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云电脑接入银行内部系统，使用办公软件、访问业务数据等，实现多端协同。比如客户经理可在拜访客户途中通过手机或平板上的云电脑查看客户贷款审批进度、更新客户信息等。</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endParaRPr lang="zh-CN" altLang="en-US" sz="1050" b="1"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285750" fontAlgn="auto">
                <a:lnSpc>
                  <a:spcPct val="150000"/>
                </a:lnSpc>
                <a:buFont typeface="Wingdings" panose="05000000000000000000" pitchFamily="2" charset="2"/>
                <a:buChar char="n"/>
              </a:pPr>
              <a:r>
                <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高效内容创作工具</a:t>
              </a:r>
              <a:endPar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lgn="l">
                <a:lnSpc>
                  <a:spcPct val="150000"/>
                </a:lnSpc>
                <a:buClrTx/>
                <a:buSzTx/>
                <a:buFont typeface="Wingdings" panose="05000000000000000000" charset="0"/>
                <a:buChar char="Ø"/>
              </a:pPr>
              <a:r>
                <a:rPr lang="zh-CN" altLang="en-US" sz="1050" kern="0" dirty="0">
                  <a:solidFill>
                    <a:srgbClr val="000000"/>
                  </a:solidFill>
                  <a:latin typeface="微软雅黑" panose="020B0503020204020204" pitchFamily="34" charset="-122"/>
                  <a:ea typeface="微软雅黑" panose="020B0503020204020204" pitchFamily="34" charset="-122"/>
                  <a:sym typeface="+mn-ea"/>
                </a:rPr>
                <a:t>多类型文本创作工具：写作助理、通知撰写、内容总结</a:t>
              </a:r>
              <a:r>
                <a:rPr lang="en-US" altLang="zh-CN" sz="1050" kern="0" dirty="0">
                  <a:solidFill>
                    <a:srgbClr val="000000"/>
                  </a:solidFill>
                  <a:latin typeface="微软雅黑" panose="020B0503020204020204" pitchFamily="34" charset="-122"/>
                  <a:ea typeface="微软雅黑" panose="020B0503020204020204" pitchFamily="34" charset="-122"/>
                  <a:sym typeface="+mn-ea"/>
                </a:rPr>
                <a:t>……</a:t>
              </a:r>
              <a:endParaRPr lang="en-US" altLang="zh-CN" sz="1050" kern="0" dirty="0">
                <a:solidFill>
                  <a:srgbClr val="000000"/>
                </a:solidFill>
                <a:latin typeface="微软雅黑" panose="020B0503020204020204" pitchFamily="34" charset="-122"/>
                <a:ea typeface="微软雅黑" panose="020B0503020204020204" pitchFamily="34" charset="-122"/>
                <a:sym typeface="+mn-ea"/>
              </a:endParaRPr>
            </a:p>
            <a:p>
              <a:pPr marL="171450" indent="-171450" algn="l">
                <a:lnSpc>
                  <a:spcPct val="150000"/>
                </a:lnSpc>
                <a:buClrTx/>
                <a:buSzTx/>
                <a:buFont typeface="Wingdings" panose="05000000000000000000" charset="0"/>
                <a:buChar char="Ø"/>
              </a:pPr>
              <a:r>
                <a:rPr lang="zh-CN" altLang="en-US" sz="1050" kern="0" dirty="0">
                  <a:solidFill>
                    <a:srgbClr val="000000"/>
                  </a:solidFill>
                  <a:latin typeface="微软雅黑" panose="020B0503020204020204" pitchFamily="34" charset="-122"/>
                  <a:ea typeface="微软雅黑" panose="020B0503020204020204" pitchFamily="34" charset="-122"/>
                  <a:sym typeface="+mn-ea"/>
                </a:rPr>
                <a:t>翻译工具：中英翻译，实现高质量、语义化翻译。</a:t>
              </a:r>
              <a:endParaRPr lang="zh-CN" altLang="en-US" sz="1050" kern="0" dirty="0">
                <a:solidFill>
                  <a:srgbClr val="000000"/>
                </a:solidFill>
                <a:latin typeface="微软雅黑" panose="020B0503020204020204" pitchFamily="34" charset="-122"/>
                <a:ea typeface="微软雅黑" panose="020B0503020204020204" pitchFamily="34" charset="-122"/>
                <a:sym typeface="+mn-ea"/>
              </a:endParaRPr>
            </a:p>
            <a:p>
              <a:pPr marL="0" lvl="1" indent="0" algn="l" fontAlgn="auto">
                <a:lnSpc>
                  <a:spcPct val="150000"/>
                </a:lnSpc>
                <a:buClrTx/>
                <a:buSzTx/>
                <a:buFont typeface="Wingdings" panose="05000000000000000000" pitchFamily="2" charset="2"/>
                <a:buNone/>
              </a:pP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矩形 4"/>
            <p:cNvSpPr/>
            <p:nvPr>
              <p:custDataLst>
                <p:tags r:id="rId5"/>
              </p:custDataLst>
            </p:nvPr>
          </p:nvSpPr>
          <p:spPr bwMode="auto">
            <a:xfrm>
              <a:off x="5178" y="3702"/>
              <a:ext cx="4327" cy="45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智能客服场景</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sp>
          <p:nvSpPr>
            <p:cNvPr id="8" name="文本框 7"/>
            <p:cNvSpPr txBox="1"/>
            <p:nvPr>
              <p:custDataLst>
                <p:tags r:id="rId6"/>
              </p:custDataLst>
            </p:nvPr>
          </p:nvSpPr>
          <p:spPr>
            <a:xfrm>
              <a:off x="5197" y="4157"/>
              <a:ext cx="4386" cy="7833"/>
            </a:xfrm>
            <a:prstGeom prst="rect">
              <a:avLst/>
            </a:prstGeom>
            <a:noFill/>
          </p:spPr>
          <p:txBody>
            <a:bodyPr wrap="square">
              <a:spAutoFit/>
            </a:bodyPr>
            <a:lstStyle/>
            <a:p>
              <a:pPr marL="0" lvl="1" indent="-285750" fontAlgn="auto">
                <a:lnSpc>
                  <a:spcPct val="150000"/>
                </a:lnSpc>
                <a:buFont typeface="Wingdings" panose="05000000000000000000" pitchFamily="2" charset="2"/>
                <a:buChar char="n"/>
              </a:pPr>
              <a:r>
                <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多场景智能问答</a:t>
              </a:r>
              <a:endPar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在银行的线上客服场景下，</a:t>
              </a: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rPr>
                <a:t>AI </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云电脑驱动的智能客服能够快速理解客户咨询的问题，为用户提供娱乐互动、情感陪伴、信息查询、知识服务、个性化交流等服务，全面覆盖金融客服业务的等多种场景。</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285750" algn="just" fontAlgn="auto">
                <a:lnSpc>
                  <a:spcPct val="150000"/>
                </a:lnSpc>
                <a:buClrTx/>
                <a:buSzTx/>
                <a:buFont typeface="Wingdings" panose="05000000000000000000" pitchFamily="2" charset="2"/>
                <a:buChar char="n"/>
              </a:pPr>
              <a:r>
                <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个人专属智库</a:t>
              </a:r>
              <a:endPar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algn="just" fontAlgn="auto">
                <a:lnSpc>
                  <a:spcPct val="150000"/>
                </a:lnSpc>
                <a:buClrTx/>
                <a:buSzTx/>
                <a:buFont typeface="Wingdings" panose="05000000000000000000" charset="0"/>
                <a:buNone/>
              </a:pP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以云电脑智慧盘文件数据为基础，融合云端</a:t>
              </a: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智算能力，打造基于用户个人文件的专属智库，支持文件的定向知识学习，融合</a:t>
              </a: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多文档智能检索、强化学习能力，为每位用户提供量身打造的</a:t>
              </a: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智能服务体验。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algn="just" fontAlgn="auto">
                <a:lnSpc>
                  <a:spcPct val="150000"/>
                </a:lnSpc>
                <a:buClrTx/>
                <a:buSzTx/>
                <a:buFont typeface="Wingdings" panose="05000000000000000000" charset="0"/>
                <a:buNone/>
              </a:pP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5"/>
            <p:cNvSpPr/>
            <p:nvPr>
              <p:custDataLst>
                <p:tags r:id="rId7"/>
              </p:custDataLst>
            </p:nvPr>
          </p:nvSpPr>
          <p:spPr bwMode="auto">
            <a:xfrm>
              <a:off x="9749" y="3702"/>
              <a:ext cx="4327" cy="45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运维管理场景</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sp>
          <p:nvSpPr>
            <p:cNvPr id="10" name="文本框 9"/>
            <p:cNvSpPr txBox="1"/>
            <p:nvPr>
              <p:custDataLst>
                <p:tags r:id="rId8"/>
              </p:custDataLst>
            </p:nvPr>
          </p:nvSpPr>
          <p:spPr>
            <a:xfrm>
              <a:off x="9768" y="4157"/>
              <a:ext cx="4386" cy="6199"/>
            </a:xfrm>
            <a:prstGeom prst="rect">
              <a:avLst/>
            </a:prstGeom>
            <a:noFill/>
          </p:spPr>
          <p:txBody>
            <a:bodyPr wrap="square">
              <a:spAutoFit/>
            </a:bodyPr>
            <a:lstStyle/>
            <a:p>
              <a:pPr marL="171450" lvl="1" indent="-171450" fontAlgn="auto">
                <a:lnSpc>
                  <a:spcPct val="150000"/>
                </a:lnSpc>
                <a:buFont typeface="Wingdings" panose="05000000000000000000" charset="0"/>
                <a:buChar char="n"/>
              </a:pPr>
              <a:r>
                <a:rPr lang="en-US" altLang="zh-CN"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诊断</a:t>
              </a:r>
              <a:endPar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fontAlgn="auto">
                <a:lnSpc>
                  <a:spcPct val="150000"/>
                </a:lnSpc>
                <a:buFont typeface="Wingdings" panose="05000000000000000000" charset="0"/>
                <a:buNone/>
              </a:pPr>
              <a:r>
                <a:rPr lang="en-US" altLang="zh-CN"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AI</a:t>
              </a:r>
              <a:r>
                <a:rPr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智能排障，保障电脑性能：引入大模型智能化分析电脑情况、诊断故障原因，提供问题解决方案。</a:t>
              </a:r>
              <a:endParaRPr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fontAlgn="auto">
                <a:lnSpc>
                  <a:spcPct val="150000"/>
                </a:lnSpc>
                <a:buFont typeface="Wingdings" panose="05000000000000000000" charset="0"/>
                <a:buNone/>
              </a:pPr>
              <a:endParaRPr lang="zh-CN" altLang="en-US" sz="105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1" indent="-171450" algn="just" fontAlgn="auto">
                <a:lnSpc>
                  <a:spcPct val="150000"/>
                </a:lnSpc>
                <a:buFont typeface="Wingdings" panose="05000000000000000000" charset="0"/>
                <a:buChar char="n"/>
              </a:pPr>
              <a:r>
                <a:rPr lang="en-US" altLang="zh-CN"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客服</a:t>
              </a:r>
              <a:endParaRPr lang="zh-CN" altLang="en-US" sz="105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algn="just" fontAlgn="auto">
                <a:lnSpc>
                  <a:spcPct val="150000"/>
                </a:lnSpc>
                <a:buClrTx/>
                <a:buSzTx/>
                <a:buFont typeface="Wingdings" panose="05000000000000000000" charset="0"/>
                <a:buNone/>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rPr>
                <a:t>电脑使用咨询，设置指令化：打造云电脑知识库，以智能交互会话的方式解决客户使用问题，支持云电脑相关内容的信息查询。</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ClrTx/>
                <a:buSzTx/>
                <a:buFont typeface="Wingdings" panose="05000000000000000000" charset="0"/>
                <a:buNone/>
              </a:pP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ClrTx/>
                <a:buSzTx/>
                <a:buFont typeface="Wingdings" panose="05000000000000000000" charset="0"/>
                <a:buChar char="Ø"/>
              </a:pP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4" name="文本框 23"/>
          <p:cNvSpPr txBox="1"/>
          <p:nvPr/>
        </p:nvSpPr>
        <p:spPr>
          <a:xfrm>
            <a:off x="8556784" y="61913"/>
            <a:ext cx="551498" cy="106680"/>
          </a:xfrm>
          <a:prstGeom prst="rect">
            <a:avLst/>
          </a:prstGeom>
          <a:solidFill>
            <a:srgbClr val="0B93DF"/>
          </a:solidFill>
        </p:spPr>
        <p:txBody>
          <a:bodyPr wrap="square" rtlCol="0">
            <a:spAutoFit/>
          </a:bodyPr>
          <a:lstStyle/>
          <a:p>
            <a:r>
              <a:rPr lang="zh-CN" altLang="en-US" sz="100" b="1">
                <a:solidFill>
                  <a:schemeClr val="bg1"/>
                </a:solidFill>
                <a:latin typeface="微软雅黑" panose="020B0503020204020204" pitchFamily="34" charset="-122"/>
                <a:ea typeface="微软雅黑" panose="020B0503020204020204" pitchFamily="34" charset="-122"/>
              </a:rPr>
              <a:t>金融</a:t>
            </a:r>
            <a:endParaRPr lang="zh-CN" altLang="en-US" sz="1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36658"/>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sz="1800" dirty="0">
                <a:solidFill>
                  <a:srgbClr val="0084CF"/>
                </a:solidFill>
                <a:cs typeface="+mn-cs"/>
                <a:sym typeface="+mn-ea"/>
              </a:rPr>
              <a:t>什么是大模型</a:t>
            </a:r>
            <a:endParaRPr sz="1800" dirty="0">
              <a:solidFill>
                <a:srgbClr val="0084CF"/>
              </a:solidFill>
              <a:cs typeface="+mn-cs"/>
              <a:sym typeface="+mn-ea"/>
            </a:endParaRPr>
          </a:p>
        </p:txBody>
      </p:sp>
      <p:sp>
        <p:nvSpPr>
          <p:cNvPr id="5" name="文本框 4"/>
          <p:cNvSpPr txBox="1"/>
          <p:nvPr>
            <p:custDataLst>
              <p:tags r:id="rId1"/>
            </p:custDataLst>
          </p:nvPr>
        </p:nvSpPr>
        <p:spPr>
          <a:xfrm>
            <a:off x="0" y="619601"/>
            <a:ext cx="9137809" cy="672941"/>
          </a:xfrm>
          <a:prstGeom prst="rect">
            <a:avLst/>
          </a:prstGeom>
          <a:solidFill>
            <a:srgbClr val="0070BF">
              <a:alpha val="4000"/>
            </a:srgbClr>
          </a:solidFill>
        </p:spPr>
        <p:txBody>
          <a:bodyPr wrap="square" lIns="297180" rIns="297180" rtlCol="0" anchor="t" anchorCtr="0">
            <a:noAutofit/>
          </a:bodyPr>
          <a:lstStyle/>
          <a:p>
            <a:pPr marL="285750" indent="-285750">
              <a:lnSpc>
                <a:spcPct val="150000"/>
              </a:lnSpc>
              <a:buFont typeface="Wingdings" panose="05000000000000000000" charset="0"/>
              <a:buChar char=""/>
            </a:pPr>
            <a:r>
              <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rPr>
              <a:t>大模型通常指的是通过在海量数据集上进行长时间训练，拥有数亿到数千亿、万亿参数的神经网络模型，这些模型能够学习到非常复杂的模式和特征表达，展现出一些让人惊艳或意想不到的能力（智能涌现），如语言理解、内容生成、逻辑推理等。</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8" name="组合 17"/>
          <p:cNvGrpSpPr/>
          <p:nvPr/>
        </p:nvGrpSpPr>
        <p:grpSpPr>
          <a:xfrm>
            <a:off x="2505551" y="4483894"/>
            <a:ext cx="4273868" cy="567214"/>
            <a:chOff x="1290" y="3273"/>
            <a:chExt cx="8974" cy="1191"/>
          </a:xfrm>
        </p:grpSpPr>
        <p:grpSp>
          <p:nvGrpSpPr>
            <p:cNvPr id="17" name="组合 16"/>
            <p:cNvGrpSpPr/>
            <p:nvPr/>
          </p:nvGrpSpPr>
          <p:grpSpPr>
            <a:xfrm>
              <a:off x="3044" y="3273"/>
              <a:ext cx="7220" cy="1191"/>
              <a:chOff x="5992" y="3335"/>
              <a:chExt cx="7220" cy="1191"/>
            </a:xfrm>
          </p:grpSpPr>
          <p:sp>
            <p:nvSpPr>
              <p:cNvPr id="8" name="矩形: 圆角 38"/>
              <p:cNvSpPr/>
              <p:nvPr/>
            </p:nvSpPr>
            <p:spPr>
              <a:xfrm>
                <a:off x="5992" y="3335"/>
                <a:ext cx="1725" cy="1191"/>
              </a:xfrm>
              <a:prstGeom prst="roundRect">
                <a:avLst>
                  <a:gd name="adj" fmla="val 20702"/>
                </a:avLst>
              </a:prstGeom>
              <a:gradFill>
                <a:gsLst>
                  <a:gs pos="28000">
                    <a:srgbClr val="2B49AD">
                      <a:lumMod val="10000"/>
                      <a:lumOff val="90000"/>
                    </a:srgbClr>
                  </a:gs>
                  <a:gs pos="100000">
                    <a:srgbClr val="0070C0">
                      <a:lumMod val="10000"/>
                      <a:lumOff val="90000"/>
                    </a:srgbClr>
                  </a:gs>
                </a:gsLst>
                <a:path path="circle">
                  <a:fillToRect r="100000" b="100000"/>
                </a:path>
              </a:gradFill>
              <a:ln w="63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50000"/>
                  </a:lnSpc>
                </a:pPr>
                <a:r>
                  <a:rPr lang="zh-CN" altLang="en-US" sz="1200"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rPr>
                  <a:t>算法</a:t>
                </a:r>
                <a:endParaRPr lang="zh-CN" altLang="en-US" sz="1200"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endParaRPr>
              </a:p>
              <a:p>
                <a:pPr algn="ctr">
                  <a:lnSpc>
                    <a:spcPct val="150000"/>
                  </a:lnSpc>
                </a:pPr>
                <a:r>
                  <a:rPr lang="zh-CN" altLang="en-US" sz="900" b="1"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rPr>
                  <a:t>大参数量</a:t>
                </a:r>
                <a:endParaRPr lang="zh-CN" altLang="en-US" sz="900" b="1"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endParaRPr>
              </a:p>
            </p:txBody>
          </p:sp>
          <p:sp>
            <p:nvSpPr>
              <p:cNvPr id="22" name="矩形: 圆角 38"/>
              <p:cNvSpPr/>
              <p:nvPr/>
            </p:nvSpPr>
            <p:spPr>
              <a:xfrm>
                <a:off x="8343" y="3335"/>
                <a:ext cx="2518" cy="1191"/>
              </a:xfrm>
              <a:prstGeom prst="roundRect">
                <a:avLst>
                  <a:gd name="adj" fmla="val 20702"/>
                </a:avLst>
              </a:prstGeom>
              <a:gradFill>
                <a:gsLst>
                  <a:gs pos="28000">
                    <a:srgbClr val="2B49AD">
                      <a:lumMod val="10000"/>
                      <a:lumOff val="90000"/>
                    </a:srgbClr>
                  </a:gs>
                  <a:gs pos="100000">
                    <a:srgbClr val="0070C0">
                      <a:lumMod val="10000"/>
                      <a:lumOff val="90000"/>
                    </a:srgbClr>
                  </a:gs>
                </a:gsLst>
                <a:path path="circle">
                  <a:fillToRect r="100000" b="100000"/>
                </a:path>
              </a:gradFill>
              <a:ln w="63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50000"/>
                  </a:lnSpc>
                </a:pPr>
                <a:r>
                  <a:rPr lang="zh-CN" altLang="en-US" sz="1200"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cs typeface="微软雅黑" panose="020B0503020204020204" pitchFamily="34" charset="-122"/>
                  </a:rPr>
                  <a:t>算力</a:t>
                </a:r>
                <a:endParaRPr lang="zh-CN" altLang="en-US" sz="1200"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sz="900" b="1"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cs typeface="微软雅黑" panose="020B0503020204020204" pitchFamily="34" charset="-122"/>
                  </a:rPr>
                  <a:t>超大规模</a:t>
                </a:r>
                <a:r>
                  <a:rPr lang="en-US" altLang="zh-CN" sz="900" b="1"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cs typeface="微软雅黑" panose="020B0503020204020204" pitchFamily="34" charset="-122"/>
                  </a:rPr>
                  <a:t>GPU</a:t>
                </a:r>
                <a:r>
                  <a:rPr lang="zh-CN" altLang="en-US" sz="900" b="1"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cs typeface="微软雅黑" panose="020B0503020204020204" pitchFamily="34" charset="-122"/>
                  </a:rPr>
                  <a:t>集群</a:t>
                </a:r>
                <a:endParaRPr lang="zh-CN" altLang="en-US" sz="900" b="1"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圆角 38"/>
              <p:cNvSpPr/>
              <p:nvPr/>
            </p:nvSpPr>
            <p:spPr>
              <a:xfrm>
                <a:off x="11487" y="3335"/>
                <a:ext cx="1725" cy="1191"/>
              </a:xfrm>
              <a:prstGeom prst="roundRect">
                <a:avLst>
                  <a:gd name="adj" fmla="val 20702"/>
                </a:avLst>
              </a:prstGeom>
              <a:gradFill>
                <a:gsLst>
                  <a:gs pos="28000">
                    <a:srgbClr val="2B49AD">
                      <a:lumMod val="10000"/>
                      <a:lumOff val="90000"/>
                    </a:srgbClr>
                  </a:gs>
                  <a:gs pos="100000">
                    <a:srgbClr val="0070C0">
                      <a:lumMod val="10000"/>
                      <a:lumOff val="90000"/>
                    </a:srgbClr>
                  </a:gs>
                </a:gsLst>
                <a:path path="circle">
                  <a:fillToRect r="100000" b="100000"/>
                </a:path>
              </a:gradFill>
              <a:ln w="63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lnSpc>
                    <a:spcPct val="150000"/>
                  </a:lnSpc>
                </a:pPr>
                <a:r>
                  <a:rPr lang="zh-CN" altLang="en-US" sz="1200"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rPr>
                  <a:t>数据</a:t>
                </a:r>
                <a:endParaRPr lang="zh-CN" altLang="en-US" sz="1200"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endParaRPr>
              </a:p>
              <a:p>
                <a:pPr algn="ctr">
                  <a:lnSpc>
                    <a:spcPct val="150000"/>
                  </a:lnSpc>
                </a:pPr>
                <a:r>
                  <a:rPr lang="zh-CN" altLang="en-US" sz="900" b="1"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rPr>
                  <a:t>海量数据</a:t>
                </a:r>
                <a:endParaRPr lang="zh-CN" altLang="en-US" sz="900" b="1" dirty="0">
                  <a:gradFill>
                    <a:gsLst>
                      <a:gs pos="0">
                        <a:srgbClr val="2B49AD">
                          <a:lumMod val="100000"/>
                        </a:srgbClr>
                      </a:gs>
                      <a:gs pos="100000">
                        <a:srgbClr val="036DBF">
                          <a:lumMod val="100000"/>
                        </a:srgbClr>
                      </a:gs>
                    </a:gsLst>
                    <a:path path="circle">
                      <a:fillToRect r="100000" b="100000"/>
                    </a:path>
                  </a:gradFill>
                  <a:latin typeface="微软雅黑" panose="020B0503020204020204" pitchFamily="34" charset="-122"/>
                  <a:ea typeface="微软雅黑" panose="020B0503020204020204" pitchFamily="34" charset="-122"/>
                </a:endParaRPr>
              </a:p>
            </p:txBody>
          </p:sp>
          <p:sp>
            <p:nvSpPr>
              <p:cNvPr id="10" name="文本框 9"/>
              <p:cNvSpPr txBox="1"/>
              <p:nvPr/>
            </p:nvSpPr>
            <p:spPr>
              <a:xfrm>
                <a:off x="7653" y="3641"/>
                <a:ext cx="754" cy="224"/>
              </a:xfrm>
              <a:prstGeom prst="rect">
                <a:avLst/>
              </a:prstGeom>
              <a:noFill/>
            </p:spPr>
            <p:txBody>
              <a:bodyPr wrap="square" rtlCol="0" anchor="t">
                <a:spAutoFit/>
              </a:bodyPr>
              <a:lstStyle/>
              <a:p>
                <a:r>
                  <a:rPr lang="zh-CN" altLang="en-US" sz="100">
                    <a:latin typeface="微软雅黑" panose="020B0503020204020204" pitchFamily="34" charset="-122"/>
                    <a:ea typeface="微软雅黑" panose="020B0503020204020204" pitchFamily="34" charset="-122"/>
                  </a:rPr>
                  <a:t>＋</a:t>
                </a:r>
                <a:endParaRPr lang="zh-CN" altLang="en-US" sz="100">
                  <a:latin typeface="微软雅黑" panose="020B0503020204020204" pitchFamily="34" charset="-122"/>
                  <a:ea typeface="微软雅黑" panose="020B0503020204020204" pitchFamily="34" charset="-122"/>
                </a:endParaRPr>
              </a:p>
            </p:txBody>
          </p:sp>
          <p:sp>
            <p:nvSpPr>
              <p:cNvPr id="11" name="文本框 10"/>
              <p:cNvSpPr txBox="1"/>
              <p:nvPr/>
            </p:nvSpPr>
            <p:spPr>
              <a:xfrm>
                <a:off x="10797" y="3641"/>
                <a:ext cx="754" cy="224"/>
              </a:xfrm>
              <a:prstGeom prst="rect">
                <a:avLst/>
              </a:prstGeom>
              <a:noFill/>
            </p:spPr>
            <p:txBody>
              <a:bodyPr wrap="square" rtlCol="0" anchor="t">
                <a:spAutoFit/>
              </a:bodyPr>
              <a:lstStyle/>
              <a:p>
                <a:r>
                  <a:rPr lang="zh-CN" altLang="en-US" sz="100">
                    <a:latin typeface="微软雅黑" panose="020B0503020204020204" pitchFamily="34" charset="-122"/>
                    <a:ea typeface="微软雅黑" panose="020B0503020204020204" pitchFamily="34" charset="-122"/>
                  </a:rPr>
                  <a:t>＋</a:t>
                </a:r>
                <a:endParaRPr lang="zh-CN" altLang="en-US" sz="100">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2445" y="3578"/>
              <a:ext cx="754" cy="224"/>
            </a:xfrm>
            <a:prstGeom prst="rect">
              <a:avLst/>
            </a:prstGeom>
            <a:noFill/>
          </p:spPr>
          <p:txBody>
            <a:bodyPr wrap="square" rtlCol="0" anchor="t">
              <a:spAutoFit/>
            </a:bodyPr>
            <a:lstStyle/>
            <a:p>
              <a:r>
                <a:rPr lang="zh-CN" altLang="en-US" sz="100">
                  <a:latin typeface="微软雅黑" panose="020B0503020204020204" pitchFamily="34" charset="-122"/>
                  <a:ea typeface="微软雅黑" panose="020B0503020204020204" pitchFamily="34" charset="-122"/>
                </a:rPr>
                <a:t>﹦</a:t>
              </a:r>
              <a:endParaRPr lang="zh-CN" altLang="en-US" sz="100">
                <a:latin typeface="微软雅黑" panose="020B0503020204020204" pitchFamily="34" charset="-122"/>
                <a:ea typeface="微软雅黑" panose="020B0503020204020204" pitchFamily="34" charset="-122"/>
              </a:endParaRPr>
            </a:p>
          </p:txBody>
        </p:sp>
        <p:sp>
          <p:nvSpPr>
            <p:cNvPr id="15" name="文本框 14"/>
            <p:cNvSpPr txBox="1"/>
            <p:nvPr/>
          </p:nvSpPr>
          <p:spPr>
            <a:xfrm>
              <a:off x="1290" y="3578"/>
              <a:ext cx="1505" cy="224"/>
            </a:xfrm>
            <a:prstGeom prst="rect">
              <a:avLst/>
            </a:prstGeom>
            <a:noFill/>
          </p:spPr>
          <p:txBody>
            <a:bodyPr wrap="square" rtlCol="0">
              <a:spAutoFit/>
            </a:bodyPr>
            <a:lstStyle/>
            <a:p>
              <a:pPr algn="ctr"/>
              <a:r>
                <a:rPr lang="zh-CN" altLang="en-US" sz="100">
                  <a:latin typeface="微软雅黑" panose="020B0503020204020204" pitchFamily="34" charset="-122"/>
                  <a:ea typeface="微软雅黑" panose="020B0503020204020204" pitchFamily="34" charset="-122"/>
                </a:rPr>
                <a:t>大模型</a:t>
              </a:r>
              <a:endParaRPr lang="zh-CN" altLang="en-US" sz="10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362903" y="1364933"/>
            <a:ext cx="8316278" cy="2211229"/>
            <a:chOff x="624" y="2945"/>
            <a:chExt cx="17462" cy="4643"/>
          </a:xfrm>
        </p:grpSpPr>
        <p:sp>
          <p:nvSpPr>
            <p:cNvPr id="2" name="矩形 1"/>
            <p:cNvSpPr/>
            <p:nvPr>
              <p:custDataLst>
                <p:tags r:id="rId2"/>
              </p:custDataLst>
            </p:nvPr>
          </p:nvSpPr>
          <p:spPr>
            <a:xfrm>
              <a:off x="6860" y="3912"/>
              <a:ext cx="4535" cy="2835"/>
            </a:xfrm>
            <a:prstGeom prst="rect">
              <a:avLst/>
            </a:prstGeom>
            <a:solidFill>
              <a:srgbClr val="0085D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b="1" dirty="0">
                <a:solidFill>
                  <a:schemeClr val="tx1"/>
                </a:solidFill>
                <a:latin typeface="微软雅黑" panose="020B0503020204020204" pitchFamily="34" charset="-122"/>
                <a:ea typeface="微软雅黑" panose="020B0503020204020204" pitchFamily="34" charset="-122"/>
                <a:sym typeface="+mn-ea"/>
              </a:endParaRPr>
            </a:p>
          </p:txBody>
        </p:sp>
        <p:sp>
          <p:nvSpPr>
            <p:cNvPr id="4" name="矩形 3"/>
            <p:cNvSpPr/>
            <p:nvPr>
              <p:custDataLst>
                <p:tags r:id="rId3"/>
              </p:custDataLst>
            </p:nvPr>
          </p:nvSpPr>
          <p:spPr>
            <a:xfrm>
              <a:off x="624" y="3912"/>
              <a:ext cx="3969" cy="2835"/>
            </a:xfrm>
            <a:prstGeom prst="rect">
              <a:avLst/>
            </a:prstGeom>
            <a:solidFill>
              <a:srgbClr val="0085D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b="1" dirty="0">
                <a:solidFill>
                  <a:schemeClr val="tx1"/>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4"/>
              </p:custDataLst>
            </p:nvPr>
          </p:nvSpPr>
          <p:spPr>
            <a:xfrm>
              <a:off x="738" y="4075"/>
              <a:ext cx="3783" cy="483"/>
            </a:xfrm>
            <a:prstGeom prst="rect">
              <a:avLst/>
            </a:prstGeom>
            <a:noFill/>
          </p:spPr>
          <p:txBody>
            <a:bodyPr wrap="square" rtlCol="0" anchor="t">
              <a:spAutoFit/>
            </a:bodyPr>
            <a:lstStyle/>
            <a:p>
              <a:pPr algn="ct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训练数据集（</a:t>
              </a:r>
              <a:r>
                <a:rPr lang="en-US" altLang="zh-CN" sz="900" b="1" dirty="0">
                  <a:latin typeface="微软雅黑" panose="020B0503020204020204" pitchFamily="34" charset="-122"/>
                  <a:ea typeface="微软雅黑" panose="020B0503020204020204" pitchFamily="34" charset="-122"/>
                  <a:cs typeface="微软雅黑" panose="020B0503020204020204" pitchFamily="34" charset="-122"/>
                  <a:sym typeface="+mn-ea"/>
                </a:rPr>
                <a:t>TB-&gt;PB</a:t>
              </a: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级）</a:t>
              </a:r>
              <a:endPar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8" name="任意多边形: 形状 192"/>
            <p:cNvSpPr/>
            <p:nvPr>
              <p:custDataLst>
                <p:tags r:id="rId5"/>
              </p:custDataLst>
            </p:nvPr>
          </p:nvSpPr>
          <p:spPr>
            <a:xfrm>
              <a:off x="4797" y="4645"/>
              <a:ext cx="1976" cy="1047"/>
            </a:xfrm>
            <a:custGeom>
              <a:avLst/>
              <a:gdLst>
                <a:gd name="connsiteX0" fmla="*/ 0 w 864863"/>
                <a:gd name="connsiteY0" fmla="*/ 0 h 328051"/>
                <a:gd name="connsiteX1" fmla="*/ 0 w 864863"/>
                <a:gd name="connsiteY1" fmla="*/ 331780 h 328051"/>
                <a:gd name="connsiteX2" fmla="*/ 581546 w 864863"/>
                <a:gd name="connsiteY2" fmla="*/ 249767 h 328051"/>
                <a:gd name="connsiteX3" fmla="*/ 581546 w 864863"/>
                <a:gd name="connsiteY3" fmla="*/ 331780 h 328051"/>
                <a:gd name="connsiteX4" fmla="*/ 864864 w 864863"/>
                <a:gd name="connsiteY4" fmla="*/ 164026 h 328051"/>
                <a:gd name="connsiteX5" fmla="*/ 581546 w 864863"/>
                <a:gd name="connsiteY5" fmla="*/ 0 h 328051"/>
                <a:gd name="connsiteX6" fmla="*/ 581546 w 864863"/>
                <a:gd name="connsiteY6" fmla="*/ 89469 h 328051"/>
                <a:gd name="connsiteX7" fmla="*/ 64924 w 864863"/>
                <a:gd name="connsiteY7" fmla="*/ 14762 h 328051"/>
                <a:gd name="connsiteX8" fmla="*/ 0 w 864863"/>
                <a:gd name="connsiteY8" fmla="*/ 0 h 32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863" h="328051">
                  <a:moveTo>
                    <a:pt x="0" y="0"/>
                  </a:moveTo>
                  <a:lnTo>
                    <a:pt x="0" y="331780"/>
                  </a:lnTo>
                  <a:cubicBezTo>
                    <a:pt x="223664" y="275534"/>
                    <a:pt x="349927" y="250110"/>
                    <a:pt x="581546" y="249767"/>
                  </a:cubicBezTo>
                  <a:lnTo>
                    <a:pt x="581546" y="331780"/>
                  </a:lnTo>
                  <a:lnTo>
                    <a:pt x="864864" y="164026"/>
                  </a:lnTo>
                  <a:lnTo>
                    <a:pt x="581546" y="0"/>
                  </a:lnTo>
                  <a:lnTo>
                    <a:pt x="581546" y="89469"/>
                  </a:lnTo>
                  <a:cubicBezTo>
                    <a:pt x="377811" y="86203"/>
                    <a:pt x="253912" y="57916"/>
                    <a:pt x="64924" y="14762"/>
                  </a:cubicBezTo>
                  <a:cubicBezTo>
                    <a:pt x="44130" y="10020"/>
                    <a:pt x="22554" y="5092"/>
                    <a:pt x="0" y="0"/>
                  </a:cubicBezTo>
                  <a:close/>
                </a:path>
              </a:pathLst>
            </a:custGeom>
            <a:gradFill flip="none" rotWithShape="1">
              <a:gsLst>
                <a:gs pos="100000">
                  <a:srgbClr val="00B0F0">
                    <a:alpha val="67000"/>
                  </a:srgbClr>
                </a:gs>
                <a:gs pos="0">
                  <a:srgbClr val="FFB7EC">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914400"/>
              <a:endParaRPr lang="zh-CN" altLang="en-US" sz="600" b="1">
                <a:solidFill>
                  <a:prstClr val="white"/>
                </a:solidFill>
                <a:latin typeface="微软雅黑" panose="020B0503020204020204" pitchFamily="34" charset="-122"/>
                <a:ea typeface="微软雅黑" panose="020B0503020204020204" pitchFamily="34" charset="-122"/>
              </a:endParaRPr>
            </a:p>
          </p:txBody>
        </p:sp>
        <p:sp>
          <p:nvSpPr>
            <p:cNvPr id="21" name="文本框 20"/>
            <p:cNvSpPr txBox="1"/>
            <p:nvPr>
              <p:custDataLst>
                <p:tags r:id="rId6"/>
              </p:custDataLst>
            </p:nvPr>
          </p:nvSpPr>
          <p:spPr>
            <a:xfrm>
              <a:off x="4497" y="4038"/>
              <a:ext cx="2511" cy="631"/>
            </a:xfrm>
            <a:prstGeom prst="rect">
              <a:avLst/>
            </a:prstGeom>
            <a:noFill/>
          </p:spPr>
          <p:txBody>
            <a:bodyPr wrap="square" rtlCol="0" anchor="t">
              <a:spAutoFit/>
            </a:bodyPr>
            <a:lstStyle/>
            <a:p>
              <a:pPr algn="ct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训练框架</a:t>
              </a:r>
              <a:endPar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开发环境</a:t>
              </a:r>
              <a:r>
                <a:rPr lang="en-US" altLang="zh-CN" sz="67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工具</a:t>
              </a:r>
              <a:endPar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custDataLst>
                <p:tags r:id="rId7"/>
              </p:custDataLst>
            </p:nvPr>
          </p:nvSpPr>
          <p:spPr>
            <a:xfrm>
              <a:off x="6968" y="3962"/>
              <a:ext cx="4540" cy="483"/>
            </a:xfrm>
            <a:prstGeom prst="rect">
              <a:avLst/>
            </a:prstGeom>
            <a:noFill/>
          </p:spPr>
          <p:txBody>
            <a:bodyPr wrap="square" rtlCol="0" anchor="t">
              <a:spAutoFit/>
            </a:bodyPr>
            <a:lstStyle/>
            <a:p>
              <a:pPr algn="ct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训练模型（海量计算）</a:t>
              </a:r>
              <a:endPar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p:cNvSpPr txBox="1"/>
            <p:nvPr>
              <p:custDataLst>
                <p:tags r:id="rId8"/>
              </p:custDataLst>
            </p:nvPr>
          </p:nvSpPr>
          <p:spPr>
            <a:xfrm>
              <a:off x="6852" y="6312"/>
              <a:ext cx="4548" cy="385"/>
            </a:xfrm>
            <a:prstGeom prst="rect">
              <a:avLst/>
            </a:prstGeom>
            <a:noFill/>
          </p:spPr>
          <p:txBody>
            <a:bodyPr wrap="square" rtlCol="0" anchor="t">
              <a:noAutofit/>
            </a:bodyPr>
            <a:lstStyle/>
            <a:p>
              <a:pPr algn="ctr"/>
              <a:r>
                <a:rPr lang="en-US" altLang="zh-CN" sz="675" b="1" dirty="0">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zh-CN" altLang="en-US" sz="675" b="1" dirty="0">
                  <a:latin typeface="微软雅黑" panose="020B0503020204020204" pitchFamily="34" charset="-122"/>
                  <a:ea typeface="微软雅黑" panose="020B0503020204020204" pitchFamily="34" charset="-122"/>
                  <a:cs typeface="微软雅黑" panose="020B0503020204020204" pitchFamily="34" charset="-122"/>
                  <a:sym typeface="+mn-ea"/>
                </a:rPr>
                <a:t>混合并行计算，训练持续数周到数月</a:t>
              </a:r>
              <a:endParaRPr lang="zh-CN" altLang="en-US" sz="675"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任意多边形: 形状 192"/>
            <p:cNvSpPr/>
            <p:nvPr>
              <p:custDataLst>
                <p:tags r:id="rId9"/>
              </p:custDataLst>
            </p:nvPr>
          </p:nvSpPr>
          <p:spPr>
            <a:xfrm>
              <a:off x="11712" y="4620"/>
              <a:ext cx="1976" cy="1047"/>
            </a:xfrm>
            <a:custGeom>
              <a:avLst/>
              <a:gdLst>
                <a:gd name="connsiteX0" fmla="*/ 0 w 864863"/>
                <a:gd name="connsiteY0" fmla="*/ 0 h 328051"/>
                <a:gd name="connsiteX1" fmla="*/ 0 w 864863"/>
                <a:gd name="connsiteY1" fmla="*/ 331780 h 328051"/>
                <a:gd name="connsiteX2" fmla="*/ 581546 w 864863"/>
                <a:gd name="connsiteY2" fmla="*/ 249767 h 328051"/>
                <a:gd name="connsiteX3" fmla="*/ 581546 w 864863"/>
                <a:gd name="connsiteY3" fmla="*/ 331780 h 328051"/>
                <a:gd name="connsiteX4" fmla="*/ 864864 w 864863"/>
                <a:gd name="connsiteY4" fmla="*/ 164026 h 328051"/>
                <a:gd name="connsiteX5" fmla="*/ 581546 w 864863"/>
                <a:gd name="connsiteY5" fmla="*/ 0 h 328051"/>
                <a:gd name="connsiteX6" fmla="*/ 581546 w 864863"/>
                <a:gd name="connsiteY6" fmla="*/ 89469 h 328051"/>
                <a:gd name="connsiteX7" fmla="*/ 64924 w 864863"/>
                <a:gd name="connsiteY7" fmla="*/ 14762 h 328051"/>
                <a:gd name="connsiteX8" fmla="*/ 0 w 864863"/>
                <a:gd name="connsiteY8" fmla="*/ 0 h 32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863" h="328051">
                  <a:moveTo>
                    <a:pt x="0" y="0"/>
                  </a:moveTo>
                  <a:lnTo>
                    <a:pt x="0" y="331780"/>
                  </a:lnTo>
                  <a:cubicBezTo>
                    <a:pt x="223664" y="275534"/>
                    <a:pt x="349927" y="250110"/>
                    <a:pt x="581546" y="249767"/>
                  </a:cubicBezTo>
                  <a:lnTo>
                    <a:pt x="581546" y="331780"/>
                  </a:lnTo>
                  <a:lnTo>
                    <a:pt x="864864" y="164026"/>
                  </a:lnTo>
                  <a:lnTo>
                    <a:pt x="581546" y="0"/>
                  </a:lnTo>
                  <a:lnTo>
                    <a:pt x="581546" y="89469"/>
                  </a:lnTo>
                  <a:cubicBezTo>
                    <a:pt x="377811" y="86203"/>
                    <a:pt x="253912" y="57916"/>
                    <a:pt x="64924" y="14762"/>
                  </a:cubicBezTo>
                  <a:cubicBezTo>
                    <a:pt x="44130" y="10020"/>
                    <a:pt x="22554" y="5092"/>
                    <a:pt x="0" y="0"/>
                  </a:cubicBezTo>
                  <a:close/>
                </a:path>
              </a:pathLst>
            </a:custGeom>
            <a:gradFill flip="none" rotWithShape="1">
              <a:gsLst>
                <a:gs pos="100000">
                  <a:srgbClr val="00B0F0">
                    <a:alpha val="67000"/>
                  </a:srgbClr>
                </a:gs>
                <a:gs pos="0">
                  <a:srgbClr val="FFB7EC">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914400"/>
              <a:endParaRPr lang="zh-CN" altLang="en-US" sz="600" b="1">
                <a:solidFill>
                  <a:prstClr val="white"/>
                </a:solidFill>
                <a:latin typeface="微软雅黑" panose="020B0503020204020204" pitchFamily="34" charset="-122"/>
                <a:ea typeface="微软雅黑" panose="020B0503020204020204" pitchFamily="34" charset="-122"/>
              </a:endParaRPr>
            </a:p>
          </p:txBody>
        </p:sp>
        <p:sp>
          <p:nvSpPr>
            <p:cNvPr id="40" name="矩形 39"/>
            <p:cNvSpPr/>
            <p:nvPr>
              <p:custDataLst>
                <p:tags r:id="rId10"/>
              </p:custDataLst>
            </p:nvPr>
          </p:nvSpPr>
          <p:spPr>
            <a:xfrm>
              <a:off x="13833" y="3855"/>
              <a:ext cx="4253" cy="2835"/>
            </a:xfrm>
            <a:prstGeom prst="rect">
              <a:avLst/>
            </a:prstGeom>
            <a:solidFill>
              <a:srgbClr val="0085D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75" b="1" dirty="0">
                <a:solidFill>
                  <a:schemeClr val="tx1"/>
                </a:solidFill>
                <a:latin typeface="微软雅黑" panose="020B0503020204020204" pitchFamily="34" charset="-122"/>
                <a:ea typeface="微软雅黑" panose="020B0503020204020204" pitchFamily="34" charset="-122"/>
                <a:sym typeface="+mn-ea"/>
              </a:endParaRPr>
            </a:p>
          </p:txBody>
        </p:sp>
        <p:sp>
          <p:nvSpPr>
            <p:cNvPr id="41" name="文本框 40"/>
            <p:cNvSpPr txBox="1"/>
            <p:nvPr>
              <p:custDataLst>
                <p:tags r:id="rId11"/>
              </p:custDataLst>
            </p:nvPr>
          </p:nvSpPr>
          <p:spPr>
            <a:xfrm>
              <a:off x="14095" y="3945"/>
              <a:ext cx="3747" cy="483"/>
            </a:xfrm>
            <a:prstGeom prst="rect">
              <a:avLst/>
            </a:prstGeom>
            <a:noFill/>
          </p:spPr>
          <p:txBody>
            <a:bodyPr wrap="square" rtlCol="0" anchor="t">
              <a:spAutoFit/>
            </a:bodyPr>
            <a:lstStyle/>
            <a:p>
              <a:pPr algn="ct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损失函数（</a:t>
              </a:r>
              <a:r>
                <a:rPr lang="en-US" altLang="zh-CN" sz="900" b="1" dirty="0">
                  <a:latin typeface="微软雅黑" panose="020B0503020204020204" pitchFamily="34" charset="-122"/>
                  <a:ea typeface="微软雅黑" panose="020B0503020204020204" pitchFamily="34" charset="-122"/>
                  <a:cs typeface="微软雅黑" panose="020B0503020204020204" pitchFamily="34" charset="-122"/>
                  <a:sym typeface="+mn-ea"/>
                </a:rPr>
                <a:t>Loss</a:t>
              </a: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5" name="图片 44" descr="最优解"/>
            <p:cNvPicPr>
              <a:picLocks noChangeAspect="1"/>
            </p:cNvPicPr>
            <p:nvPr>
              <p:custDataLst>
                <p:tags r:id="rId12"/>
              </p:custDataLst>
            </p:nvPr>
          </p:nvPicPr>
          <p:blipFill>
            <a:blip r:embed="rId13"/>
            <a:stretch>
              <a:fillRect/>
            </a:stretch>
          </p:blipFill>
          <p:spPr>
            <a:xfrm>
              <a:off x="14268" y="4515"/>
              <a:ext cx="3487" cy="1679"/>
            </a:xfrm>
            <a:prstGeom prst="rect">
              <a:avLst/>
            </a:prstGeom>
          </p:spPr>
        </p:pic>
        <p:sp>
          <p:nvSpPr>
            <p:cNvPr id="49" name="文本框 48"/>
            <p:cNvSpPr txBox="1"/>
            <p:nvPr>
              <p:custDataLst>
                <p:tags r:id="rId14"/>
              </p:custDataLst>
            </p:nvPr>
          </p:nvSpPr>
          <p:spPr>
            <a:xfrm>
              <a:off x="11373" y="4038"/>
              <a:ext cx="2511" cy="631"/>
            </a:xfrm>
            <a:prstGeom prst="rect">
              <a:avLst/>
            </a:prstGeom>
            <a:noFill/>
          </p:spPr>
          <p:txBody>
            <a:bodyPr wrap="square" rtlCol="0" anchor="t">
              <a:spAutoFit/>
            </a:bodyPr>
            <a:lstStyle/>
            <a:p>
              <a:pPr algn="ct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输出目标值，保存当前参数权重集合</a:t>
              </a:r>
              <a:endPar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0" name="文本框 49"/>
            <p:cNvSpPr txBox="1"/>
            <p:nvPr>
              <p:custDataLst>
                <p:tags r:id="rId15"/>
              </p:custDataLst>
            </p:nvPr>
          </p:nvSpPr>
          <p:spPr>
            <a:xfrm>
              <a:off x="11337" y="4870"/>
              <a:ext cx="2511" cy="676"/>
            </a:xfrm>
            <a:prstGeom prst="rect">
              <a:avLst/>
            </a:prstGeom>
            <a:noFill/>
          </p:spPr>
          <p:txBody>
            <a:bodyPr wrap="square" rtlCol="0" anchor="t">
              <a:spAutoFit/>
            </a:bodyPr>
            <a:lstStyle/>
            <a:p>
              <a:pPr algn="ctr"/>
              <a:r>
                <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前向计算</a:t>
              </a:r>
              <a:endPar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多轮迭代</a:t>
              </a:r>
              <a:endPar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2" name="文本框 51"/>
            <p:cNvSpPr txBox="1"/>
            <p:nvPr>
              <p:custDataLst>
                <p:tags r:id="rId16"/>
              </p:custDataLst>
            </p:nvPr>
          </p:nvSpPr>
          <p:spPr>
            <a:xfrm>
              <a:off x="13893" y="6258"/>
              <a:ext cx="4176" cy="344"/>
            </a:xfrm>
            <a:prstGeom prst="rect">
              <a:avLst/>
            </a:prstGeom>
            <a:noFill/>
          </p:spPr>
          <p:txBody>
            <a:bodyPr wrap="square" rtlCol="0" anchor="t">
              <a:noAutofit/>
            </a:bodyPr>
            <a:lstStyle/>
            <a:p>
              <a:pPr algn="ctr"/>
              <a:r>
                <a:rPr lang="zh-CN" altLang="en-US" sz="675" b="1" dirty="0">
                  <a:latin typeface="微软雅黑" panose="020B0503020204020204" pitchFamily="34" charset="-122"/>
                  <a:ea typeface="微软雅黑" panose="020B0503020204020204" pitchFamily="34" charset="-122"/>
                  <a:cs typeface="微软雅黑" panose="020B0503020204020204" pitchFamily="34" charset="-122"/>
                  <a:sym typeface="+mn-ea"/>
                </a:rPr>
                <a:t>误差：</a:t>
              </a: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计算输出与真实值的误差</a:t>
              </a:r>
              <a:endPar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custDataLst>
                <p:tags r:id="rId17"/>
              </p:custDataLst>
            </p:nvPr>
          </p:nvSpPr>
          <p:spPr>
            <a:xfrm>
              <a:off x="4493" y="4905"/>
              <a:ext cx="2511" cy="676"/>
            </a:xfrm>
            <a:prstGeom prst="rect">
              <a:avLst/>
            </a:prstGeom>
            <a:noFill/>
          </p:spPr>
          <p:txBody>
            <a:bodyPr wrap="square" rtlCol="0" anchor="t">
              <a:spAutoFit/>
            </a:bodyPr>
            <a:lstStyle/>
            <a:p>
              <a:pPr algn="ctr"/>
              <a:r>
                <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初始数据集</a:t>
              </a:r>
              <a:endPar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更新数据集</a:t>
              </a:r>
              <a:endPar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custDataLst>
                <p:tags r:id="rId18"/>
              </p:custDataLst>
            </p:nvPr>
          </p:nvSpPr>
          <p:spPr>
            <a:xfrm>
              <a:off x="11337" y="2946"/>
              <a:ext cx="2511" cy="433"/>
            </a:xfrm>
            <a:prstGeom prst="rect">
              <a:avLst/>
            </a:prstGeom>
            <a:noFill/>
          </p:spPr>
          <p:txBody>
            <a:bodyPr wrap="square" rtlCol="0" anchor="t">
              <a:spAutoFit/>
            </a:bodyPr>
            <a:lstStyle/>
            <a:p>
              <a:pPr algn="ctr"/>
              <a:r>
                <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反向计算</a:t>
              </a:r>
              <a:endPar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文本框 19"/>
            <p:cNvSpPr txBox="1"/>
            <p:nvPr>
              <p:custDataLst>
                <p:tags r:id="rId19"/>
              </p:custDataLst>
            </p:nvPr>
          </p:nvSpPr>
          <p:spPr>
            <a:xfrm>
              <a:off x="10174" y="3223"/>
              <a:ext cx="4775" cy="411"/>
            </a:xfrm>
            <a:prstGeom prst="rect">
              <a:avLst/>
            </a:prstGeom>
            <a:noFill/>
          </p:spPr>
          <p:txBody>
            <a:bodyPr wrap="square" rtlCol="0" anchor="t">
              <a:spAutoFit/>
            </a:bodyPr>
            <a:lstStyle/>
            <a:p>
              <a:pPr algn="ctr"/>
              <a:r>
                <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rPr>
                <a:t>基于误差，不断修正和更新模型参数集合</a:t>
              </a:r>
              <a:endParaRPr lang="zh-CN" altLang="en-US" sz="675"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5" name="文本框 64"/>
            <p:cNvSpPr txBox="1"/>
            <p:nvPr>
              <p:custDataLst>
                <p:tags r:id="rId20"/>
              </p:custDataLst>
            </p:nvPr>
          </p:nvSpPr>
          <p:spPr>
            <a:xfrm>
              <a:off x="16066" y="3053"/>
              <a:ext cx="2000" cy="483"/>
            </a:xfrm>
            <a:prstGeom prst="rect">
              <a:avLst/>
            </a:prstGeom>
            <a:noFill/>
          </p:spPr>
          <p:txBody>
            <a:bodyPr wrap="square" rtlCol="0" anchor="t">
              <a:spAutoFit/>
            </a:bodyPr>
            <a:lstStyle/>
            <a:p>
              <a:pPr algn="ctr"/>
              <a:r>
                <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rPr>
                <a:t>真实标签</a:t>
              </a:r>
              <a:endParaRPr lang="zh-CN" altLang="en-US" sz="9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7" name="文本框 86"/>
            <p:cNvSpPr txBox="1"/>
            <p:nvPr>
              <p:custDataLst>
                <p:tags r:id="rId21"/>
              </p:custDataLst>
            </p:nvPr>
          </p:nvSpPr>
          <p:spPr>
            <a:xfrm>
              <a:off x="657" y="6252"/>
              <a:ext cx="3923" cy="315"/>
            </a:xfrm>
            <a:prstGeom prst="rect">
              <a:avLst/>
            </a:prstGeom>
            <a:noFill/>
          </p:spPr>
          <p:txBody>
            <a:bodyPr wrap="square" rtlCol="0" anchor="t">
              <a:noAutofit/>
            </a:bodyPr>
            <a:lstStyle/>
            <a:p>
              <a:pPr algn="ctr"/>
              <a:r>
                <a:rPr lang="zh-CN" altLang="en-US" sz="675" b="1" dirty="0">
                  <a:latin typeface="微软雅黑" panose="020B0503020204020204" pitchFamily="34" charset="-122"/>
                  <a:ea typeface="微软雅黑" panose="020B0503020204020204" pitchFamily="34" charset="-122"/>
                  <a:cs typeface="微软雅黑" panose="020B0503020204020204" pitchFamily="34" charset="-122"/>
                  <a:sym typeface="+mn-ea"/>
                </a:rPr>
                <a:t>开源数据、私有数据、数据预处理等</a:t>
              </a:r>
              <a:endParaRPr lang="zh-CN" altLang="en-US" sz="675"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2" name="上弧形箭头 31"/>
            <p:cNvSpPr/>
            <p:nvPr>
              <p:custDataLst>
                <p:tags r:id="rId22"/>
              </p:custDataLst>
            </p:nvPr>
          </p:nvSpPr>
          <p:spPr>
            <a:xfrm flipH="1">
              <a:off x="8857" y="2945"/>
              <a:ext cx="7211" cy="1010"/>
            </a:xfrm>
            <a:prstGeom prst="curvedDownArrow">
              <a:avLst>
                <a:gd name="adj1" fmla="val 25000"/>
                <a:gd name="adj2" fmla="val 63087"/>
                <a:gd name="adj3" fmla="val 25000"/>
              </a:avLst>
            </a:prstGeom>
            <a:gradFill flip="none" rotWithShape="1">
              <a:gsLst>
                <a:gs pos="100000">
                  <a:srgbClr val="00B0F0">
                    <a:alpha val="67000"/>
                  </a:srgbClr>
                </a:gs>
                <a:gs pos="0">
                  <a:srgbClr val="FFB7EC">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defTabSz="914400">
                <a:buClrTx/>
                <a:buSzTx/>
                <a:buFontTx/>
              </a:pPr>
              <a:endParaRPr lang="zh-CN" altLang="en-US" sz="600" b="1">
                <a:solidFill>
                  <a:prstClr val="white"/>
                </a:solidFill>
                <a:latin typeface="微软雅黑" panose="020B0503020204020204" pitchFamily="34" charset="-122"/>
                <a:ea typeface="微软雅黑" panose="020B0503020204020204" pitchFamily="34" charset="-122"/>
                <a:sym typeface="+mn-ea"/>
              </a:endParaRPr>
            </a:p>
          </p:txBody>
        </p:sp>
        <p:sp>
          <p:nvSpPr>
            <p:cNvPr id="60" name="文本框 59"/>
            <p:cNvSpPr txBox="1"/>
            <p:nvPr>
              <p:custDataLst>
                <p:tags r:id="rId23"/>
              </p:custDataLst>
            </p:nvPr>
          </p:nvSpPr>
          <p:spPr>
            <a:xfrm>
              <a:off x="758" y="7009"/>
              <a:ext cx="17309" cy="579"/>
            </a:xfrm>
            <a:prstGeom prst="rect">
              <a:avLst/>
            </a:prstGeom>
            <a:noFill/>
          </p:spPr>
          <p:txBody>
            <a:bodyPr wrap="square" rtlCol="0">
              <a:spAutoFit/>
            </a:bodyPr>
            <a:lstStyle/>
            <a:p>
              <a:pPr algn="ctr"/>
              <a:r>
                <a:rPr lang="en-US" altLang="zh-CN" sz="1200" b="1">
                  <a:solidFill>
                    <a:srgbClr val="1685D0"/>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200" b="1">
                  <a:solidFill>
                    <a:srgbClr val="1685D0"/>
                  </a:solidFill>
                  <a:latin typeface="微软雅黑" panose="020B0503020204020204" pitchFamily="34" charset="-122"/>
                  <a:ea typeface="微软雅黑" panose="020B0503020204020204" pitchFamily="34" charset="-122"/>
                  <a:cs typeface="微软雅黑" panose="020B0503020204020204" pitchFamily="34" charset="-122"/>
                </a:rPr>
                <a:t>模型训练的过程就是</a:t>
              </a:r>
              <a:r>
                <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不断通过计算修正和调整参数</a:t>
              </a:r>
              <a:r>
                <a:rPr lang="zh-CN" altLang="en-US" sz="1200" b="1">
                  <a:solidFill>
                    <a:srgbClr val="1685D0"/>
                  </a:solidFill>
                  <a:latin typeface="微软雅黑" panose="020B0503020204020204" pitchFamily="34" charset="-122"/>
                  <a:ea typeface="微软雅黑" panose="020B0503020204020204" pitchFamily="34" charset="-122"/>
                  <a:cs typeface="微软雅黑" panose="020B0503020204020204" pitchFamily="34" charset="-122"/>
                </a:rPr>
                <a:t>的过程，直到模型能够</a:t>
              </a:r>
              <a:r>
                <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很好地拟合训练数据</a:t>
              </a:r>
              <a:endPar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燕尾形 60"/>
            <p:cNvSpPr/>
            <p:nvPr>
              <p:custDataLst>
                <p:tags r:id="rId24"/>
              </p:custDataLst>
            </p:nvPr>
          </p:nvSpPr>
          <p:spPr>
            <a:xfrm rot="5400000">
              <a:off x="16887" y="3333"/>
              <a:ext cx="269" cy="683"/>
            </a:xfrm>
            <a:prstGeom prst="chevron">
              <a:avLst/>
            </a:prstGeom>
            <a:gradFill flip="none" rotWithShape="1">
              <a:gsLst>
                <a:gs pos="100000">
                  <a:srgbClr val="00B0F0">
                    <a:alpha val="67000"/>
                  </a:srgbClr>
                </a:gs>
                <a:gs pos="0">
                  <a:srgbClr val="FFB7EC">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defTabSz="914400">
                <a:buClrTx/>
                <a:buSzTx/>
                <a:buFontTx/>
              </a:pPr>
              <a:endParaRPr lang="zh-CN" altLang="en-US" sz="600" b="1">
                <a:solidFill>
                  <a:prstClr val="white"/>
                </a:solidFill>
                <a:latin typeface="微软雅黑" panose="020B0503020204020204" pitchFamily="34" charset="-122"/>
                <a:ea typeface="微软雅黑" panose="020B0503020204020204" pitchFamily="34" charset="-122"/>
                <a:sym typeface="+mn-ea"/>
              </a:endParaRPr>
            </a:p>
          </p:txBody>
        </p:sp>
        <p:sp>
          <p:nvSpPr>
            <p:cNvPr id="74" name="文本框 73"/>
            <p:cNvSpPr txBox="1"/>
            <p:nvPr>
              <p:custDataLst>
                <p:tags r:id="rId25"/>
              </p:custDataLst>
            </p:nvPr>
          </p:nvSpPr>
          <p:spPr>
            <a:xfrm>
              <a:off x="1034" y="4620"/>
              <a:ext cx="3264" cy="426"/>
            </a:xfrm>
            <a:prstGeom prst="rect">
              <a:avLst/>
            </a:prstGeom>
            <a:solidFill>
              <a:schemeClr val="accent5">
                <a:lumMod val="60000"/>
                <a:lumOff val="40000"/>
              </a:schemeClr>
            </a:solidFill>
            <a:ln>
              <a:solidFill>
                <a:schemeClr val="accent5">
                  <a:lumMod val="60000"/>
                  <a:lumOff val="40000"/>
                </a:schemeClr>
              </a:solidFill>
            </a:ln>
          </p:spPr>
          <p:txBody>
            <a:bodyPr vert="horz" wrap="square" lIns="68580" tIns="34290" rIns="68580" bIns="34290" numCol="1" spcCol="0" rtlCol="0" fromWordArt="0" anchor="ctr" anchorCtr="0" forceAA="0" compatLnSpc="0">
              <a:noAutofit/>
            </a:bodyPr>
            <a:lstStyle/>
            <a:p>
              <a:pPr lvl="0" algn="ctr">
                <a:buClrTx/>
                <a:buSzTx/>
                <a:buFontTx/>
              </a:pPr>
              <a:r>
                <a:rPr lang="zh-CN" altLang="en-US" sz="675" b="1" dirty="0">
                  <a:solidFill>
                    <a:schemeClr val="bg1"/>
                  </a:solidFill>
                  <a:latin typeface="微软雅黑" panose="020B0503020204020204" pitchFamily="34" charset="-122"/>
                  <a:ea typeface="微软雅黑" panose="020B0503020204020204" pitchFamily="34" charset="-122"/>
                  <a:sym typeface="+mn-ea"/>
                </a:rPr>
                <a:t>文本数据集</a:t>
              </a:r>
              <a:endParaRPr lang="zh-CN" altLang="en-US" sz="675" b="1" dirty="0">
                <a:solidFill>
                  <a:schemeClr val="bg1"/>
                </a:solidFill>
                <a:latin typeface="微软雅黑" panose="020B0503020204020204" pitchFamily="34" charset="-122"/>
                <a:ea typeface="微软雅黑" panose="020B0503020204020204" pitchFamily="34" charset="-122"/>
                <a:sym typeface="+mn-ea"/>
              </a:endParaRPr>
            </a:p>
          </p:txBody>
        </p:sp>
        <p:sp>
          <p:nvSpPr>
            <p:cNvPr id="85" name="文本框 84"/>
            <p:cNvSpPr txBox="1"/>
            <p:nvPr>
              <p:custDataLst>
                <p:tags r:id="rId26"/>
              </p:custDataLst>
            </p:nvPr>
          </p:nvSpPr>
          <p:spPr>
            <a:xfrm>
              <a:off x="1034" y="5114"/>
              <a:ext cx="3264" cy="426"/>
            </a:xfrm>
            <a:prstGeom prst="rect">
              <a:avLst/>
            </a:prstGeom>
            <a:solidFill>
              <a:schemeClr val="accent5">
                <a:lumMod val="60000"/>
                <a:lumOff val="40000"/>
              </a:schemeClr>
            </a:solidFill>
            <a:ln>
              <a:solidFill>
                <a:schemeClr val="accent5">
                  <a:lumMod val="60000"/>
                  <a:lumOff val="40000"/>
                </a:schemeClr>
              </a:solidFill>
            </a:ln>
          </p:spPr>
          <p:txBody>
            <a:bodyPr vert="horz" wrap="square" lIns="68580" tIns="34290" rIns="68580" bIns="34290" numCol="1" spcCol="0" rtlCol="0" fromWordArt="0" anchor="ctr" anchorCtr="0" forceAA="0" compatLnSpc="0">
              <a:noAutofit/>
            </a:bodyPr>
            <a:lstStyle/>
            <a:p>
              <a:pPr lvl="0" algn="ctr">
                <a:buClrTx/>
                <a:buSzTx/>
                <a:buFontTx/>
              </a:pPr>
              <a:r>
                <a:rPr lang="zh-CN" altLang="en-US" sz="675" b="1" dirty="0">
                  <a:solidFill>
                    <a:schemeClr val="bg1"/>
                  </a:solidFill>
                  <a:latin typeface="微软雅黑" panose="020B0503020204020204" pitchFamily="34" charset="-122"/>
                  <a:ea typeface="微软雅黑" panose="020B0503020204020204" pitchFamily="34" charset="-122"/>
                  <a:sym typeface="+mn-ea"/>
                </a:rPr>
                <a:t>图片数据集</a:t>
              </a:r>
              <a:endParaRPr lang="zh-CN" altLang="en-US" sz="675" b="1" dirty="0">
                <a:solidFill>
                  <a:schemeClr val="bg1"/>
                </a:solidFill>
                <a:latin typeface="微软雅黑" panose="020B0503020204020204" pitchFamily="34" charset="-122"/>
                <a:ea typeface="微软雅黑" panose="020B0503020204020204" pitchFamily="34" charset="-122"/>
                <a:sym typeface="+mn-ea"/>
              </a:endParaRPr>
            </a:p>
          </p:txBody>
        </p:sp>
        <p:sp>
          <p:nvSpPr>
            <p:cNvPr id="86" name="文本框 85"/>
            <p:cNvSpPr txBox="1"/>
            <p:nvPr>
              <p:custDataLst>
                <p:tags r:id="rId27"/>
              </p:custDataLst>
            </p:nvPr>
          </p:nvSpPr>
          <p:spPr>
            <a:xfrm>
              <a:off x="1019" y="5608"/>
              <a:ext cx="3264" cy="426"/>
            </a:xfrm>
            <a:prstGeom prst="rect">
              <a:avLst/>
            </a:prstGeom>
            <a:solidFill>
              <a:schemeClr val="accent5">
                <a:lumMod val="60000"/>
                <a:lumOff val="40000"/>
              </a:schemeClr>
            </a:solidFill>
            <a:ln>
              <a:solidFill>
                <a:schemeClr val="accent5">
                  <a:lumMod val="60000"/>
                  <a:lumOff val="40000"/>
                </a:schemeClr>
              </a:solidFill>
            </a:ln>
          </p:spPr>
          <p:txBody>
            <a:bodyPr vert="horz" wrap="square" lIns="68580" tIns="34290" rIns="68580" bIns="34290" numCol="1" spcCol="0" rtlCol="0" fromWordArt="0" anchor="ctr" anchorCtr="0" forceAA="0" compatLnSpc="0">
              <a:noAutofit/>
            </a:bodyPr>
            <a:lstStyle/>
            <a:p>
              <a:pPr lvl="0" algn="ctr">
                <a:buClrTx/>
                <a:buSzTx/>
                <a:buFontTx/>
              </a:pPr>
              <a:r>
                <a:rPr lang="zh-CN" altLang="en-US" sz="67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音、视频数据集...</a:t>
              </a:r>
              <a:endParaRPr lang="zh-CN" altLang="en-US" sz="675"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6" name="组合 35"/>
            <p:cNvGrpSpPr/>
            <p:nvPr/>
          </p:nvGrpSpPr>
          <p:grpSpPr>
            <a:xfrm>
              <a:off x="9289" y="4477"/>
              <a:ext cx="1927" cy="1794"/>
              <a:chOff x="6878" y="4522"/>
              <a:chExt cx="1927" cy="1794"/>
            </a:xfrm>
          </p:grpSpPr>
          <p:pic>
            <p:nvPicPr>
              <p:cNvPr id="38" name="图片 37"/>
              <p:cNvPicPr>
                <a:picLocks noChangeAspect="1"/>
              </p:cNvPicPr>
              <p:nvPr>
                <p:custDataLst>
                  <p:tags r:id="rId28"/>
                </p:custDataLst>
              </p:nvPr>
            </p:nvPicPr>
            <p:blipFill>
              <a:blip r:embed="rId29"/>
              <a:stretch>
                <a:fillRect/>
              </a:stretch>
            </p:blipFill>
            <p:spPr>
              <a:xfrm>
                <a:off x="6907" y="4522"/>
                <a:ext cx="1798" cy="1265"/>
              </a:xfrm>
              <a:prstGeom prst="rect">
                <a:avLst/>
              </a:prstGeom>
            </p:spPr>
          </p:pic>
          <p:sp>
            <p:nvSpPr>
              <p:cNvPr id="39" name="文本框 38"/>
              <p:cNvSpPr txBox="1"/>
              <p:nvPr>
                <p:custDataLst>
                  <p:tags r:id="rId30"/>
                </p:custDataLst>
              </p:nvPr>
            </p:nvSpPr>
            <p:spPr>
              <a:xfrm>
                <a:off x="6878" y="5783"/>
                <a:ext cx="1927" cy="533"/>
              </a:xfrm>
              <a:prstGeom prst="rect">
                <a:avLst/>
              </a:prstGeom>
              <a:noFill/>
            </p:spPr>
            <p:txBody>
              <a:bodyPr wrap="square" rtlCol="0">
                <a:spAutoFit/>
              </a:bodyPr>
              <a:lstStyle/>
              <a:p>
                <a:r>
                  <a:rPr lang="zh-CN" altLang="en-US" sz="525" b="1">
                    <a:solidFill>
                      <a:srgbClr val="4596DF"/>
                    </a:solidFill>
                    <a:latin typeface="微软雅黑" panose="020B0503020204020204" pitchFamily="34" charset="-122"/>
                    <a:ea typeface="微软雅黑" panose="020B0503020204020204" pitchFamily="34" charset="-122"/>
                  </a:rPr>
                  <a:t>训练方法：张量并行、数据并行、流水并行等</a:t>
                </a:r>
                <a:endParaRPr lang="zh-CN" altLang="en-US" sz="525" b="1">
                  <a:solidFill>
                    <a:srgbClr val="4596DF"/>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6911" y="4461"/>
              <a:ext cx="2008" cy="1758"/>
              <a:chOff x="9146" y="4510"/>
              <a:chExt cx="2008" cy="1758"/>
            </a:xfrm>
          </p:grpSpPr>
          <p:grpSp>
            <p:nvGrpSpPr>
              <p:cNvPr id="133" name="组合 132"/>
              <p:cNvGrpSpPr/>
              <p:nvPr/>
            </p:nvGrpSpPr>
            <p:grpSpPr>
              <a:xfrm>
                <a:off x="9371" y="4510"/>
                <a:ext cx="1586" cy="1355"/>
                <a:chOff x="1010" y="3564"/>
                <a:chExt cx="3927" cy="4083"/>
              </a:xfrm>
            </p:grpSpPr>
            <p:sp>
              <p:nvSpPr>
                <p:cNvPr id="134" name="文本框 133"/>
                <p:cNvSpPr txBox="1"/>
                <p:nvPr>
                  <p:custDataLst>
                    <p:tags r:id="rId31"/>
                  </p:custDataLst>
                </p:nvPr>
              </p:nvSpPr>
              <p:spPr>
                <a:xfrm>
                  <a:off x="2330" y="3564"/>
                  <a:ext cx="2394" cy="4083"/>
                </a:xfrm>
                <a:prstGeom prst="rect">
                  <a:avLst/>
                </a:prstGeom>
                <a:noFill/>
              </p:spPr>
              <p:txBody>
                <a:bodyPr wrap="square" rtlCol="0">
                  <a:spAutoFit/>
                </a:bodyPr>
                <a:lstStyle/>
                <a:p>
                  <a:r>
                    <a:rPr lang="zh-CN" altLang="en-US" sz="1200">
                      <a:latin typeface="微软雅黑" panose="020B0503020204020204" pitchFamily="34" charset="-122"/>
                      <a:ea typeface="微软雅黑" panose="020B0503020204020204" pitchFamily="34" charset="-122"/>
                    </a:rPr>
                    <a:t>预训练</a:t>
                  </a:r>
                  <a:endParaRPr lang="zh-CN" altLang="en-US" sz="1200">
                    <a:latin typeface="微软雅黑" panose="020B0503020204020204" pitchFamily="34" charset="-122"/>
                    <a:ea typeface="微软雅黑" panose="020B0503020204020204" pitchFamily="34" charset="-122"/>
                  </a:endParaRPr>
                </a:p>
              </p:txBody>
            </p:sp>
            <p:pic>
              <p:nvPicPr>
                <p:cNvPr id="43" name="图片 42"/>
                <p:cNvPicPr>
                  <a:picLocks noChangeAspect="1"/>
                </p:cNvPicPr>
                <p:nvPr>
                  <p:custDataLst>
                    <p:tags r:id="rId32"/>
                  </p:custDataLst>
                </p:nvPr>
              </p:nvPicPr>
              <p:blipFill>
                <a:blip r:embed="rId33"/>
                <a:stretch>
                  <a:fillRect/>
                </a:stretch>
              </p:blipFill>
              <p:spPr>
                <a:xfrm>
                  <a:off x="1010" y="3597"/>
                  <a:ext cx="3927" cy="3759"/>
                </a:xfrm>
                <a:prstGeom prst="rect">
                  <a:avLst/>
                </a:prstGeom>
                <a:ln>
                  <a:noFill/>
                </a:ln>
              </p:spPr>
            </p:pic>
          </p:grpSp>
          <p:grpSp>
            <p:nvGrpSpPr>
              <p:cNvPr id="44" name="组合 43"/>
              <p:cNvGrpSpPr/>
              <p:nvPr/>
            </p:nvGrpSpPr>
            <p:grpSpPr>
              <a:xfrm>
                <a:off x="9146" y="4911"/>
                <a:ext cx="2008" cy="1357"/>
                <a:chOff x="9146" y="4911"/>
                <a:chExt cx="2008" cy="1357"/>
              </a:xfrm>
            </p:grpSpPr>
            <p:sp>
              <p:nvSpPr>
                <p:cNvPr id="46" name="文本框 45"/>
                <p:cNvSpPr txBox="1"/>
                <p:nvPr>
                  <p:custDataLst>
                    <p:tags r:id="rId34"/>
                  </p:custDataLst>
                </p:nvPr>
              </p:nvSpPr>
              <p:spPr>
                <a:xfrm>
                  <a:off x="9146" y="5785"/>
                  <a:ext cx="2008" cy="483"/>
                </a:xfrm>
                <a:prstGeom prst="rect">
                  <a:avLst/>
                </a:prstGeom>
                <a:noFill/>
              </p:spPr>
              <p:txBody>
                <a:bodyPr wrap="square" rtlCol="0">
                  <a:noAutofit/>
                </a:bodyPr>
                <a:lstStyle/>
                <a:p>
                  <a:r>
                    <a:rPr lang="zh-CN" altLang="en-US" sz="525" b="1">
                      <a:solidFill>
                        <a:srgbClr val="4596DF"/>
                      </a:solidFill>
                      <a:latin typeface="微软雅黑" panose="020B0503020204020204" pitchFamily="34" charset="-122"/>
                      <a:ea typeface="微软雅黑" panose="020B0503020204020204" pitchFamily="34" charset="-122"/>
                      <a:cs typeface="微软雅黑" panose="020B0503020204020204" pitchFamily="34" charset="-122"/>
                    </a:rPr>
                    <a:t>模型结构：多层神经网络+注意力机制</a:t>
                  </a:r>
                  <a:endParaRPr lang="zh-CN" altLang="en-US" sz="525" b="1">
                    <a:solidFill>
                      <a:srgbClr val="4596D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文本框 46"/>
                <p:cNvSpPr txBox="1"/>
                <p:nvPr>
                  <p:custDataLst>
                    <p:tags r:id="rId35"/>
                  </p:custDataLst>
                </p:nvPr>
              </p:nvSpPr>
              <p:spPr>
                <a:xfrm>
                  <a:off x="9219" y="4911"/>
                  <a:ext cx="1927" cy="433"/>
                </a:xfrm>
                <a:prstGeom prst="rect">
                  <a:avLst/>
                </a:prstGeom>
                <a:noFill/>
              </p:spPr>
              <p:txBody>
                <a:bodyPr wrap="square" rtlCol="0" anchor="t">
                  <a:spAutoFit/>
                </a:bodyPr>
                <a:lstStyle/>
                <a:p>
                  <a:pPr algn="ctr"/>
                  <a:r>
                    <a:rPr lang="en-US" altLang="zh-CN"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transformer</a:t>
                  </a:r>
                  <a:r>
                    <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等</a:t>
                  </a:r>
                  <a:endParaRPr lang="zh-CN" altLang="en-US" sz="75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sp>
          <p:nvSpPr>
            <p:cNvPr id="48" name="加号 47"/>
            <p:cNvSpPr/>
            <p:nvPr>
              <p:custDataLst>
                <p:tags r:id="rId36"/>
              </p:custDataLst>
            </p:nvPr>
          </p:nvSpPr>
          <p:spPr>
            <a:xfrm>
              <a:off x="8784" y="4931"/>
              <a:ext cx="454" cy="454"/>
            </a:xfrm>
            <a:prstGeom prst="mathPlus">
              <a:avLst/>
            </a:prstGeom>
            <a:gradFill>
              <a:gsLst>
                <a:gs pos="0">
                  <a:srgbClr val="0085D0"/>
                </a:gs>
                <a:gs pos="99000">
                  <a:srgbClr val="7ABEE4"/>
                </a:gs>
              </a:gsLst>
              <a:lin ang="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27146" rIns="68580" bIns="32385" numCol="1" spcCol="0" rtlCol="0" fromWordArt="0" anchor="ctr" anchorCtr="0" compatLnSpc="1">
              <a:noAutofit/>
            </a:bodyPr>
            <a:lstStyle/>
            <a:p>
              <a:pPr lvl="0" algn="ctr">
                <a:lnSpc>
                  <a:spcPct val="110000"/>
                </a:lnSpc>
                <a:buClrTx/>
                <a:buSzTx/>
                <a:buFontTx/>
              </a:pPr>
              <a:endParaRPr lang="zh-CN" altLang="en-US" sz="1200" b="1" dirty="0">
                <a:solidFill>
                  <a:schemeClr val="bg1"/>
                </a:solidFill>
                <a:latin typeface="微软雅黑" panose="020B0503020204020204" pitchFamily="34" charset="-122"/>
                <a:ea typeface="微软雅黑" panose="020B0503020204020204" pitchFamily="34" charset="-122"/>
                <a:cs typeface="+mn-lt"/>
                <a:sym typeface="宋体" panose="02010600030101010101" pitchFamily="2" charset="-122"/>
              </a:endParaRPr>
            </a:p>
          </p:txBody>
        </p:sp>
      </p:grpSp>
      <p:pic>
        <p:nvPicPr>
          <p:cNvPr id="53" name="图片 100" descr="ea0397f2bbb9b1b6e6389b9cea2fdb36c996ed3b22e44-eiIKJS"/>
          <p:cNvPicPr>
            <a:picLocks noChangeAspect="1"/>
          </p:cNvPicPr>
          <p:nvPr>
            <p:custDataLst>
              <p:tags r:id="rId37"/>
            </p:custDataLst>
          </p:nvPr>
        </p:nvPicPr>
        <p:blipFill>
          <a:blip r:embed="rId38"/>
          <a:srcRect l="11007" t="5463" r="54283" b="67478"/>
          <a:stretch>
            <a:fillRect/>
          </a:stretch>
        </p:blipFill>
        <p:spPr>
          <a:xfrm rot="5400000">
            <a:off x="4256246" y="1712595"/>
            <a:ext cx="415766" cy="4017645"/>
          </a:xfrm>
          <a:prstGeom prst="rect">
            <a:avLst/>
          </a:prstGeom>
          <a:noFill/>
        </p:spPr>
      </p:pic>
      <p:sp>
        <p:nvSpPr>
          <p:cNvPr id="89" name="文本框 88"/>
          <p:cNvSpPr txBox="1"/>
          <p:nvPr>
            <p:custDataLst>
              <p:tags r:id="rId39"/>
            </p:custDataLst>
          </p:nvPr>
        </p:nvSpPr>
        <p:spPr>
          <a:xfrm>
            <a:off x="379095" y="3894296"/>
            <a:ext cx="8471059" cy="673418"/>
          </a:xfrm>
          <a:prstGeom prst="rect">
            <a:avLst/>
          </a:prstGeom>
          <a:noFill/>
        </p:spPr>
        <p:txBody>
          <a:bodyPr wrap="square" rtlCol="0" anchor="t">
            <a:noAutofit/>
          </a:bodyPr>
          <a:lstStyle/>
          <a:p>
            <a:pPr algn="ctr">
              <a:lnSpc>
                <a:spcPct val="150000"/>
              </a:lnSpc>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《Scaling Laws for Neural Language Models》中指出影响</a:t>
            </a:r>
            <a:r>
              <a:rPr lang="zh-CN" altLang="en-US" sz="105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模型性能的因素包括：模型参数量、训练数据规模、数据质量和训练迭代次数。</a:t>
            </a:r>
            <a:endParaRPr lang="zh-CN" altLang="en-US" sz="105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sz="105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模型效果会随着模型参数数量、训练数据集规模的提高而增强，算力是计算和更新参数的关键基础。</a:t>
            </a:r>
            <a:endParaRPr lang="zh-CN" altLang="en-US" sz="105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48390" y="85852"/>
            <a:ext cx="3521189" cy="404495"/>
          </a:xfrm>
        </p:spPr>
        <p:txBody>
          <a:bodyPr/>
          <a:lstStyle/>
          <a:p>
            <a:r>
              <a:rPr dirty="0">
                <a:solidFill>
                  <a:srgbClr val="0070C0"/>
                </a:solidFill>
                <a:effectLst/>
                <a:sym typeface="+mn-ea"/>
              </a:rPr>
              <a:t>项目案例：某银行AI云电脑</a:t>
            </a:r>
            <a:endParaRPr lang="zh-CN" altLang="en-US"/>
          </a:p>
        </p:txBody>
      </p:sp>
      <p:sp>
        <p:nvSpPr>
          <p:cNvPr id="3" name="矩形 2"/>
          <p:cNvSpPr/>
          <p:nvPr>
            <p:custDataLst>
              <p:tags r:id="rId1"/>
            </p:custDataLst>
          </p:nvPr>
        </p:nvSpPr>
        <p:spPr>
          <a:xfrm>
            <a:off x="950904" y="1399841"/>
            <a:ext cx="3338671" cy="651318"/>
          </a:xfrm>
          <a:prstGeom prst="rect">
            <a:avLst/>
          </a:prstGeom>
          <a:noFill/>
        </p:spPr>
        <p:txBody>
          <a:bodyPr wrap="square" lIns="0" tIns="0" rIns="0" bIns="0" rtlCol="0" anchor="t" anchorCtr="0">
            <a:noAutofit/>
          </a:bodyPr>
          <a:lstStyle/>
          <a:p>
            <a:pPr indent="266700" algn="just" fontAlgn="auto">
              <a:lnSpc>
                <a:spcPct val="150000"/>
              </a:lnSpc>
              <a:spcBef>
                <a:spcPct val="0"/>
              </a:spcBef>
              <a:spcAft>
                <a:spcPct val="0"/>
              </a:spcAft>
              <a:extLst>
                <a:ext uri="{35155182-B16C-46BC-9424-99874614C6A1}">
                  <wpsdc:indentchars xmlns:wpsdc="http://www.wps.cn/officeDocument/2017/drawingmlCustomData" val="200" checksum="2103538627"/>
                </a:ext>
              </a:extLst>
            </a:pP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针对于营业厅场景，各金融业务网点需要设置</a:t>
            </a:r>
            <a:r>
              <a:rPr lang="en-US" altLang="zh-CN"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AI</a:t>
            </a: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rPr>
              <a:t>云电脑作为网银体验机，供业务客户网上银行开户登录使用，从而提升客服服务质量，降低人力成本。</a:t>
            </a:r>
            <a:endPar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mn-ea"/>
            </a:endParaRPr>
          </a:p>
        </p:txBody>
      </p:sp>
      <p:sp>
        <p:nvSpPr>
          <p:cNvPr id="5" name="矩形 4"/>
          <p:cNvSpPr/>
          <p:nvPr>
            <p:custDataLst>
              <p:tags r:id="rId2"/>
            </p:custDataLst>
          </p:nvPr>
        </p:nvSpPr>
        <p:spPr>
          <a:xfrm>
            <a:off x="950904" y="1079832"/>
            <a:ext cx="3338672" cy="284771"/>
          </a:xfrm>
          <a:prstGeom prst="rect">
            <a:avLst/>
          </a:prstGeom>
          <a:noFill/>
        </p:spPr>
        <p:txBody>
          <a:bodyPr wrap="square" lIns="0" tIns="0" rIns="0" bIns="0" rtlCol="0" anchor="b">
            <a:noAutofit/>
          </a:bodyPr>
          <a:lstStyle/>
          <a:p>
            <a:pP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项目背景</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6" name="椭圆 5"/>
          <p:cNvSpPr/>
          <p:nvPr>
            <p:custDataLst>
              <p:tags r:id="rId3"/>
            </p:custDataLst>
          </p:nvPr>
        </p:nvSpPr>
        <p:spPr>
          <a:xfrm>
            <a:off x="654705" y="1155072"/>
            <a:ext cx="240959" cy="240959"/>
          </a:xfrm>
          <a:prstGeom prst="ellipse">
            <a:avLst/>
          </a:prstGeom>
          <a:solidFill>
            <a:schemeClr val="accent1"/>
          </a:solidFill>
          <a:effectLst/>
        </p:spPr>
        <p:txBody>
          <a:bodyPr wrap="none" lIns="0" tIns="0" rIns="0" bIns="0" rtlCol="0" anchor="ctr" anchorCtr="0">
            <a:noAutofit/>
          </a:bodyPr>
          <a:lstStyle/>
          <a:p>
            <a:pPr algn="ctr">
              <a:spcBef>
                <a:spcPct val="0"/>
              </a:spcBef>
              <a:spcAft>
                <a:spcPct val="0"/>
              </a:spcAft>
            </a:pPr>
            <a:r>
              <a:rPr lang="en-US" altLang="zh-CN" sz="1050" b="1" dirty="0">
                <a:solidFill>
                  <a:srgbClr val="FFFFFF"/>
                </a:solidFill>
                <a:latin typeface="+mn-ea"/>
                <a:cs typeface="+mn-ea"/>
              </a:rPr>
              <a:t>01</a:t>
            </a:r>
            <a:endParaRPr lang="zh-CN" altLang="en-US" sz="1050" b="1" dirty="0">
              <a:solidFill>
                <a:srgbClr val="FFFFFF"/>
              </a:solidFill>
              <a:latin typeface="+mn-ea"/>
              <a:cs typeface="+mn-ea"/>
            </a:endParaRPr>
          </a:p>
        </p:txBody>
      </p:sp>
      <p:sp>
        <p:nvSpPr>
          <p:cNvPr id="7" name="矩形 6"/>
          <p:cNvSpPr/>
          <p:nvPr>
            <p:custDataLst>
              <p:tags r:id="rId4"/>
            </p:custDataLst>
          </p:nvPr>
        </p:nvSpPr>
        <p:spPr>
          <a:xfrm>
            <a:off x="950904" y="2575112"/>
            <a:ext cx="3338671" cy="651318"/>
          </a:xfrm>
          <a:prstGeom prst="rect">
            <a:avLst/>
          </a:prstGeom>
          <a:noFill/>
        </p:spPr>
        <p:txBody>
          <a:bodyPr wrap="square" lIns="0" tIns="0" rIns="0" bIns="0" rtlCol="0" anchor="t" anchorCtr="0">
            <a:noAutofit/>
          </a:bodyPr>
          <a:lstStyle/>
          <a:p>
            <a:pPr indent="266700" algn="just" fontAlgn="auto">
              <a:lnSpc>
                <a:spcPct val="150000"/>
              </a:lnSpc>
              <a:spcBef>
                <a:spcPct val="0"/>
              </a:spcBef>
              <a:spcAft>
                <a:spcPct val="0"/>
              </a:spcAft>
              <a:extLst>
                <a:ext uri="{35155182-B16C-46BC-9424-99874614C6A1}">
                  <wpsdc:indentchars xmlns:wpsdc="http://www.wps.cn/officeDocument/2017/drawingmlCustomData" val="200" checksum="2103538627"/>
                </a:ext>
              </a:extLst>
            </a:pP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移动云提供公有云</a:t>
            </a:r>
            <a:r>
              <a:rPr lang="en-US" altLang="zh-CN"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云电脑作为网银体验机，通过移动云上的大模型服务为客户提供更精准的语义理解与多轮对话能力，覆盖合规问答、业务办理指引、知识查询等场景，推动服务智能化转型。</a:t>
            </a:r>
            <a:endPar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custDataLst>
              <p:tags r:id="rId5"/>
            </p:custDataLst>
          </p:nvPr>
        </p:nvSpPr>
        <p:spPr>
          <a:xfrm>
            <a:off x="950904" y="2290345"/>
            <a:ext cx="3338672" cy="284771"/>
          </a:xfrm>
          <a:prstGeom prst="rect">
            <a:avLst/>
          </a:prstGeom>
          <a:noFill/>
        </p:spPr>
        <p:txBody>
          <a:bodyPr wrap="square" lIns="0" tIns="0" rIns="0" bIns="0" rtlCol="0" anchor="b">
            <a:noAutofit/>
          </a:bodyPr>
          <a:lstStyle/>
          <a:p>
            <a:pP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项目内容</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13" name="椭圆 12"/>
          <p:cNvSpPr/>
          <p:nvPr>
            <p:custDataLst>
              <p:tags r:id="rId6"/>
            </p:custDataLst>
          </p:nvPr>
        </p:nvSpPr>
        <p:spPr>
          <a:xfrm>
            <a:off x="654705" y="2365109"/>
            <a:ext cx="240959" cy="240959"/>
          </a:xfrm>
          <a:prstGeom prst="ellipse">
            <a:avLst/>
          </a:prstGeom>
          <a:solidFill>
            <a:schemeClr val="accent1"/>
          </a:solidFill>
          <a:effectLst/>
        </p:spPr>
        <p:txBody>
          <a:bodyPr wrap="none" lIns="0" tIns="0" rIns="0" bIns="0" rtlCol="0" anchor="ctr" anchorCtr="0">
            <a:noAutofit/>
          </a:bodyPr>
          <a:lstStyle/>
          <a:p>
            <a:pPr algn="ctr">
              <a:spcBef>
                <a:spcPct val="0"/>
              </a:spcBef>
              <a:spcAft>
                <a:spcPct val="0"/>
              </a:spcAft>
            </a:pPr>
            <a:r>
              <a:rPr lang="en-US" altLang="zh-CN" sz="1050" b="1">
                <a:solidFill>
                  <a:srgbClr val="FFFFFF"/>
                </a:solidFill>
                <a:latin typeface="+mn-ea"/>
                <a:cs typeface="+mn-ea"/>
              </a:rPr>
              <a:t>02</a:t>
            </a:r>
            <a:endParaRPr lang="zh-CN" altLang="en-US" sz="1050" b="1">
              <a:solidFill>
                <a:srgbClr val="FFFFFF"/>
              </a:solidFill>
              <a:latin typeface="+mn-ea"/>
              <a:cs typeface="+mn-ea"/>
            </a:endParaRPr>
          </a:p>
        </p:txBody>
      </p:sp>
      <p:sp>
        <p:nvSpPr>
          <p:cNvPr id="14" name="矩形 13"/>
          <p:cNvSpPr/>
          <p:nvPr>
            <p:custDataLst>
              <p:tags r:id="rId7"/>
            </p:custDataLst>
          </p:nvPr>
        </p:nvSpPr>
        <p:spPr>
          <a:xfrm>
            <a:off x="951071" y="3867626"/>
            <a:ext cx="3338513" cy="1222058"/>
          </a:xfrm>
          <a:prstGeom prst="rect">
            <a:avLst/>
          </a:prstGeom>
          <a:noFill/>
        </p:spPr>
        <p:txBody>
          <a:bodyPr wrap="square" lIns="0" tIns="0" rIns="0" bIns="0" rtlCol="0" anchor="t" anchorCtr="0">
            <a:noAutofit/>
          </a:bodyPr>
          <a:lstStyle/>
          <a:p>
            <a:pPr marL="285750" lvl="0" indent="-285750" algn="just">
              <a:lnSpc>
                <a:spcPct val="150000"/>
              </a:lnSpc>
              <a:buClrTx/>
              <a:buSzTx/>
              <a:buFont typeface="Wingdings" panose="05000000000000000000" charset="0"/>
              <a:buChar char="Ø"/>
            </a:pP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提升了营业厅网银服务质量，降低了营业厅的服务运营成本。</a:t>
            </a:r>
            <a:endPar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just">
              <a:lnSpc>
                <a:spcPct val="150000"/>
              </a:lnSpc>
              <a:buClrTx/>
              <a:buSzTx/>
              <a:buFont typeface="Wingdings" panose="05000000000000000000" charset="0"/>
              <a:buChar char="Ø"/>
            </a:pPr>
            <a:r>
              <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云电脑资源按需订购，既节约了成本，也省去售后运维所需的大量IT人员。</a:t>
            </a:r>
            <a:endPar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just">
              <a:lnSpc>
                <a:spcPct val="150000"/>
              </a:lnSpc>
              <a:buClrTx/>
              <a:buSzTx/>
              <a:buFont typeface="Wingdings" panose="05000000000000000000" charset="0"/>
              <a:buChar char="Ø"/>
            </a:pPr>
            <a:endParaRPr lang="zh-CN" altLang="en-US" sz="1050" kern="0" dirty="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0" indent="0" algn="just">
              <a:lnSpc>
                <a:spcPct val="150000"/>
              </a:lnSpc>
              <a:spcBef>
                <a:spcPct val="0"/>
              </a:spcBef>
              <a:spcAft>
                <a:spcPct val="0"/>
              </a:spcAft>
              <a:buFont typeface="Wingdings" panose="05000000000000000000" charset="0"/>
              <a:buNone/>
            </a:pPr>
            <a:endParaRPr lang="zh-CN" altLang="en-US" sz="1050" kern="0">
              <a:ln>
                <a:noFill/>
                <a:prstDash val="sysDot"/>
              </a:ln>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custDataLst>
              <p:tags r:id="rId8"/>
            </p:custDataLst>
          </p:nvPr>
        </p:nvSpPr>
        <p:spPr>
          <a:xfrm>
            <a:off x="950904" y="3535623"/>
            <a:ext cx="3338672" cy="284771"/>
          </a:xfrm>
          <a:prstGeom prst="rect">
            <a:avLst/>
          </a:prstGeom>
          <a:noFill/>
        </p:spPr>
        <p:txBody>
          <a:bodyPr wrap="square" lIns="0" tIns="0" rIns="0" bIns="0" rtlCol="0" anchor="b">
            <a:noAutofit/>
          </a:bodyPr>
          <a:lstStyle/>
          <a:p>
            <a:pPr>
              <a:spcBef>
                <a:spcPct val="0"/>
              </a:spcBef>
              <a:spcAft>
                <a:spcPct val="0"/>
              </a:spcAft>
            </a:pPr>
            <a:r>
              <a:rPr lang="zh-CN" altLang="en-US" sz="1200" b="1">
                <a:solidFill>
                  <a:schemeClr val="accent1"/>
                </a:solidFill>
                <a:latin typeface="微软雅黑" panose="020B0503020204020204" pitchFamily="34" charset="-122"/>
                <a:ea typeface="微软雅黑" panose="020B0503020204020204" pitchFamily="34" charset="-122"/>
                <a:cs typeface="+mn-ea"/>
              </a:rPr>
              <a:t>项目价值</a:t>
            </a:r>
            <a:endParaRPr lang="zh-CN" altLang="en-US" sz="1200" b="1">
              <a:solidFill>
                <a:schemeClr val="accent1"/>
              </a:solidFill>
              <a:latin typeface="微软雅黑" panose="020B0503020204020204" pitchFamily="34" charset="-122"/>
              <a:ea typeface="微软雅黑" panose="020B0503020204020204" pitchFamily="34" charset="-122"/>
              <a:cs typeface="+mn-ea"/>
            </a:endParaRPr>
          </a:p>
        </p:txBody>
      </p:sp>
      <p:sp>
        <p:nvSpPr>
          <p:cNvPr id="22" name="椭圆 21"/>
          <p:cNvSpPr/>
          <p:nvPr>
            <p:custDataLst>
              <p:tags r:id="rId9"/>
            </p:custDataLst>
          </p:nvPr>
        </p:nvSpPr>
        <p:spPr>
          <a:xfrm>
            <a:off x="654705" y="3575621"/>
            <a:ext cx="240959" cy="240959"/>
          </a:xfrm>
          <a:prstGeom prst="ellipse">
            <a:avLst/>
          </a:prstGeom>
          <a:solidFill>
            <a:schemeClr val="accent1"/>
          </a:solidFill>
          <a:effectLst/>
        </p:spPr>
        <p:txBody>
          <a:bodyPr wrap="none" lIns="0" tIns="0" rIns="0" bIns="0" rtlCol="0" anchor="ctr" anchorCtr="0">
            <a:noAutofit/>
          </a:bodyPr>
          <a:lstStyle/>
          <a:p>
            <a:pPr algn="ctr">
              <a:spcBef>
                <a:spcPct val="0"/>
              </a:spcBef>
              <a:spcAft>
                <a:spcPct val="0"/>
              </a:spcAft>
            </a:pPr>
            <a:r>
              <a:rPr lang="en-US" altLang="zh-CN" sz="1050" b="1">
                <a:solidFill>
                  <a:srgbClr val="FFFFFF"/>
                </a:solidFill>
                <a:latin typeface="+mn-ea"/>
                <a:cs typeface="+mn-ea"/>
              </a:rPr>
              <a:t>03</a:t>
            </a:r>
            <a:endParaRPr lang="zh-CN" altLang="en-US" sz="1050" b="1">
              <a:solidFill>
                <a:srgbClr val="FFFFFF"/>
              </a:solidFill>
              <a:latin typeface="+mn-ea"/>
              <a:cs typeface="+mn-ea"/>
            </a:endParaRPr>
          </a:p>
        </p:txBody>
      </p:sp>
      <p:sp>
        <p:nvSpPr>
          <p:cNvPr id="18" name="圆角矩形 17"/>
          <p:cNvSpPr/>
          <p:nvPr/>
        </p:nvSpPr>
        <p:spPr>
          <a:xfrm>
            <a:off x="5165884" y="1167765"/>
            <a:ext cx="1659731" cy="384334"/>
          </a:xfrm>
          <a:prstGeom prst="roundRect">
            <a:avLst/>
          </a:prstGeom>
          <a:solidFill>
            <a:srgbClr val="E0EAF8"/>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indent="0" algn="ctr">
              <a:lnSpc>
                <a:spcPct val="150000"/>
              </a:lnSpc>
              <a:buClrTx/>
              <a:buSzTx/>
              <a:buFont typeface="Arial" panose="020B0604020202020204" pitchFamily="34" charset="0"/>
              <a:buNone/>
            </a:pPr>
            <a:r>
              <a:rPr lang="en-US" altLang="zh-CN" sz="900" b="1" dirty="0">
                <a:solidFill>
                  <a:srgbClr val="057DF5"/>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900" b="1" dirty="0">
                <a:solidFill>
                  <a:srgbClr val="057DF5"/>
                </a:solidFill>
                <a:latin typeface="微软雅黑" panose="020B0503020204020204" pitchFamily="34" charset="-122"/>
                <a:ea typeface="微软雅黑" panose="020B0503020204020204" pitchFamily="34" charset="-122"/>
                <a:cs typeface="微软雅黑" panose="020B0503020204020204" pitchFamily="34" charset="-122"/>
                <a:sym typeface="+mn-ea"/>
              </a:rPr>
              <a:t>鼠标</a:t>
            </a:r>
            <a:r>
              <a:rPr lang="zh-CN" altLang="en-US" sz="9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（适配中）</a:t>
            </a:r>
            <a:endParaRPr lang="en-US" altLang="zh-CN" sz="9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0" algn="ctr">
              <a:lnSpc>
                <a:spcPct val="150000"/>
              </a:lnSpc>
              <a:buClrTx/>
              <a:buSzTx/>
              <a:buFont typeface="Arial" panose="020B0604020202020204" pitchFamily="34" charset="0"/>
              <a:buNone/>
            </a:pPr>
            <a:r>
              <a:rPr lang="zh-CN" altLang="en-US" sz="750">
                <a:solidFill>
                  <a:schemeClr val="tx1"/>
                </a:solidFill>
                <a:latin typeface="微软雅黑" panose="020B0503020204020204" pitchFamily="34" charset="-122"/>
                <a:ea typeface="微软雅黑" panose="020B0503020204020204" pitchFamily="34" charset="-122"/>
                <a:sym typeface="+mn-ea"/>
              </a:rPr>
              <a:t>配备</a:t>
            </a:r>
            <a:r>
              <a:rPr lang="en-US" altLang="zh-CN" sz="750">
                <a:solidFill>
                  <a:schemeClr val="tx1"/>
                </a:solidFill>
                <a:latin typeface="微软雅黑" panose="020B0503020204020204" pitchFamily="34" charset="-122"/>
                <a:ea typeface="微软雅黑" panose="020B0503020204020204" pitchFamily="34" charset="-122"/>
                <a:sym typeface="+mn-ea"/>
              </a:rPr>
              <a:t>AI</a:t>
            </a:r>
            <a:r>
              <a:rPr lang="zh-CN" altLang="en-US" sz="750">
                <a:solidFill>
                  <a:schemeClr val="tx1"/>
                </a:solidFill>
                <a:latin typeface="微软雅黑" panose="020B0503020204020204" pitchFamily="34" charset="-122"/>
                <a:ea typeface="微软雅黑" panose="020B0503020204020204" pitchFamily="34" charset="-122"/>
                <a:sym typeface="+mn-ea"/>
              </a:rPr>
              <a:t>键支持快速唤起</a:t>
            </a:r>
            <a:endParaRPr lang="zh-CN" altLang="en-US" sz="750">
              <a:solidFill>
                <a:schemeClr val="tx1"/>
              </a:solidFill>
              <a:latin typeface="微软雅黑" panose="020B0503020204020204" pitchFamily="34" charset="-122"/>
              <a:ea typeface="微软雅黑" panose="020B0503020204020204" pitchFamily="34" charset="-122"/>
              <a:sym typeface="+mn-ea"/>
            </a:endParaRPr>
          </a:p>
        </p:txBody>
      </p:sp>
      <p:sp>
        <p:nvSpPr>
          <p:cNvPr id="19" name="圆角矩形 18"/>
          <p:cNvSpPr/>
          <p:nvPr/>
        </p:nvSpPr>
        <p:spPr>
          <a:xfrm>
            <a:off x="7068026" y="1167765"/>
            <a:ext cx="1659731" cy="384334"/>
          </a:xfrm>
          <a:prstGeom prst="roundRect">
            <a:avLst/>
          </a:prstGeom>
          <a:solidFill>
            <a:srgbClr val="E0EAF8"/>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indent="0" algn="ctr">
              <a:lnSpc>
                <a:spcPct val="150000"/>
              </a:lnSpc>
              <a:buClrTx/>
              <a:buSzTx/>
              <a:buFont typeface="Arial" panose="020B0604020202020204" pitchFamily="34" charset="0"/>
              <a:buNone/>
            </a:pPr>
            <a:r>
              <a:rPr lang="en-US" altLang="zh-CN" sz="900" b="1" dirty="0">
                <a:solidFill>
                  <a:srgbClr val="057DF5"/>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900" b="1" dirty="0">
                <a:solidFill>
                  <a:srgbClr val="057DF5"/>
                </a:solidFill>
                <a:latin typeface="微软雅黑" panose="020B0503020204020204" pitchFamily="34" charset="-122"/>
                <a:ea typeface="微软雅黑" panose="020B0503020204020204" pitchFamily="34" charset="-122"/>
                <a:cs typeface="微软雅黑" panose="020B0503020204020204" pitchFamily="34" charset="-122"/>
                <a:sym typeface="+mn-ea"/>
              </a:rPr>
              <a:t>键盘</a:t>
            </a:r>
            <a:endParaRPr lang="en-US" altLang="zh-CN" sz="900" b="1" dirty="0">
              <a:solidFill>
                <a:srgbClr val="057DF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0" algn="ctr">
              <a:lnSpc>
                <a:spcPct val="150000"/>
              </a:lnSpc>
              <a:buClrTx/>
              <a:buSzTx/>
              <a:buFont typeface="Arial" panose="020B0604020202020204" pitchFamily="34" charset="0"/>
              <a:buNone/>
            </a:pPr>
            <a:r>
              <a:rPr lang="zh-CN" altLang="en-US" sz="750">
                <a:solidFill>
                  <a:schemeClr val="tx1"/>
                </a:solidFill>
                <a:latin typeface="微软雅黑" panose="020B0503020204020204" pitchFamily="34" charset="-122"/>
                <a:ea typeface="微软雅黑" panose="020B0503020204020204" pitchFamily="34" charset="-122"/>
                <a:sym typeface="+mn-ea"/>
              </a:rPr>
              <a:t>支持</a:t>
            </a:r>
            <a:r>
              <a:rPr lang="en-US" altLang="zh-CN" sz="750">
                <a:solidFill>
                  <a:schemeClr val="tx1"/>
                </a:solidFill>
                <a:latin typeface="微软雅黑" panose="020B0503020204020204" pitchFamily="34" charset="-122"/>
                <a:ea typeface="微软雅黑" panose="020B0503020204020204" pitchFamily="34" charset="-122"/>
                <a:sym typeface="+mn-ea"/>
              </a:rPr>
              <a:t>F12</a:t>
            </a:r>
            <a:r>
              <a:rPr lang="zh-CN" altLang="en-US" sz="750">
                <a:solidFill>
                  <a:schemeClr val="tx1"/>
                </a:solidFill>
                <a:latin typeface="微软雅黑" panose="020B0503020204020204" pitchFamily="34" charset="-122"/>
                <a:ea typeface="微软雅黑" panose="020B0503020204020204" pitchFamily="34" charset="-122"/>
                <a:sym typeface="+mn-ea"/>
              </a:rPr>
              <a:t>或</a:t>
            </a:r>
            <a:r>
              <a:rPr lang="en-US" altLang="zh-CN" sz="750">
                <a:solidFill>
                  <a:schemeClr val="tx1"/>
                </a:solidFill>
                <a:latin typeface="微软雅黑" panose="020B0503020204020204" pitchFamily="34" charset="-122"/>
                <a:ea typeface="微软雅黑" panose="020B0503020204020204" pitchFamily="34" charset="-122"/>
                <a:sym typeface="+mn-ea"/>
              </a:rPr>
              <a:t>AI</a:t>
            </a:r>
            <a:r>
              <a:rPr lang="zh-CN" altLang="en-US" sz="750">
                <a:solidFill>
                  <a:schemeClr val="tx1"/>
                </a:solidFill>
                <a:latin typeface="微软雅黑" panose="020B0503020204020204" pitchFamily="34" charset="-122"/>
                <a:ea typeface="微软雅黑" panose="020B0503020204020204" pitchFamily="34" charset="-122"/>
                <a:sym typeface="+mn-ea"/>
              </a:rPr>
              <a:t>键智能交互</a:t>
            </a:r>
            <a:endParaRPr lang="zh-CN" altLang="en-US" sz="750">
              <a:solidFill>
                <a:schemeClr val="tx1"/>
              </a:solidFill>
              <a:latin typeface="微软雅黑" panose="020B0503020204020204" pitchFamily="34" charset="-122"/>
              <a:ea typeface="微软雅黑" panose="020B0503020204020204" pitchFamily="34" charset="-122"/>
              <a:sym typeface="+mn-ea"/>
            </a:endParaRPr>
          </a:p>
        </p:txBody>
      </p:sp>
      <p:pic>
        <p:nvPicPr>
          <p:cNvPr id="20" name="图片 19" descr="双击悬浮球、单击鼠标AI键备份 3"/>
          <p:cNvPicPr>
            <a:picLocks noChangeAspect="1"/>
          </p:cNvPicPr>
          <p:nvPr/>
        </p:nvPicPr>
        <p:blipFill>
          <a:blip r:embed="rId10"/>
          <a:stretch>
            <a:fillRect/>
          </a:stretch>
        </p:blipFill>
        <p:spPr>
          <a:xfrm>
            <a:off x="5273993" y="1491615"/>
            <a:ext cx="3562826" cy="1975009"/>
          </a:xfrm>
          <a:prstGeom prst="rect">
            <a:avLst/>
          </a:prstGeom>
        </p:spPr>
      </p:pic>
      <p:pic>
        <p:nvPicPr>
          <p:cNvPr id="23" name="图片 22"/>
          <p:cNvPicPr>
            <a:picLocks noChangeAspect="1"/>
          </p:cNvPicPr>
          <p:nvPr/>
        </p:nvPicPr>
        <p:blipFill>
          <a:blip r:embed="rId11"/>
          <a:stretch>
            <a:fillRect/>
          </a:stretch>
        </p:blipFill>
        <p:spPr>
          <a:xfrm>
            <a:off x="7056120" y="3379946"/>
            <a:ext cx="1956435" cy="1622584"/>
          </a:xfrm>
          <a:prstGeom prst="rect">
            <a:avLst/>
          </a:prstGeom>
        </p:spPr>
      </p:pic>
      <p:pic>
        <p:nvPicPr>
          <p:cNvPr id="24" name="图片 23"/>
          <p:cNvPicPr>
            <a:picLocks noChangeAspect="1"/>
          </p:cNvPicPr>
          <p:nvPr/>
        </p:nvPicPr>
        <p:blipFill>
          <a:blip r:embed="rId12"/>
          <a:stretch>
            <a:fillRect/>
          </a:stretch>
        </p:blipFill>
        <p:spPr>
          <a:xfrm>
            <a:off x="4892993" y="3380423"/>
            <a:ext cx="2163128" cy="1622108"/>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5"/>
          <p:cNvSpPr>
            <a:spLocks noGrp="1"/>
          </p:cNvSpPr>
          <p:nvPr>
            <p:ph type="body" sz="quarter" idx="10"/>
          </p:nvPr>
        </p:nvSpPr>
        <p:spPr>
          <a:xfrm>
            <a:off x="548164" y="103982"/>
            <a:ext cx="4212908" cy="368300"/>
          </a:xfrm>
        </p:spPr>
        <p:txBody>
          <a:bodyPr wrap="square"/>
          <a:lstStyle/>
          <a:p>
            <a:r>
              <a:rPr sz="1800" dirty="0">
                <a:solidFill>
                  <a:srgbClr val="0070C0"/>
                </a:solidFill>
                <a:sym typeface="+mn-ea"/>
              </a:rPr>
              <a:t>金融行业</a:t>
            </a:r>
            <a:r>
              <a:rPr lang="en-US" altLang="zh-CN" sz="1800" dirty="0">
                <a:solidFill>
                  <a:srgbClr val="0070C0"/>
                </a:solidFill>
                <a:sym typeface="+mn-ea"/>
              </a:rPr>
              <a:t>-</a:t>
            </a:r>
            <a:r>
              <a:rPr sz="1800" dirty="0">
                <a:solidFill>
                  <a:srgbClr val="0070C0"/>
                </a:solidFill>
                <a:sym typeface="+mn-ea"/>
              </a:rPr>
              <a:t>金融业务大模型场景</a:t>
            </a:r>
            <a:endParaRPr lang="zh-CN" altLang="en-US" sz="1800" dirty="0">
              <a:solidFill>
                <a:srgbClr val="0070C0"/>
              </a:solidFill>
              <a:sym typeface="+mn-ea"/>
            </a:endParaRPr>
          </a:p>
        </p:txBody>
      </p:sp>
      <p:sp>
        <p:nvSpPr>
          <p:cNvPr id="15" name="矩形 14"/>
          <p:cNvSpPr/>
          <p:nvPr/>
        </p:nvSpPr>
        <p:spPr>
          <a:xfrm>
            <a:off x="6191726" y="1544955"/>
            <a:ext cx="2882741" cy="3563779"/>
          </a:xfrm>
          <a:prstGeom prst="rect">
            <a:avLst/>
          </a:prstGeom>
          <a:noFill/>
          <a:ln>
            <a:solidFill>
              <a:schemeClr val="tx1"/>
            </a:solidFill>
          </a:ln>
        </p:spPr>
        <p:txBody>
          <a:bodyPr wrap="square">
            <a:no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a:xfrm>
            <a:off x="2889409" y="1545431"/>
            <a:ext cx="3246120" cy="3563779"/>
          </a:xfrm>
          <a:prstGeom prst="rect">
            <a:avLst/>
          </a:prstGeom>
          <a:noFill/>
          <a:ln>
            <a:solidFill>
              <a:schemeClr val="tx1"/>
            </a:solidFill>
          </a:ln>
        </p:spPr>
        <p:txBody>
          <a:bodyPr wrap="square">
            <a:no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矩形 5"/>
          <p:cNvSpPr/>
          <p:nvPr/>
        </p:nvSpPr>
        <p:spPr>
          <a:xfrm>
            <a:off x="143828" y="1545431"/>
            <a:ext cx="2592229" cy="3472339"/>
          </a:xfrm>
          <a:prstGeom prst="rect">
            <a:avLst/>
          </a:prstGeom>
          <a:noFill/>
          <a:ln>
            <a:solidFill>
              <a:schemeClr val="tx1"/>
            </a:solidFill>
          </a:ln>
        </p:spPr>
        <p:txBody>
          <a:bodyPr wrap="square">
            <a:no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标题 1"/>
          <p:cNvSpPr>
            <a:spLocks noGrp="1"/>
          </p:cNvSpPr>
          <p:nvPr/>
        </p:nvSpPr>
        <p:spPr>
          <a:xfrm>
            <a:off x="230981" y="106680"/>
            <a:ext cx="8746808" cy="438150"/>
          </a:xfrm>
          <a:prstGeom prst="rect">
            <a:avLst/>
          </a:prstGeom>
        </p:spPr>
        <p:txBody>
          <a:bodyPr vert="horz" lIns="68580" tIns="34290" rIns="68580" bIns="34290" rtlCol="0" anchor="ctr">
            <a:noAutofit/>
          </a:bodyPr>
          <a:lstStyle>
            <a:lvl1pPr algn="l" defTabSz="914400" rtl="0" eaLnBrk="1" latinLnBrk="0" hangingPunct="1">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endParaRPr lang="zh-CN" altLang="en-US" sz="2100" dirty="0">
              <a:solidFill>
                <a:srgbClr val="0070C0"/>
              </a:solidFill>
              <a:sym typeface="+mn-ea"/>
            </a:endParaRPr>
          </a:p>
        </p:txBody>
      </p:sp>
      <p:sp>
        <p:nvSpPr>
          <p:cNvPr id="4" name="矩形 3"/>
          <p:cNvSpPr/>
          <p:nvPr>
            <p:custDataLst>
              <p:tags r:id="rId1"/>
            </p:custDataLst>
          </p:nvPr>
        </p:nvSpPr>
        <p:spPr>
          <a:xfrm>
            <a:off x="251936" y="681514"/>
            <a:ext cx="8823008" cy="651510"/>
          </a:xfrm>
          <a:prstGeom prst="rect">
            <a:avLst/>
          </a:prstGeom>
          <a:solidFill>
            <a:schemeClr val="bg1">
              <a:lumMod val="95000"/>
            </a:schemeClr>
          </a:solidFill>
        </p:spPr>
        <p:txBody>
          <a:bodyPr vert="horz" wrap="square" numCol="1" spcCol="0" rtlCol="0" fromWordArt="0" anchor="ctr" anchorCtr="0" forceAA="0" compatLnSpc="0">
            <a:noAutofit/>
          </a:bodyPr>
          <a:lstStyle/>
          <a:p>
            <a:pPr marL="285750" indent="-285750" algn="l">
              <a:lnSpc>
                <a:spcPct val="150000"/>
              </a:lnSpc>
              <a:spcBef>
                <a:spcPts val="0"/>
              </a:spcBef>
              <a:spcAft>
                <a:spcPts val="0"/>
              </a:spcAft>
              <a:buFont typeface="Wingdings" panose="05000000000000000000" charset="0"/>
              <a:buChar char=""/>
            </a:pPr>
            <a:r>
              <a:rPr kumimoji="1" lang="en-US" altLang="zh-CN" sz="1050" b="1" dirty="0">
                <a:latin typeface="微软雅黑" panose="020B0503020204020204" pitchFamily="34" charset="-122"/>
                <a:ea typeface="微软雅黑" panose="020B0503020204020204" pitchFamily="34" charset="-122"/>
                <a:sym typeface="+mn-ea"/>
              </a:rPr>
              <a:t>DeepSeek</a:t>
            </a:r>
            <a:r>
              <a:rPr kumimoji="1" lang="zh-CN" altLang="en-US" sz="1050" b="1" dirty="0">
                <a:latin typeface="微软雅黑" panose="020B0503020204020204" pitchFamily="34" charset="-122"/>
                <a:ea typeface="微软雅黑" panose="020B0503020204020204" pitchFamily="34" charset="-122"/>
                <a:sym typeface="+mn-ea"/>
              </a:rPr>
              <a:t>通过算法创新显著降低模型训练与推理成本，其</a:t>
            </a:r>
            <a:r>
              <a:rPr kumimoji="1" lang="en-US" altLang="zh-CN" sz="1050" b="1" dirty="0">
                <a:latin typeface="微软雅黑" panose="020B0503020204020204" pitchFamily="34" charset="-122"/>
                <a:ea typeface="微软雅黑" panose="020B0503020204020204" pitchFamily="34" charset="-122"/>
                <a:sym typeface="+mn-ea"/>
              </a:rPr>
              <a:t>“</a:t>
            </a:r>
            <a:r>
              <a:rPr kumimoji="1" lang="zh-CN" altLang="en-US" sz="1050" b="1" dirty="0">
                <a:latin typeface="微软雅黑" panose="020B0503020204020204" pitchFamily="34" charset="-122"/>
                <a:ea typeface="微软雅黑" panose="020B0503020204020204" pitchFamily="34" charset="-122"/>
                <a:sym typeface="+mn-ea"/>
              </a:rPr>
              <a:t>能力提升、价格下探</a:t>
            </a:r>
            <a:r>
              <a:rPr kumimoji="1" lang="en-US" altLang="zh-CN" sz="1050" b="1" dirty="0">
                <a:latin typeface="微软雅黑" panose="020B0503020204020204" pitchFamily="34" charset="-122"/>
                <a:ea typeface="微软雅黑" panose="020B0503020204020204" pitchFamily="34" charset="-122"/>
                <a:sym typeface="+mn-ea"/>
              </a:rPr>
              <a:t>”</a:t>
            </a:r>
            <a:r>
              <a:rPr kumimoji="1" lang="zh-CN" altLang="en-US" sz="1050" b="1" dirty="0">
                <a:latin typeface="微软雅黑" panose="020B0503020204020204" pitchFamily="34" charset="-122"/>
                <a:ea typeface="微软雅黑" panose="020B0503020204020204" pitchFamily="34" charset="-122"/>
                <a:sym typeface="+mn-ea"/>
              </a:rPr>
              <a:t>的特性将加速</a:t>
            </a:r>
            <a:r>
              <a:rPr kumimoji="1" lang="en-US" altLang="zh-CN" sz="1050" b="1" dirty="0">
                <a:latin typeface="微软雅黑" panose="020B0503020204020204" pitchFamily="34" charset="-122"/>
                <a:ea typeface="微软雅黑" panose="020B0503020204020204" pitchFamily="34" charset="-122"/>
                <a:sym typeface="+mn-ea"/>
              </a:rPr>
              <a:t>AI</a:t>
            </a:r>
            <a:r>
              <a:rPr kumimoji="1" lang="zh-CN" altLang="en-US" sz="1050" b="1" dirty="0">
                <a:latin typeface="微软雅黑" panose="020B0503020204020204" pitchFamily="34" charset="-122"/>
                <a:ea typeface="微软雅黑" panose="020B0503020204020204" pitchFamily="34" charset="-122"/>
                <a:sym typeface="+mn-ea"/>
              </a:rPr>
              <a:t>在垂直行业的普惠化进程，尤其在金融高数据密度场景中，有望催生</a:t>
            </a:r>
            <a:r>
              <a:rPr kumimoji="1" lang="en-US" altLang="zh-CN" sz="1050" b="1" dirty="0">
                <a:latin typeface="微软雅黑" panose="020B0503020204020204" pitchFamily="34" charset="-122"/>
                <a:ea typeface="微软雅黑" panose="020B0503020204020204" pitchFamily="34" charset="-122"/>
                <a:sym typeface="+mn-ea"/>
              </a:rPr>
              <a:t>“AI+</a:t>
            </a:r>
            <a:r>
              <a:rPr kumimoji="1" lang="zh-CN" altLang="en-US" sz="1050" b="1" dirty="0">
                <a:latin typeface="微软雅黑" panose="020B0503020204020204" pitchFamily="34" charset="-122"/>
                <a:ea typeface="微软雅黑" panose="020B0503020204020204" pitchFamily="34" charset="-122"/>
                <a:sym typeface="+mn-ea"/>
              </a:rPr>
              <a:t>运营</a:t>
            </a:r>
            <a:r>
              <a:rPr kumimoji="1" lang="en-US" altLang="zh-CN" sz="1050" b="1" dirty="0">
                <a:latin typeface="微软雅黑" panose="020B0503020204020204" pitchFamily="34" charset="-122"/>
                <a:ea typeface="微软雅黑" panose="020B0503020204020204" pitchFamily="34" charset="-122"/>
                <a:sym typeface="+mn-ea"/>
              </a:rPr>
              <a:t>”“AI+</a:t>
            </a:r>
            <a:r>
              <a:rPr kumimoji="1" lang="zh-CN" altLang="en-US" sz="1050" b="1" dirty="0">
                <a:latin typeface="微软雅黑" panose="020B0503020204020204" pitchFamily="34" charset="-122"/>
                <a:ea typeface="微软雅黑" panose="020B0503020204020204" pitchFamily="34" charset="-122"/>
                <a:sym typeface="+mn-ea"/>
              </a:rPr>
              <a:t>产品</a:t>
            </a:r>
            <a:r>
              <a:rPr kumimoji="1" lang="en-US" altLang="zh-CN" sz="1050" b="1" dirty="0">
                <a:latin typeface="微软雅黑" panose="020B0503020204020204" pitchFamily="34" charset="-122"/>
                <a:ea typeface="微软雅黑" panose="020B0503020204020204" pitchFamily="34" charset="-122"/>
                <a:sym typeface="+mn-ea"/>
              </a:rPr>
              <a:t>”“AI+</a:t>
            </a:r>
            <a:r>
              <a:rPr kumimoji="1" lang="zh-CN" altLang="en-US" sz="1050" b="1" dirty="0">
                <a:latin typeface="微软雅黑" panose="020B0503020204020204" pitchFamily="34" charset="-122"/>
                <a:ea typeface="微软雅黑" panose="020B0503020204020204" pitchFamily="34" charset="-122"/>
                <a:sym typeface="+mn-ea"/>
              </a:rPr>
              <a:t>资管</a:t>
            </a:r>
            <a:r>
              <a:rPr kumimoji="1" lang="en-US" altLang="zh-CN" sz="1050" b="1" dirty="0">
                <a:latin typeface="微软雅黑" panose="020B0503020204020204" pitchFamily="34" charset="-122"/>
                <a:ea typeface="微软雅黑" panose="020B0503020204020204" pitchFamily="34" charset="-122"/>
                <a:sym typeface="+mn-ea"/>
              </a:rPr>
              <a:t>”“AI+</a:t>
            </a:r>
            <a:r>
              <a:rPr kumimoji="1" lang="zh-CN" altLang="en-US" sz="1050" b="1" dirty="0">
                <a:latin typeface="微软雅黑" panose="020B0503020204020204" pitchFamily="34" charset="-122"/>
                <a:ea typeface="微软雅黑" panose="020B0503020204020204" pitchFamily="34" charset="-122"/>
                <a:sym typeface="+mn-ea"/>
              </a:rPr>
              <a:t>投研</a:t>
            </a:r>
            <a:r>
              <a:rPr kumimoji="1" lang="en-US" altLang="zh-CN" sz="1050" b="1" dirty="0">
                <a:latin typeface="微软雅黑" panose="020B0503020204020204" pitchFamily="34" charset="-122"/>
                <a:ea typeface="微软雅黑" panose="020B0503020204020204" pitchFamily="34" charset="-122"/>
                <a:sym typeface="+mn-ea"/>
              </a:rPr>
              <a:t>”“AI+</a:t>
            </a:r>
            <a:r>
              <a:rPr kumimoji="1" lang="zh-CN" altLang="en-US" sz="1050" b="1" dirty="0">
                <a:latin typeface="微软雅黑" panose="020B0503020204020204" pitchFamily="34" charset="-122"/>
                <a:ea typeface="微软雅黑" panose="020B0503020204020204" pitchFamily="34" charset="-122"/>
                <a:sym typeface="+mn-ea"/>
              </a:rPr>
              <a:t>合规</a:t>
            </a:r>
            <a:r>
              <a:rPr kumimoji="1" lang="en-US" altLang="zh-CN" sz="1050" b="1" dirty="0">
                <a:latin typeface="微软雅黑" panose="020B0503020204020204" pitchFamily="34" charset="-122"/>
                <a:ea typeface="微软雅黑" panose="020B0503020204020204" pitchFamily="34" charset="-122"/>
                <a:sym typeface="+mn-ea"/>
              </a:rPr>
              <a:t>”</a:t>
            </a:r>
            <a:r>
              <a:rPr kumimoji="1" lang="zh-CN" altLang="en-US" sz="1050" b="1" dirty="0">
                <a:latin typeface="微软雅黑" panose="020B0503020204020204" pitchFamily="34" charset="-122"/>
                <a:ea typeface="微软雅黑" panose="020B0503020204020204" pitchFamily="34" charset="-122"/>
                <a:sym typeface="+mn-ea"/>
              </a:rPr>
              <a:t>等创新商业模式。</a:t>
            </a:r>
            <a:endParaRPr kumimoji="1" lang="zh-CN" altLang="en-US" sz="1050" b="1" dirty="0">
              <a:latin typeface="微软雅黑" panose="020B0503020204020204" pitchFamily="34" charset="-122"/>
              <a:ea typeface="微软雅黑" panose="020B0503020204020204" pitchFamily="34" charset="-122"/>
              <a:sym typeface="+mn-ea"/>
            </a:endParaRPr>
          </a:p>
        </p:txBody>
      </p:sp>
      <p:grpSp>
        <p:nvGrpSpPr>
          <p:cNvPr id="9" name="组合 8"/>
          <p:cNvGrpSpPr/>
          <p:nvPr/>
        </p:nvGrpSpPr>
        <p:grpSpPr>
          <a:xfrm>
            <a:off x="230981" y="1456373"/>
            <a:ext cx="8880158" cy="3623788"/>
            <a:chOff x="485" y="3086"/>
            <a:chExt cx="18646" cy="7581"/>
          </a:xfrm>
        </p:grpSpPr>
        <p:sp>
          <p:nvSpPr>
            <p:cNvPr id="19" name="矩形 18"/>
            <p:cNvSpPr/>
            <p:nvPr>
              <p:custDataLst>
                <p:tags r:id="rId2"/>
              </p:custDataLst>
            </p:nvPr>
          </p:nvSpPr>
          <p:spPr bwMode="auto">
            <a:xfrm>
              <a:off x="485" y="3086"/>
              <a:ext cx="4327" cy="444"/>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客户服务与营销</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sp>
          <p:nvSpPr>
            <p:cNvPr id="13" name="文本框 12"/>
            <p:cNvSpPr txBox="1"/>
            <p:nvPr>
              <p:custDataLst>
                <p:tags r:id="rId3"/>
              </p:custDataLst>
            </p:nvPr>
          </p:nvSpPr>
          <p:spPr>
            <a:xfrm>
              <a:off x="504" y="3530"/>
              <a:ext cx="5250" cy="7081"/>
            </a:xfrm>
            <a:prstGeom prst="rect">
              <a:avLst/>
            </a:prstGeom>
            <a:noFill/>
          </p:spPr>
          <p:txBody>
            <a:bodyPr wrap="square">
              <a:noAutofit/>
            </a:bodyPr>
            <a:lstStyle/>
            <a:p>
              <a:pPr marL="0" lvl="1" indent="-285750" algn="just" fontAlgn="auto">
                <a:lnSpc>
                  <a:spcPct val="150000"/>
                </a:lnSpc>
                <a:buFont typeface="Wingdings" panose="05000000000000000000" pitchFamily="2" charset="2"/>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智能客服</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r>
                <a:rPr lang="en-US" altLang="zh-CN" sz="9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大模型支持的智能客服可以理解客户用自然语言提出的各种问题，提供准确、及时的解答。例如招商银行的智能客服，能够处理账户查询、交易记录、贷款政策等常见问题，不仅能快速响应，还可以通过上下文理解实现多轮对话，大大提升了客户服务效率和质量。</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285750" algn="just" fontAlgn="auto">
                <a:lnSpc>
                  <a:spcPct val="150000"/>
                </a:lnSpc>
                <a:buFont typeface="Wingdings" panose="05000000000000000000" pitchFamily="2" charset="2"/>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客户细分</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大模型能够对海量客户数据进行深度挖掘和分析，识别出不同客户群体的特征和行为模式，帮助金融机构进行更精细的客户细分。</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171450" algn="just" fontAlgn="auto">
                <a:lnSpc>
                  <a:spcPct val="150000"/>
                </a:lnSpc>
                <a:buFont typeface="Wingdings" panose="05000000000000000000" charset="0"/>
                <a:buChar char="Ø"/>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矩形 4"/>
            <p:cNvSpPr/>
            <p:nvPr>
              <p:custDataLst>
                <p:tags r:id="rId4"/>
              </p:custDataLst>
            </p:nvPr>
          </p:nvSpPr>
          <p:spPr bwMode="auto">
            <a:xfrm>
              <a:off x="7105" y="3086"/>
              <a:ext cx="4327" cy="444"/>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业务评估与管理</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sp>
          <p:nvSpPr>
            <p:cNvPr id="8" name="文本框 7"/>
            <p:cNvSpPr txBox="1"/>
            <p:nvPr>
              <p:custDataLst>
                <p:tags r:id="rId5"/>
              </p:custDataLst>
            </p:nvPr>
          </p:nvSpPr>
          <p:spPr>
            <a:xfrm>
              <a:off x="7124" y="3530"/>
              <a:ext cx="4386" cy="553"/>
            </a:xfrm>
            <a:prstGeom prst="rect">
              <a:avLst/>
            </a:prstGeom>
            <a:noFill/>
          </p:spPr>
          <p:txBody>
            <a:bodyPr wrap="square">
              <a:spAutoFit/>
            </a:bodyPr>
            <a:lstStyle/>
            <a:p>
              <a:pPr marL="0" lvl="1" indent="-285750" fontAlgn="auto">
                <a:lnSpc>
                  <a:spcPct val="150000"/>
                </a:lnSpc>
                <a:buFont typeface="Wingdings" panose="05000000000000000000" pitchFamily="2" charset="2"/>
                <a:buChar char="n"/>
              </a:pP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custDataLst>
                <p:tags r:id="rId6"/>
              </p:custDataLst>
            </p:nvPr>
          </p:nvSpPr>
          <p:spPr>
            <a:xfrm>
              <a:off x="9724" y="3530"/>
              <a:ext cx="4386" cy="553"/>
            </a:xfrm>
            <a:prstGeom prst="rect">
              <a:avLst/>
            </a:prstGeom>
            <a:noFill/>
          </p:spPr>
          <p:txBody>
            <a:bodyPr wrap="square">
              <a:spAutoFit/>
            </a:bodyPr>
            <a:lstStyle/>
            <a:p>
              <a:pPr marL="171450" lvl="1" indent="-171450" fontAlgn="auto">
                <a:lnSpc>
                  <a:spcPct val="150000"/>
                </a:lnSpc>
                <a:buFont typeface="Wingdings" panose="05000000000000000000" charset="0"/>
                <a:buChar char="n"/>
              </a:pP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custDataLst>
                <p:tags r:id="rId7"/>
              </p:custDataLst>
            </p:nvPr>
          </p:nvSpPr>
          <p:spPr bwMode="auto">
            <a:xfrm>
              <a:off x="14135" y="3086"/>
              <a:ext cx="4327" cy="444"/>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运营管理</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sp>
          <p:nvSpPr>
            <p:cNvPr id="12" name="文本框 11"/>
            <p:cNvSpPr txBox="1"/>
            <p:nvPr>
              <p:custDataLst>
                <p:tags r:id="rId8"/>
              </p:custDataLst>
            </p:nvPr>
          </p:nvSpPr>
          <p:spPr>
            <a:xfrm>
              <a:off x="14295" y="3530"/>
              <a:ext cx="4464" cy="553"/>
            </a:xfrm>
            <a:prstGeom prst="rect">
              <a:avLst/>
            </a:prstGeom>
            <a:noFill/>
          </p:spPr>
          <p:txBody>
            <a:bodyPr wrap="square">
              <a:spAutoFit/>
            </a:bodyPr>
            <a:lstStyle/>
            <a:p>
              <a:pPr marL="171450" lvl="1" indent="-171450" fontAlgn="auto">
                <a:lnSpc>
                  <a:spcPct val="150000"/>
                </a:lnSpc>
                <a:buFont typeface="Wingdings" panose="05000000000000000000" charset="0"/>
                <a:buChar char="n"/>
              </a:pP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custDataLst>
                <p:tags r:id="rId9"/>
              </p:custDataLst>
            </p:nvPr>
          </p:nvSpPr>
          <p:spPr>
            <a:xfrm>
              <a:off x="5963" y="3586"/>
              <a:ext cx="6709" cy="7081"/>
            </a:xfrm>
            <a:prstGeom prst="rect">
              <a:avLst/>
            </a:prstGeom>
            <a:noFill/>
          </p:spPr>
          <p:txBody>
            <a:bodyPr wrap="square">
              <a:noAutofit/>
            </a:bodyPr>
            <a:lstStyle/>
            <a:p>
              <a:pPr marL="0" lvl="1" indent="-285750" algn="just" fontAlgn="auto">
                <a:lnSpc>
                  <a:spcPct val="150000"/>
                </a:lnSpc>
                <a:buFont typeface="Wingdings" panose="05000000000000000000" pitchFamily="2" charset="2"/>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估值对账</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rPr>
                <a:t>数据收集与整合：</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大模型可处理各类数据源，自动收集并整合这些数据到统一平台。自动识别数据中的异常值和缺失值，并根据历史数据和行业经验进行修正和补充。</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rPr>
                <a:t>估值计算</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：大模型内置了多种金融估值模型和算法，能够根据不同金融产品的特点选择合适的方法进行估值。</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rPr>
                <a:t>对账与差异分析：</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将计算得到的估值结果与交易对手方或第三方估值机构的结果进行自动比对。</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285750" algn="just" fontAlgn="auto">
                <a:lnSpc>
                  <a:spcPct val="150000"/>
                </a:lnSpc>
                <a:buFont typeface="Wingdings" panose="05000000000000000000" pitchFamily="2" charset="2"/>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合同质检</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合同数据录入：</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大模型可接收多种格式的金融合同文件，如</a:t>
              </a:r>
              <a:r>
                <a:rPr lang="en-US" altLang="zh-CN" sz="750" dirty="0">
                  <a:latin typeface="微软雅黑" panose="020B0503020204020204" pitchFamily="34" charset="-122"/>
                  <a:ea typeface="微软雅黑" panose="020B0503020204020204" pitchFamily="34" charset="-122"/>
                  <a:cs typeface="微软雅黑" panose="020B0503020204020204" pitchFamily="34" charset="-122"/>
                </a:rPr>
                <a:t> PDF</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750" dirty="0">
                  <a:latin typeface="微软雅黑" panose="020B0503020204020204" pitchFamily="34" charset="-122"/>
                  <a:ea typeface="微软雅黑" panose="020B0503020204020204" pitchFamily="34" charset="-122"/>
                  <a:cs typeface="微软雅黑" panose="020B0503020204020204" pitchFamily="34" charset="-122"/>
                </a:rPr>
                <a:t>Word </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等。它具备自动识别和提取合同文本内容的能力。</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规则匹配与审查</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大模型内部预先设定了一系列金融行业的法规、政策以及企业自身的合同规范要求。它会依据这些规则对合同内容进行细致审查，检查合同条款是否存在违反法律法规的情况，是否符合企业的内部规定。</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just" fontAlgn="auto">
                <a:lnSpc>
                  <a:spcPct val="150000"/>
                </a:lnSpc>
                <a:buFont typeface="Wingdings" panose="05000000000000000000" charset="0"/>
                <a:buChar char="Ø"/>
              </a:pPr>
              <a:r>
                <a:rPr lang="zh-CN" altLang="en-US" sz="750" b="1" dirty="0">
                  <a:latin typeface="微软雅黑" panose="020B0503020204020204" pitchFamily="34" charset="-122"/>
                  <a:ea typeface="微软雅黑" panose="020B0503020204020204" pitchFamily="34" charset="-122"/>
                  <a:cs typeface="微软雅黑" panose="020B0503020204020204" pitchFamily="34" charset="-122"/>
                  <a:sym typeface="+mn-ea"/>
                </a:rPr>
                <a:t>质检报告生成</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750" dirty="0">
                  <a:latin typeface="微软雅黑" panose="020B0503020204020204" pitchFamily="34" charset="-122"/>
                  <a:ea typeface="微软雅黑" panose="020B0503020204020204" pitchFamily="34" charset="-122"/>
                  <a:cs typeface="微软雅黑" panose="020B0503020204020204" pitchFamily="34" charset="-122"/>
                </a:rPr>
                <a:t>完成审查后，大模型会自动生成详细的质检报告。报告内容包括合同的基本信息、审查结果、发现的问题、风险评估以及改进建议等。</a:t>
              </a:r>
              <a:endParaRPr lang="zh-CN" altLang="en-US" sz="75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171450" algn="just" fontAlgn="auto">
                <a:lnSpc>
                  <a:spcPct val="150000"/>
                </a:lnSpc>
                <a:buFont typeface="Wingdings" panose="05000000000000000000" charset="0"/>
                <a:buChar char="Ø"/>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custDataLst>
                <p:tags r:id="rId10"/>
              </p:custDataLst>
            </p:nvPr>
          </p:nvSpPr>
          <p:spPr>
            <a:xfrm>
              <a:off x="13114" y="3586"/>
              <a:ext cx="6017" cy="7081"/>
            </a:xfrm>
            <a:prstGeom prst="rect">
              <a:avLst/>
            </a:prstGeom>
            <a:noFill/>
          </p:spPr>
          <p:txBody>
            <a:bodyPr wrap="square">
              <a:noAutofit/>
            </a:bodyPr>
            <a:lstStyle/>
            <a:p>
              <a:pPr marL="0" lvl="1" indent="-285750" algn="just" fontAlgn="auto">
                <a:lnSpc>
                  <a:spcPct val="150000"/>
                </a:lnSpc>
                <a:buFont typeface="Wingdings" panose="05000000000000000000" pitchFamily="2" charset="2"/>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流程自动化</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r>
                <a:rPr lang="en-US" altLang="zh-CN" sz="9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大模型可以实现金融业务流程的自动化，如贷款审批、理赔处理等。通过自然语言处理技术，大模型可以自动读取和分析客户提交的申请材料，根据预设的规则和模型进行审批决策，提高业务处理效率和准确性。</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285750" algn="just" fontAlgn="auto">
                <a:lnSpc>
                  <a:spcPct val="150000"/>
                </a:lnSpc>
                <a:buFont typeface="Wingdings" panose="05000000000000000000" pitchFamily="2" charset="2"/>
                <a:buChar char="n"/>
              </a:pPr>
              <a:r>
                <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合规管理</a:t>
              </a:r>
              <a:endParaRPr lang="zh-CN" altLang="en-US" sz="900" b="1"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监测金融机构的业务活动是否符合法律法规和监管要求，大模型可以帮助金融机构及时发现合规风险，并提供相应的解决方案。例如，大模型可以自动分析合同条款、交易记录等，确保金融机构的业务活动合法合规。。</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just" fontAlgn="auto">
                <a:lnSpc>
                  <a:spcPct val="150000"/>
                </a:lnSpc>
                <a:buFont typeface="Wingdings" panose="05000000000000000000" charset="0"/>
                <a:buNone/>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171450" algn="just" fontAlgn="auto">
                <a:lnSpc>
                  <a:spcPct val="150000"/>
                </a:lnSpc>
                <a:buFont typeface="Wingdings" panose="05000000000000000000" charset="0"/>
                <a:buChar char="Ø"/>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390" y="103949"/>
            <a:ext cx="3521189" cy="368300"/>
          </a:xfrm>
        </p:spPr>
        <p:txBody>
          <a:bodyPr/>
          <a:lstStyle/>
          <a:p>
            <a:r>
              <a:rPr lang="zh-CN" sz="1800" dirty="0">
                <a:solidFill>
                  <a:srgbClr val="0070C0"/>
                </a:solidFill>
                <a:sym typeface="+mn-ea"/>
              </a:rPr>
              <a:t>项目案例：农商行智算项目</a:t>
            </a:r>
            <a:endParaRPr lang="zh-CN" altLang="en-US" sz="1800" dirty="0" smtClean="0">
              <a:solidFill>
                <a:srgbClr val="0070C0"/>
              </a:solidFill>
              <a:cs typeface="微软雅黑" panose="020B0503020204020204" pitchFamily="34" charset="-122"/>
              <a:sym typeface="+mn-ea"/>
            </a:endParaRPr>
          </a:p>
        </p:txBody>
      </p:sp>
      <p:cxnSp>
        <p:nvCxnSpPr>
          <p:cNvPr id="3" name="直接连接符 2"/>
          <p:cNvCxnSpPr/>
          <p:nvPr/>
        </p:nvCxnSpPr>
        <p:spPr>
          <a:xfrm>
            <a:off x="251993" y="627938"/>
            <a:ext cx="8855252"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ïṩ1íḋe"/>
          <p:cNvSpPr/>
          <p:nvPr/>
        </p:nvSpPr>
        <p:spPr>
          <a:xfrm>
            <a:off x="4398169" y="1766888"/>
            <a:ext cx="1277779" cy="354330"/>
          </a:xfrm>
          <a:prstGeom prst="roundRect">
            <a:avLst>
              <a:gd name="adj" fmla="val 30000"/>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05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客户痛点</a:t>
            </a:r>
            <a:endPar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iṡḷïdê"/>
          <p:cNvSpPr/>
          <p:nvPr/>
        </p:nvSpPr>
        <p:spPr>
          <a:xfrm>
            <a:off x="6627971" y="1766411"/>
            <a:ext cx="1314450" cy="354330"/>
          </a:xfrm>
          <a:prstGeom prst="roundRect">
            <a:avLst>
              <a:gd name="adj" fmla="val 30000"/>
            </a:avLst>
          </a:prstGeom>
          <a:solidFill>
            <a:srgbClr val="6FB58A"/>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05000" tIns="0" rIns="6858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Arial" panose="020B0604020202020204" pitchFamily="34" charset="0"/>
                <a:ea typeface="微软雅黑" panose="020B0503020204020204" pitchFamily="34" charset="-122"/>
                <a:sym typeface="Arial" panose="020B0604020202020204" pitchFamily="34" charset="0"/>
              </a:rPr>
              <a:t>产品清单</a:t>
            </a:r>
            <a:endParaRPr lang="zh-CN" altLang="en-US" sz="12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íṡḷíḓé"/>
          <p:cNvSpPr/>
          <p:nvPr/>
        </p:nvSpPr>
        <p:spPr>
          <a:xfrm>
            <a:off x="4518660" y="1855946"/>
            <a:ext cx="138589" cy="175736"/>
          </a:xfrm>
          <a:custGeom>
            <a:avLst/>
            <a:gdLst>
              <a:gd name="connsiteX0" fmla="*/ 378486 w 600063"/>
              <a:gd name="connsiteY0" fmla="*/ 322142 h 600063"/>
              <a:gd name="connsiteX1" fmla="*/ 394917 w 600063"/>
              <a:gd name="connsiteY1" fmla="*/ 355525 h 600063"/>
              <a:gd name="connsiteX2" fmla="*/ 402346 w 600063"/>
              <a:gd name="connsiteY2" fmla="*/ 360954 h 600063"/>
              <a:gd name="connsiteX3" fmla="*/ 439160 w 600063"/>
              <a:gd name="connsiteY3" fmla="*/ 366287 h 600063"/>
              <a:gd name="connsiteX4" fmla="*/ 412538 w 600063"/>
              <a:gd name="connsiteY4" fmla="*/ 392241 h 600063"/>
              <a:gd name="connsiteX5" fmla="*/ 409680 w 600063"/>
              <a:gd name="connsiteY5" fmla="*/ 401003 h 600063"/>
              <a:gd name="connsiteX6" fmla="*/ 415967 w 600063"/>
              <a:gd name="connsiteY6" fmla="*/ 437672 h 600063"/>
              <a:gd name="connsiteX7" fmla="*/ 383058 w 600063"/>
              <a:gd name="connsiteY7" fmla="*/ 420338 h 600063"/>
              <a:gd name="connsiteX8" fmla="*/ 373866 w 600063"/>
              <a:gd name="connsiteY8" fmla="*/ 420338 h 600063"/>
              <a:gd name="connsiteX9" fmla="*/ 340910 w 600063"/>
              <a:gd name="connsiteY9" fmla="*/ 437672 h 600063"/>
              <a:gd name="connsiteX10" fmla="*/ 347196 w 600063"/>
              <a:gd name="connsiteY10" fmla="*/ 401003 h 600063"/>
              <a:gd name="connsiteX11" fmla="*/ 344387 w 600063"/>
              <a:gd name="connsiteY11" fmla="*/ 392241 h 600063"/>
              <a:gd name="connsiteX12" fmla="*/ 317764 w 600063"/>
              <a:gd name="connsiteY12" fmla="*/ 366287 h 600063"/>
              <a:gd name="connsiteX13" fmla="*/ 354531 w 600063"/>
              <a:gd name="connsiteY13" fmla="*/ 360954 h 600063"/>
              <a:gd name="connsiteX14" fmla="*/ 362008 w 600063"/>
              <a:gd name="connsiteY14" fmla="*/ 355525 h 600063"/>
              <a:gd name="connsiteX15" fmla="*/ 378439 w 600063"/>
              <a:gd name="connsiteY15" fmla="*/ 290340 h 600063"/>
              <a:gd name="connsiteX16" fmla="*/ 369563 w 600063"/>
              <a:gd name="connsiteY16" fmla="*/ 295412 h 600063"/>
              <a:gd name="connsiteX17" fmla="*/ 346560 w 600063"/>
              <a:gd name="connsiteY17" fmla="*/ 342084 h 600063"/>
              <a:gd name="connsiteX18" fmla="*/ 295079 w 600063"/>
              <a:gd name="connsiteY18" fmla="*/ 349560 h 600063"/>
              <a:gd name="connsiteX19" fmla="*/ 289554 w 600063"/>
              <a:gd name="connsiteY19" fmla="*/ 366419 h 600063"/>
              <a:gd name="connsiteX20" fmla="*/ 326796 w 600063"/>
              <a:gd name="connsiteY20" fmla="*/ 402757 h 600063"/>
              <a:gd name="connsiteX21" fmla="*/ 318034 w 600063"/>
              <a:gd name="connsiteY21" fmla="*/ 454048 h 600063"/>
              <a:gd name="connsiteX22" fmla="*/ 332368 w 600063"/>
              <a:gd name="connsiteY22" fmla="*/ 464430 h 600063"/>
              <a:gd name="connsiteX23" fmla="*/ 378421 w 600063"/>
              <a:gd name="connsiteY23" fmla="*/ 440237 h 600063"/>
              <a:gd name="connsiteX24" fmla="*/ 424473 w 600063"/>
              <a:gd name="connsiteY24" fmla="*/ 464430 h 600063"/>
              <a:gd name="connsiteX25" fmla="*/ 438856 w 600063"/>
              <a:gd name="connsiteY25" fmla="*/ 454048 h 600063"/>
              <a:gd name="connsiteX26" fmla="*/ 430045 w 600063"/>
              <a:gd name="connsiteY26" fmla="*/ 402757 h 600063"/>
              <a:gd name="connsiteX27" fmla="*/ 467287 w 600063"/>
              <a:gd name="connsiteY27" fmla="*/ 366419 h 600063"/>
              <a:gd name="connsiteX28" fmla="*/ 461811 w 600063"/>
              <a:gd name="connsiteY28" fmla="*/ 349560 h 600063"/>
              <a:gd name="connsiteX29" fmla="*/ 410329 w 600063"/>
              <a:gd name="connsiteY29" fmla="*/ 342084 h 600063"/>
              <a:gd name="connsiteX30" fmla="*/ 387279 w 600063"/>
              <a:gd name="connsiteY30" fmla="*/ 295412 h 600063"/>
              <a:gd name="connsiteX31" fmla="*/ 378439 w 600063"/>
              <a:gd name="connsiteY31" fmla="*/ 290340 h 600063"/>
              <a:gd name="connsiteX32" fmla="*/ 269044 w 600063"/>
              <a:gd name="connsiteY32" fmla="*/ 158372 h 600063"/>
              <a:gd name="connsiteX33" fmla="*/ 333099 w 600063"/>
              <a:gd name="connsiteY33" fmla="*/ 222470 h 600063"/>
              <a:gd name="connsiteX34" fmla="*/ 269044 w 600063"/>
              <a:gd name="connsiteY34" fmla="*/ 286521 h 600063"/>
              <a:gd name="connsiteX35" fmla="*/ 268758 w 600063"/>
              <a:gd name="connsiteY35" fmla="*/ 286521 h 600063"/>
              <a:gd name="connsiteX36" fmla="*/ 204845 w 600063"/>
              <a:gd name="connsiteY36" fmla="*/ 222327 h 600063"/>
              <a:gd name="connsiteX37" fmla="*/ 269044 w 600063"/>
              <a:gd name="connsiteY37" fmla="*/ 158372 h 600063"/>
              <a:gd name="connsiteX38" fmla="*/ 268886 w 600063"/>
              <a:gd name="connsiteY38" fmla="*/ 134538 h 600063"/>
              <a:gd name="connsiteX39" fmla="*/ 184734 w 600063"/>
              <a:gd name="connsiteY39" fmla="*/ 196783 h 600063"/>
              <a:gd name="connsiteX40" fmla="*/ 219690 w 600063"/>
              <a:gd name="connsiteY40" fmla="*/ 295412 h 600063"/>
              <a:gd name="connsiteX41" fmla="*/ 129776 w 600063"/>
              <a:gd name="connsiteY41" fmla="*/ 425283 h 600063"/>
              <a:gd name="connsiteX42" fmla="*/ 141777 w 600063"/>
              <a:gd name="connsiteY42" fmla="*/ 437284 h 600063"/>
              <a:gd name="connsiteX43" fmla="*/ 153778 w 600063"/>
              <a:gd name="connsiteY43" fmla="*/ 425283 h 600063"/>
              <a:gd name="connsiteX44" fmla="*/ 268743 w 600063"/>
              <a:gd name="connsiteY44" fmla="*/ 310461 h 600063"/>
              <a:gd name="connsiteX45" fmla="*/ 269028 w 600063"/>
              <a:gd name="connsiteY45" fmla="*/ 310461 h 600063"/>
              <a:gd name="connsiteX46" fmla="*/ 323368 w 600063"/>
              <a:gd name="connsiteY46" fmla="*/ 324129 h 600063"/>
              <a:gd name="connsiteX47" fmla="*/ 343941 w 600063"/>
              <a:gd name="connsiteY47" fmla="*/ 308509 h 600063"/>
              <a:gd name="connsiteX48" fmla="*/ 318081 w 600063"/>
              <a:gd name="connsiteY48" fmla="*/ 295412 h 600063"/>
              <a:gd name="connsiteX49" fmla="*/ 353037 w 600063"/>
              <a:gd name="connsiteY49" fmla="*/ 196783 h 600063"/>
              <a:gd name="connsiteX50" fmla="*/ 268886 w 600063"/>
              <a:gd name="connsiteY50" fmla="*/ 134538 h 600063"/>
              <a:gd name="connsiteX51" fmla="*/ 300032 w 600063"/>
              <a:gd name="connsiteY51" fmla="*/ 0 h 600063"/>
              <a:gd name="connsiteX52" fmla="*/ 600063 w 600063"/>
              <a:gd name="connsiteY52" fmla="*/ 300032 h 600063"/>
              <a:gd name="connsiteX53" fmla="*/ 300032 w 600063"/>
              <a:gd name="connsiteY53" fmla="*/ 600063 h 600063"/>
              <a:gd name="connsiteX54" fmla="*/ 0 w 600063"/>
              <a:gd name="connsiteY54" fmla="*/ 300032 h 600063"/>
              <a:gd name="connsiteX55" fmla="*/ 300032 w 600063"/>
              <a:gd name="connsiteY55" fmla="*/ 0 h 60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0063" h="600063">
                <a:moveTo>
                  <a:pt x="378486" y="322142"/>
                </a:moveTo>
                <a:lnTo>
                  <a:pt x="394917" y="355525"/>
                </a:lnTo>
                <a:cubicBezTo>
                  <a:pt x="396345" y="358430"/>
                  <a:pt x="399155" y="360477"/>
                  <a:pt x="402346" y="360954"/>
                </a:cubicBezTo>
                <a:lnTo>
                  <a:pt x="439160" y="366287"/>
                </a:lnTo>
                <a:lnTo>
                  <a:pt x="412538" y="392241"/>
                </a:lnTo>
                <a:cubicBezTo>
                  <a:pt x="410204" y="394527"/>
                  <a:pt x="409157" y="397765"/>
                  <a:pt x="409680" y="401003"/>
                </a:cubicBezTo>
                <a:lnTo>
                  <a:pt x="415967" y="437672"/>
                </a:lnTo>
                <a:lnTo>
                  <a:pt x="383058" y="420338"/>
                </a:lnTo>
                <a:cubicBezTo>
                  <a:pt x="380153" y="418814"/>
                  <a:pt x="376724" y="418814"/>
                  <a:pt x="373866" y="420338"/>
                </a:cubicBezTo>
                <a:lnTo>
                  <a:pt x="340910" y="437672"/>
                </a:lnTo>
                <a:lnTo>
                  <a:pt x="347196" y="401003"/>
                </a:lnTo>
                <a:cubicBezTo>
                  <a:pt x="347768" y="397765"/>
                  <a:pt x="346720" y="394527"/>
                  <a:pt x="344387" y="392241"/>
                </a:cubicBezTo>
                <a:lnTo>
                  <a:pt x="317764" y="366287"/>
                </a:lnTo>
                <a:lnTo>
                  <a:pt x="354531" y="360954"/>
                </a:lnTo>
                <a:cubicBezTo>
                  <a:pt x="357769" y="360477"/>
                  <a:pt x="360579" y="358430"/>
                  <a:pt x="362008" y="355525"/>
                </a:cubicBezTo>
                <a:close/>
                <a:moveTo>
                  <a:pt x="378439" y="290340"/>
                </a:moveTo>
                <a:cubicBezTo>
                  <a:pt x="374837" y="290340"/>
                  <a:pt x="371230" y="292031"/>
                  <a:pt x="369563" y="295412"/>
                </a:cubicBezTo>
                <a:lnTo>
                  <a:pt x="346560" y="342084"/>
                </a:lnTo>
                <a:lnTo>
                  <a:pt x="295079" y="349560"/>
                </a:lnTo>
                <a:cubicBezTo>
                  <a:pt x="286935" y="350704"/>
                  <a:pt x="283649" y="360705"/>
                  <a:pt x="289554" y="366419"/>
                </a:cubicBezTo>
                <a:lnTo>
                  <a:pt x="326796" y="402757"/>
                </a:lnTo>
                <a:lnTo>
                  <a:pt x="318034" y="454048"/>
                </a:lnTo>
                <a:cubicBezTo>
                  <a:pt x="316653" y="462096"/>
                  <a:pt x="325130" y="468287"/>
                  <a:pt x="332368" y="464430"/>
                </a:cubicBezTo>
                <a:lnTo>
                  <a:pt x="378421" y="440237"/>
                </a:lnTo>
                <a:lnTo>
                  <a:pt x="424473" y="464430"/>
                </a:lnTo>
                <a:cubicBezTo>
                  <a:pt x="431712" y="468287"/>
                  <a:pt x="440237" y="462144"/>
                  <a:pt x="438856" y="454048"/>
                </a:cubicBezTo>
                <a:lnTo>
                  <a:pt x="430045" y="402757"/>
                </a:lnTo>
                <a:lnTo>
                  <a:pt x="467287" y="366419"/>
                </a:lnTo>
                <a:cubicBezTo>
                  <a:pt x="473240" y="360705"/>
                  <a:pt x="469954" y="350704"/>
                  <a:pt x="461811" y="349560"/>
                </a:cubicBezTo>
                <a:lnTo>
                  <a:pt x="410329" y="342084"/>
                </a:lnTo>
                <a:lnTo>
                  <a:pt x="387279" y="295412"/>
                </a:lnTo>
                <a:cubicBezTo>
                  <a:pt x="385636" y="292031"/>
                  <a:pt x="382040" y="290340"/>
                  <a:pt x="378439" y="290340"/>
                </a:cubicBezTo>
                <a:close/>
                <a:moveTo>
                  <a:pt x="269044" y="158372"/>
                </a:moveTo>
                <a:cubicBezTo>
                  <a:pt x="304429" y="158372"/>
                  <a:pt x="333099" y="187087"/>
                  <a:pt x="333099" y="222470"/>
                </a:cubicBezTo>
                <a:cubicBezTo>
                  <a:pt x="333099" y="257853"/>
                  <a:pt x="304429" y="286521"/>
                  <a:pt x="269044" y="286521"/>
                </a:cubicBezTo>
                <a:lnTo>
                  <a:pt x="268758" y="286521"/>
                </a:lnTo>
                <a:cubicBezTo>
                  <a:pt x="233373" y="286426"/>
                  <a:pt x="204750" y="257710"/>
                  <a:pt x="204845" y="222327"/>
                </a:cubicBezTo>
                <a:cubicBezTo>
                  <a:pt x="204893" y="186945"/>
                  <a:pt x="233659" y="158324"/>
                  <a:pt x="269044" y="158372"/>
                </a:cubicBezTo>
                <a:close/>
                <a:moveTo>
                  <a:pt x="268886" y="134538"/>
                </a:moveTo>
                <a:cubicBezTo>
                  <a:pt x="230215" y="134538"/>
                  <a:pt x="196068" y="159779"/>
                  <a:pt x="184734" y="196783"/>
                </a:cubicBezTo>
                <a:cubicBezTo>
                  <a:pt x="173447" y="233786"/>
                  <a:pt x="187639" y="273791"/>
                  <a:pt x="219690" y="295412"/>
                </a:cubicBezTo>
                <a:cubicBezTo>
                  <a:pt x="165684" y="315890"/>
                  <a:pt x="129919" y="367562"/>
                  <a:pt x="129776" y="425283"/>
                </a:cubicBezTo>
                <a:cubicBezTo>
                  <a:pt x="129776" y="431902"/>
                  <a:pt x="135157" y="437284"/>
                  <a:pt x="141777" y="437284"/>
                </a:cubicBezTo>
                <a:cubicBezTo>
                  <a:pt x="148397" y="437284"/>
                  <a:pt x="153778" y="431902"/>
                  <a:pt x="153778" y="425283"/>
                </a:cubicBezTo>
                <a:cubicBezTo>
                  <a:pt x="153826" y="361848"/>
                  <a:pt x="205260" y="310414"/>
                  <a:pt x="268743" y="310461"/>
                </a:cubicBezTo>
                <a:lnTo>
                  <a:pt x="269028" y="310461"/>
                </a:lnTo>
                <a:cubicBezTo>
                  <a:pt x="287983" y="310461"/>
                  <a:pt x="306651" y="315176"/>
                  <a:pt x="323368" y="324129"/>
                </a:cubicBezTo>
                <a:cubicBezTo>
                  <a:pt x="329797" y="318319"/>
                  <a:pt x="336655" y="313128"/>
                  <a:pt x="343941" y="308509"/>
                </a:cubicBezTo>
                <a:cubicBezTo>
                  <a:pt x="335797" y="303270"/>
                  <a:pt x="327130" y="298889"/>
                  <a:pt x="318081" y="295412"/>
                </a:cubicBezTo>
                <a:cubicBezTo>
                  <a:pt x="350132" y="273791"/>
                  <a:pt x="364324" y="233786"/>
                  <a:pt x="353037" y="196783"/>
                </a:cubicBezTo>
                <a:cubicBezTo>
                  <a:pt x="341703" y="159779"/>
                  <a:pt x="307556" y="134538"/>
                  <a:pt x="268886" y="134538"/>
                </a:cubicBezTo>
                <a:close/>
                <a:moveTo>
                  <a:pt x="300032" y="0"/>
                </a:moveTo>
                <a:cubicBezTo>
                  <a:pt x="465716" y="0"/>
                  <a:pt x="600063" y="134347"/>
                  <a:pt x="600063" y="300032"/>
                </a:cubicBezTo>
                <a:cubicBezTo>
                  <a:pt x="600063" y="465763"/>
                  <a:pt x="465716" y="600063"/>
                  <a:pt x="300032" y="600063"/>
                </a:cubicBezTo>
                <a:cubicBezTo>
                  <a:pt x="134348" y="600063"/>
                  <a:pt x="0" y="465763"/>
                  <a:pt x="0" y="300032"/>
                </a:cubicBezTo>
                <a:cubicBezTo>
                  <a:pt x="0" y="134347"/>
                  <a:pt x="134348" y="0"/>
                  <a:pt x="300032"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15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ïšlïḋè"/>
          <p:cNvSpPr/>
          <p:nvPr/>
        </p:nvSpPr>
        <p:spPr>
          <a:xfrm>
            <a:off x="6748463" y="1842135"/>
            <a:ext cx="184785" cy="160020"/>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4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15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4093845" y="2155508"/>
            <a:ext cx="2420779" cy="13030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p"/>
            </a:pPr>
            <a:r>
              <a:rPr kumimoji="1" lang="zh-CN" altLang="en-US" sz="1050" dirty="0">
                <a:solidFill>
                  <a:srgbClr val="000000"/>
                </a:solidFill>
                <a:latin typeface="微软雅黑" panose="020B0503020204020204" pitchFamily="34" charset="-122"/>
                <a:ea typeface="微软雅黑" panose="020B0503020204020204" pitchFamily="34" charset="-122"/>
                <a:sym typeface="+mn-ea"/>
              </a:rPr>
              <a:t>农商行客户</a:t>
            </a:r>
            <a:r>
              <a:rPr kumimoji="1" lang="en-US" altLang="zh-CN" sz="1050" dirty="0">
                <a:solidFill>
                  <a:srgbClr val="000000"/>
                </a:solidFill>
                <a:latin typeface="微软雅黑" panose="020B0503020204020204" pitchFamily="34" charset="-122"/>
                <a:ea typeface="微软雅黑" panose="020B0503020204020204" pitchFamily="34" charset="-122"/>
                <a:sym typeface="+mn-ea"/>
              </a:rPr>
              <a:t>AI</a:t>
            </a:r>
            <a:r>
              <a:rPr kumimoji="1" lang="zh-CN" altLang="en-US" sz="1050" dirty="0">
                <a:solidFill>
                  <a:srgbClr val="000000"/>
                </a:solidFill>
                <a:latin typeface="微软雅黑" panose="020B0503020204020204" pitchFamily="34" charset="-122"/>
                <a:ea typeface="微软雅黑" panose="020B0503020204020204" pitchFamily="34" charset="-122"/>
                <a:sym typeface="+mn-ea"/>
              </a:rPr>
              <a:t>建设预算有限</a:t>
            </a:r>
            <a:r>
              <a:rPr kumimoji="1" lang="en-US" altLang="zh-CN" sz="1050" dirty="0">
                <a:solidFill>
                  <a:srgbClr val="000000"/>
                </a:solidFill>
                <a:latin typeface="微软雅黑" panose="020B0503020204020204" pitchFamily="34" charset="-122"/>
                <a:ea typeface="微软雅黑" panose="020B0503020204020204" pitchFamily="34" charset="-122"/>
                <a:sym typeface="+mn-ea"/>
              </a:rPr>
              <a:t>，</a:t>
            </a:r>
            <a:r>
              <a:rPr kumimoji="1" lang="zh-CN" altLang="en-US" sz="1050" dirty="0">
                <a:solidFill>
                  <a:srgbClr val="000000"/>
                </a:solidFill>
                <a:latin typeface="微软雅黑" panose="020B0503020204020204" pitchFamily="34" charset="-122"/>
                <a:ea typeface="微软雅黑" panose="020B0503020204020204" pitchFamily="34" charset="-122"/>
                <a:sym typeface="+mn-ea"/>
              </a:rPr>
              <a:t>无法重金投入智算集群</a:t>
            </a:r>
            <a:r>
              <a:rPr kumimoji="1" lang="en-US" altLang="zh-CN" sz="1050" dirty="0">
                <a:solidFill>
                  <a:srgbClr val="000000"/>
                </a:solidFill>
                <a:latin typeface="微软雅黑" panose="020B0503020204020204" pitchFamily="34" charset="-122"/>
                <a:ea typeface="微软雅黑" panose="020B0503020204020204" pitchFamily="34" charset="-122"/>
                <a:sym typeface="+mn-ea"/>
              </a:rPr>
              <a:t>、AI</a:t>
            </a:r>
            <a:r>
              <a:rPr kumimoji="1" lang="zh-CN" altLang="en-US" sz="1050" dirty="0">
                <a:solidFill>
                  <a:srgbClr val="000000"/>
                </a:solidFill>
                <a:latin typeface="微软雅黑" panose="020B0503020204020204" pitchFamily="34" charset="-122"/>
                <a:ea typeface="微软雅黑" panose="020B0503020204020204" pitchFamily="34" charset="-122"/>
                <a:sym typeface="+mn-ea"/>
              </a:rPr>
              <a:t>研发人员等</a:t>
            </a:r>
            <a:endParaRPr kumimoji="1" lang="zh-CN" altLang="en-US" sz="1050" dirty="0">
              <a:solidFill>
                <a:srgbClr val="000000"/>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pitchFamily="2" charset="2"/>
              <a:buChar char="p"/>
            </a:pPr>
            <a:r>
              <a:rPr kumimoji="1" lang="zh-CN" altLang="en-US" sz="1050" dirty="0">
                <a:solidFill>
                  <a:srgbClr val="000000"/>
                </a:solidFill>
                <a:latin typeface="微软雅黑" panose="020B0503020204020204" pitchFamily="34" charset="-122"/>
                <a:ea typeface="微软雅黑" panose="020B0503020204020204" pitchFamily="34" charset="-122"/>
                <a:sym typeface="+mn-ea"/>
              </a:rPr>
              <a:t>相较于大型银行</a:t>
            </a:r>
            <a:r>
              <a:rPr kumimoji="1" lang="en-US" altLang="zh-CN" sz="1050" dirty="0">
                <a:solidFill>
                  <a:srgbClr val="000000"/>
                </a:solidFill>
                <a:latin typeface="微软雅黑" panose="020B0503020204020204" pitchFamily="34" charset="-122"/>
                <a:ea typeface="微软雅黑" panose="020B0503020204020204" pitchFamily="34" charset="-122"/>
                <a:sym typeface="+mn-ea"/>
              </a:rPr>
              <a:t>，</a:t>
            </a:r>
            <a:r>
              <a:rPr kumimoji="1" lang="zh-CN" altLang="en-US" sz="1050" dirty="0">
                <a:solidFill>
                  <a:srgbClr val="000000"/>
                </a:solidFill>
                <a:latin typeface="微软雅黑" panose="020B0503020204020204" pitchFamily="34" charset="-122"/>
                <a:ea typeface="微软雅黑" panose="020B0503020204020204" pitchFamily="34" charset="-122"/>
                <a:sym typeface="+mn-ea"/>
              </a:rPr>
              <a:t>农商行技术迭代较慢</a:t>
            </a:r>
            <a:r>
              <a:rPr kumimoji="1" lang="en-US" altLang="zh-CN" sz="1050" dirty="0">
                <a:solidFill>
                  <a:srgbClr val="000000"/>
                </a:solidFill>
                <a:latin typeface="微软雅黑" panose="020B0503020204020204" pitchFamily="34" charset="-122"/>
                <a:ea typeface="微软雅黑" panose="020B0503020204020204" pitchFamily="34" charset="-122"/>
                <a:sym typeface="+mn-ea"/>
              </a:rPr>
              <a:t>，</a:t>
            </a:r>
            <a:r>
              <a:rPr kumimoji="1" lang="zh-CN" altLang="en-US" sz="1050" dirty="0">
                <a:solidFill>
                  <a:srgbClr val="000000"/>
                </a:solidFill>
                <a:latin typeface="微软雅黑" panose="020B0503020204020204" pitchFamily="34" charset="-122"/>
                <a:ea typeface="微软雅黑" panose="020B0503020204020204" pitchFamily="34" charset="-122"/>
                <a:sym typeface="+mn-ea"/>
              </a:rPr>
              <a:t>新技术无法快速落地</a:t>
            </a:r>
            <a:endParaRPr kumimoji="1" lang="zh-CN" altLang="en-US" sz="1050" dirty="0">
              <a:solidFill>
                <a:srgbClr val="000000"/>
              </a:solidFill>
              <a:latin typeface="微软雅黑" panose="020B0503020204020204" pitchFamily="34" charset="-122"/>
              <a:ea typeface="微软雅黑" panose="020B0503020204020204" pitchFamily="34" charset="-122"/>
              <a:sym typeface="+mn-ea"/>
            </a:endParaRPr>
          </a:p>
        </p:txBody>
      </p:sp>
      <p:sp>
        <p:nvSpPr>
          <p:cNvPr id="52" name="ïṩ1íḋe"/>
          <p:cNvSpPr/>
          <p:nvPr/>
        </p:nvSpPr>
        <p:spPr>
          <a:xfrm>
            <a:off x="4362450" y="3227546"/>
            <a:ext cx="1313974" cy="354330"/>
          </a:xfrm>
          <a:prstGeom prst="roundRect">
            <a:avLst>
              <a:gd name="adj" fmla="val 30000"/>
            </a:avLst>
          </a:prstGeom>
          <a:solidFill>
            <a:schemeClr val="accent2">
              <a:lumMod val="60000"/>
              <a:lumOff val="4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0500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200" b="1" dirty="0">
                <a:solidFill>
                  <a:schemeClr val="tx1"/>
                </a:solidFill>
                <a:latin typeface="Arial" panose="020B0604020202020204" pitchFamily="34" charset="0"/>
                <a:ea typeface="微软雅黑" panose="020B0503020204020204" pitchFamily="34" charset="-122"/>
                <a:sym typeface="Arial" panose="020B0604020202020204" pitchFamily="34" charset="0"/>
              </a:rPr>
              <a:t>解决方案</a:t>
            </a:r>
            <a:endParaRPr lang="zh-CN" altLang="en-US" sz="12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52"/>
          <p:cNvSpPr txBox="1"/>
          <p:nvPr/>
        </p:nvSpPr>
        <p:spPr>
          <a:xfrm>
            <a:off x="4127183" y="3570446"/>
            <a:ext cx="3519488" cy="1060450"/>
          </a:xfrm>
          <a:prstGeom prst="rect">
            <a:avLst/>
          </a:prstGeom>
          <a:noFill/>
        </p:spPr>
        <p:txBody>
          <a:bodyPr wrap="square" rtlCol="0">
            <a:spAutoFit/>
          </a:bodyPr>
          <a:lstStyle/>
          <a:p>
            <a:pPr marL="285750" indent="-285750" algn="l">
              <a:lnSpc>
                <a:spcPct val="150000"/>
              </a:lnSpc>
              <a:buClrTx/>
              <a:buSzTx/>
              <a:buFont typeface="Wingdings" panose="05000000000000000000" pitchFamily="2" charset="2"/>
              <a:buChar char="p"/>
            </a:pPr>
            <a:r>
              <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采用移动云</a:t>
            </a:r>
            <a:r>
              <a:rPr kumimoji="1" lang="en-US" altLang="zh-CN"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DeepseeK</a:t>
            </a:r>
            <a:r>
              <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一体机方案</a:t>
            </a:r>
            <a:r>
              <a:rPr kumimoji="1" lang="en-US" altLang="zh-CN"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最低</a:t>
            </a:r>
            <a:r>
              <a:rPr kumimoji="1" lang="en-US" altLang="zh-CN"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2</a:t>
            </a:r>
            <a:r>
              <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台</a:t>
            </a:r>
            <a:r>
              <a:rPr kumimoji="1" lang="en-US" altLang="zh-CN"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910B</a:t>
            </a:r>
            <a:r>
              <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即可支撑满血版</a:t>
            </a:r>
            <a:r>
              <a:rPr kumimoji="1" lang="en-US" altLang="zh-CN"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Deepseek</a:t>
            </a:r>
            <a:r>
              <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部署</a:t>
            </a:r>
            <a:r>
              <a:rPr kumimoji="1" lang="en-US" altLang="zh-CN"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100</a:t>
            </a:r>
            <a:r>
              <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并发访问。</a:t>
            </a:r>
            <a:endPar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gn="l">
              <a:lnSpc>
                <a:spcPct val="150000"/>
              </a:lnSpc>
              <a:buClrTx/>
              <a:buSzTx/>
              <a:buFont typeface="Wingdings" panose="05000000000000000000" pitchFamily="2" charset="2"/>
              <a:buChar char="p"/>
            </a:pPr>
            <a:r>
              <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结合移动云震泽智算平台</a:t>
            </a:r>
            <a:r>
              <a:rPr kumimoji="1" lang="en-US" altLang="zh-CN"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可提供一站式低代码</a:t>
            </a:r>
            <a:r>
              <a:rPr kumimoji="1" lang="en-US" altLang="zh-CN"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AI</a:t>
            </a:r>
            <a:r>
              <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开发能力</a:t>
            </a:r>
            <a:r>
              <a:rPr kumimoji="1" lang="en-US" altLang="zh-CN"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a:t>
            </a:r>
            <a:r>
              <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降低客户应用门槛</a:t>
            </a:r>
            <a:endParaRPr kumimoji="1" lang="zh-CN" altLang="en-US" sz="105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6" name="íṡḷíḓé"/>
          <p:cNvSpPr/>
          <p:nvPr/>
        </p:nvSpPr>
        <p:spPr>
          <a:xfrm>
            <a:off x="4488092" y="3330485"/>
            <a:ext cx="174187" cy="184810"/>
          </a:xfrm>
          <a:custGeom>
            <a:avLst/>
            <a:gdLst>
              <a:gd name="connsiteX0" fmla="*/ 433318 w 564932"/>
              <a:gd name="connsiteY0" fmla="*/ 449451 h 599383"/>
              <a:gd name="connsiteX1" fmla="*/ 429445 w 564932"/>
              <a:gd name="connsiteY1" fmla="*/ 452888 h 599383"/>
              <a:gd name="connsiteX2" fmla="*/ 430736 w 564932"/>
              <a:gd name="connsiteY2" fmla="*/ 452459 h 599383"/>
              <a:gd name="connsiteX3" fmla="*/ 433318 w 564932"/>
              <a:gd name="connsiteY3" fmla="*/ 449881 h 599383"/>
              <a:gd name="connsiteX4" fmla="*/ 433318 w 564932"/>
              <a:gd name="connsiteY4" fmla="*/ 449451 h 599383"/>
              <a:gd name="connsiteX5" fmla="*/ 120921 w 564932"/>
              <a:gd name="connsiteY5" fmla="*/ 408606 h 599383"/>
              <a:gd name="connsiteX6" fmla="*/ 168257 w 564932"/>
              <a:gd name="connsiteY6" fmla="*/ 442550 h 599383"/>
              <a:gd name="connsiteX7" fmla="*/ 170408 w 564932"/>
              <a:gd name="connsiteY7" fmla="*/ 446847 h 599383"/>
              <a:gd name="connsiteX8" fmla="*/ 168687 w 564932"/>
              <a:gd name="connsiteY8" fmla="*/ 451573 h 599383"/>
              <a:gd name="connsiteX9" fmla="*/ 125655 w 564932"/>
              <a:gd name="connsiteY9" fmla="*/ 487667 h 599383"/>
              <a:gd name="connsiteX10" fmla="*/ 121782 w 564932"/>
              <a:gd name="connsiteY10" fmla="*/ 488956 h 599383"/>
              <a:gd name="connsiteX11" fmla="*/ 117478 w 564932"/>
              <a:gd name="connsiteY11" fmla="*/ 486807 h 599383"/>
              <a:gd name="connsiteX12" fmla="*/ 117909 w 564932"/>
              <a:gd name="connsiteY12" fmla="*/ 479073 h 599383"/>
              <a:gd name="connsiteX13" fmla="*/ 149323 w 564932"/>
              <a:gd name="connsiteY13" fmla="*/ 452862 h 599383"/>
              <a:gd name="connsiteX14" fmla="*/ 57663 w 564932"/>
              <a:gd name="connsiteY14" fmla="*/ 452862 h 599383"/>
              <a:gd name="connsiteX15" fmla="*/ 11619 w 564932"/>
              <a:gd name="connsiteY15" fmla="*/ 498408 h 599383"/>
              <a:gd name="connsiteX16" fmla="*/ 11619 w 564932"/>
              <a:gd name="connsiteY16" fmla="*/ 593797 h 599383"/>
              <a:gd name="connsiteX17" fmla="*/ 6024 w 564932"/>
              <a:gd name="connsiteY17" fmla="*/ 599383 h 599383"/>
              <a:gd name="connsiteX18" fmla="*/ 0 w 564932"/>
              <a:gd name="connsiteY18" fmla="*/ 593797 h 599383"/>
              <a:gd name="connsiteX19" fmla="*/ 0 w 564932"/>
              <a:gd name="connsiteY19" fmla="*/ 498408 h 599383"/>
              <a:gd name="connsiteX20" fmla="*/ 57663 w 564932"/>
              <a:gd name="connsiteY20" fmla="*/ 441261 h 599383"/>
              <a:gd name="connsiteX21" fmla="*/ 147171 w 564932"/>
              <a:gd name="connsiteY21" fmla="*/ 441261 h 599383"/>
              <a:gd name="connsiteX22" fmla="*/ 114036 w 564932"/>
              <a:gd name="connsiteY22" fmla="*/ 417629 h 599383"/>
              <a:gd name="connsiteX23" fmla="*/ 112745 w 564932"/>
              <a:gd name="connsiteY23" fmla="*/ 409895 h 599383"/>
              <a:gd name="connsiteX24" fmla="*/ 120921 w 564932"/>
              <a:gd name="connsiteY24" fmla="*/ 408606 h 599383"/>
              <a:gd name="connsiteX25" fmla="*/ 391150 w 564932"/>
              <a:gd name="connsiteY25" fmla="*/ 350199 h 599383"/>
              <a:gd name="connsiteX26" fmla="*/ 378242 w 564932"/>
              <a:gd name="connsiteY26" fmla="*/ 353206 h 599383"/>
              <a:gd name="connsiteX27" fmla="*/ 362751 w 564932"/>
              <a:gd name="connsiteY27" fmla="*/ 394454 h 599383"/>
              <a:gd name="connsiteX28" fmla="*/ 373939 w 564932"/>
              <a:gd name="connsiteY28" fmla="*/ 407774 h 599383"/>
              <a:gd name="connsiteX29" fmla="*/ 411804 w 564932"/>
              <a:gd name="connsiteY29" fmla="*/ 357933 h 599383"/>
              <a:gd name="connsiteX30" fmla="*/ 391150 w 564932"/>
              <a:gd name="connsiteY30" fmla="*/ 350199 h 599383"/>
              <a:gd name="connsiteX31" fmla="*/ 413525 w 564932"/>
              <a:gd name="connsiteY31" fmla="*/ 303365 h 599383"/>
              <a:gd name="connsiteX32" fmla="*/ 407071 w 564932"/>
              <a:gd name="connsiteY32" fmla="*/ 306373 h 599383"/>
              <a:gd name="connsiteX33" fmla="*/ 402337 w 564932"/>
              <a:gd name="connsiteY33" fmla="*/ 319692 h 599383"/>
              <a:gd name="connsiteX34" fmla="*/ 397604 w 564932"/>
              <a:gd name="connsiteY34" fmla="*/ 319263 h 599383"/>
              <a:gd name="connsiteX35" fmla="*/ 379533 w 564932"/>
              <a:gd name="connsiteY35" fmla="*/ 319692 h 599383"/>
              <a:gd name="connsiteX36" fmla="*/ 375230 w 564932"/>
              <a:gd name="connsiteY36" fmla="*/ 320552 h 599383"/>
              <a:gd name="connsiteX37" fmla="*/ 369636 w 564932"/>
              <a:gd name="connsiteY37" fmla="*/ 308092 h 599383"/>
              <a:gd name="connsiteX38" fmla="*/ 362751 w 564932"/>
              <a:gd name="connsiteY38" fmla="*/ 305514 h 599383"/>
              <a:gd name="connsiteX39" fmla="*/ 351564 w 564932"/>
              <a:gd name="connsiteY39" fmla="*/ 310670 h 599383"/>
              <a:gd name="connsiteX40" fmla="*/ 349413 w 564932"/>
              <a:gd name="connsiteY40" fmla="*/ 317114 h 599383"/>
              <a:gd name="connsiteX41" fmla="*/ 355006 w 564932"/>
              <a:gd name="connsiteY41" fmla="*/ 330004 h 599383"/>
              <a:gd name="connsiteX42" fmla="*/ 351564 w 564932"/>
              <a:gd name="connsiteY42" fmla="*/ 332582 h 599383"/>
              <a:gd name="connsiteX43" fmla="*/ 339516 w 564932"/>
              <a:gd name="connsiteY43" fmla="*/ 345902 h 599383"/>
              <a:gd name="connsiteX44" fmla="*/ 336934 w 564932"/>
              <a:gd name="connsiteY44" fmla="*/ 349769 h 599383"/>
              <a:gd name="connsiteX45" fmla="*/ 323596 w 564932"/>
              <a:gd name="connsiteY45" fmla="*/ 345043 h 599383"/>
              <a:gd name="connsiteX46" fmla="*/ 317142 w 564932"/>
              <a:gd name="connsiteY46" fmla="*/ 347621 h 599383"/>
              <a:gd name="connsiteX47" fmla="*/ 312839 w 564932"/>
              <a:gd name="connsiteY47" fmla="*/ 359222 h 599383"/>
              <a:gd name="connsiteX48" fmla="*/ 313269 w 564932"/>
              <a:gd name="connsiteY48" fmla="*/ 363089 h 599383"/>
              <a:gd name="connsiteX49" fmla="*/ 315851 w 564932"/>
              <a:gd name="connsiteY49" fmla="*/ 365666 h 599383"/>
              <a:gd name="connsiteX50" fmla="*/ 329189 w 564932"/>
              <a:gd name="connsiteY50" fmla="*/ 370393 h 599383"/>
              <a:gd name="connsiteX51" fmla="*/ 328759 w 564932"/>
              <a:gd name="connsiteY51" fmla="*/ 374689 h 599383"/>
              <a:gd name="connsiteX52" fmla="*/ 329189 w 564932"/>
              <a:gd name="connsiteY52" fmla="*/ 393165 h 599383"/>
              <a:gd name="connsiteX53" fmla="*/ 330050 w 564932"/>
              <a:gd name="connsiteY53" fmla="*/ 397462 h 599383"/>
              <a:gd name="connsiteX54" fmla="*/ 317572 w 564932"/>
              <a:gd name="connsiteY54" fmla="*/ 403047 h 599383"/>
              <a:gd name="connsiteX55" fmla="*/ 314990 w 564932"/>
              <a:gd name="connsiteY55" fmla="*/ 406055 h 599383"/>
              <a:gd name="connsiteX56" fmla="*/ 314990 w 564932"/>
              <a:gd name="connsiteY56" fmla="*/ 409922 h 599383"/>
              <a:gd name="connsiteX57" fmla="*/ 320154 w 564932"/>
              <a:gd name="connsiteY57" fmla="*/ 420663 h 599383"/>
              <a:gd name="connsiteX58" fmla="*/ 326608 w 564932"/>
              <a:gd name="connsiteY58" fmla="*/ 423241 h 599383"/>
              <a:gd name="connsiteX59" fmla="*/ 339516 w 564932"/>
              <a:gd name="connsiteY59" fmla="*/ 417656 h 599383"/>
              <a:gd name="connsiteX60" fmla="*/ 342098 w 564932"/>
              <a:gd name="connsiteY60" fmla="*/ 421093 h 599383"/>
              <a:gd name="connsiteX61" fmla="*/ 347261 w 564932"/>
              <a:gd name="connsiteY61" fmla="*/ 426249 h 599383"/>
              <a:gd name="connsiteX62" fmla="*/ 364903 w 564932"/>
              <a:gd name="connsiteY62" fmla="*/ 415078 h 599383"/>
              <a:gd name="connsiteX63" fmla="*/ 352425 w 564932"/>
              <a:gd name="connsiteY63" fmla="*/ 399610 h 599383"/>
              <a:gd name="connsiteX64" fmla="*/ 373078 w 564932"/>
              <a:gd name="connsiteY64" fmla="*/ 342465 h 599383"/>
              <a:gd name="connsiteX65" fmla="*/ 391150 w 564932"/>
              <a:gd name="connsiteY65" fmla="*/ 338598 h 599383"/>
              <a:gd name="connsiteX66" fmla="*/ 416106 w 564932"/>
              <a:gd name="connsiteY66" fmla="*/ 346761 h 599383"/>
              <a:gd name="connsiteX67" fmla="*/ 424282 w 564932"/>
              <a:gd name="connsiteY67" fmla="*/ 307662 h 599383"/>
              <a:gd name="connsiteX68" fmla="*/ 355867 w 564932"/>
              <a:gd name="connsiteY68" fmla="*/ 33536 h 599383"/>
              <a:gd name="connsiteX69" fmla="*/ 391580 w 564932"/>
              <a:gd name="connsiteY69" fmla="*/ 46856 h 599383"/>
              <a:gd name="connsiteX70" fmla="*/ 411804 w 564932"/>
              <a:gd name="connsiteY70" fmla="*/ 90682 h 599383"/>
              <a:gd name="connsiteX71" fmla="*/ 401477 w 564932"/>
              <a:gd name="connsiteY71" fmla="*/ 119040 h 599383"/>
              <a:gd name="connsiteX72" fmla="*/ 427724 w 564932"/>
              <a:gd name="connsiteY72" fmla="*/ 140093 h 599383"/>
              <a:gd name="connsiteX73" fmla="*/ 373078 w 564932"/>
              <a:gd name="connsiteY73" fmla="*/ 140093 h 599383"/>
              <a:gd name="connsiteX74" fmla="*/ 347261 w 564932"/>
              <a:gd name="connsiteY74" fmla="*/ 165873 h 599383"/>
              <a:gd name="connsiteX75" fmla="*/ 347691 w 564932"/>
              <a:gd name="connsiteY75" fmla="*/ 168881 h 599383"/>
              <a:gd name="connsiteX76" fmla="*/ 217747 w 564932"/>
              <a:gd name="connsiteY76" fmla="*/ 165014 h 599383"/>
              <a:gd name="connsiteX77" fmla="*/ 146320 w 564932"/>
              <a:gd name="connsiteY77" fmla="*/ 358362 h 599383"/>
              <a:gd name="connsiteX78" fmla="*/ 273508 w 564932"/>
              <a:gd name="connsiteY78" fmla="*/ 442892 h 599383"/>
              <a:gd name="connsiteX79" fmla="*/ 324404 w 564932"/>
              <a:gd name="connsiteY79" fmla="*/ 435238 h 599383"/>
              <a:gd name="connsiteX80" fmla="*/ 324456 w 564932"/>
              <a:gd name="connsiteY80" fmla="*/ 435272 h 599383"/>
              <a:gd name="connsiteX81" fmla="*/ 327038 w 564932"/>
              <a:gd name="connsiteY81" fmla="*/ 434842 h 599383"/>
              <a:gd name="connsiteX82" fmla="*/ 324404 w 564932"/>
              <a:gd name="connsiteY82" fmla="*/ 435238 h 599383"/>
              <a:gd name="connsiteX83" fmla="*/ 309827 w 564932"/>
              <a:gd name="connsiteY83" fmla="*/ 425819 h 599383"/>
              <a:gd name="connsiteX84" fmla="*/ 304663 w 564932"/>
              <a:gd name="connsiteY84" fmla="*/ 414648 h 599383"/>
              <a:gd name="connsiteX85" fmla="*/ 304233 w 564932"/>
              <a:gd name="connsiteY85" fmla="*/ 402188 h 599383"/>
              <a:gd name="connsiteX86" fmla="*/ 312839 w 564932"/>
              <a:gd name="connsiteY86" fmla="*/ 392735 h 599383"/>
              <a:gd name="connsiteX87" fmla="*/ 317572 w 564932"/>
              <a:gd name="connsiteY87" fmla="*/ 390587 h 599383"/>
              <a:gd name="connsiteX88" fmla="*/ 317142 w 564932"/>
              <a:gd name="connsiteY88" fmla="*/ 378127 h 599383"/>
              <a:gd name="connsiteX89" fmla="*/ 311978 w 564932"/>
              <a:gd name="connsiteY89" fmla="*/ 376408 h 599383"/>
              <a:gd name="connsiteX90" fmla="*/ 302942 w 564932"/>
              <a:gd name="connsiteY90" fmla="*/ 367815 h 599383"/>
              <a:gd name="connsiteX91" fmla="*/ 302082 w 564932"/>
              <a:gd name="connsiteY91" fmla="*/ 355355 h 599383"/>
              <a:gd name="connsiteX92" fmla="*/ 306385 w 564932"/>
              <a:gd name="connsiteY92" fmla="*/ 343754 h 599383"/>
              <a:gd name="connsiteX93" fmla="*/ 322305 w 564932"/>
              <a:gd name="connsiteY93" fmla="*/ 333012 h 599383"/>
              <a:gd name="connsiteX94" fmla="*/ 327899 w 564932"/>
              <a:gd name="connsiteY94" fmla="*/ 334301 h 599383"/>
              <a:gd name="connsiteX95" fmla="*/ 332632 w 564932"/>
              <a:gd name="connsiteY95" fmla="*/ 336020 h 599383"/>
              <a:gd name="connsiteX96" fmla="*/ 341237 w 564932"/>
              <a:gd name="connsiteY96" fmla="*/ 326567 h 599383"/>
              <a:gd name="connsiteX97" fmla="*/ 339086 w 564932"/>
              <a:gd name="connsiteY97" fmla="*/ 321841 h 599383"/>
              <a:gd name="connsiteX98" fmla="*/ 346831 w 564932"/>
              <a:gd name="connsiteY98" fmla="*/ 299928 h 599383"/>
              <a:gd name="connsiteX99" fmla="*/ 358018 w 564932"/>
              <a:gd name="connsiteY99" fmla="*/ 295202 h 599383"/>
              <a:gd name="connsiteX100" fmla="*/ 364903 w 564932"/>
              <a:gd name="connsiteY100" fmla="*/ 293483 h 599383"/>
              <a:gd name="connsiteX101" fmla="*/ 379963 w 564932"/>
              <a:gd name="connsiteY101" fmla="*/ 302936 h 599383"/>
              <a:gd name="connsiteX102" fmla="*/ 382114 w 564932"/>
              <a:gd name="connsiteY102" fmla="*/ 307662 h 599383"/>
              <a:gd name="connsiteX103" fmla="*/ 394592 w 564932"/>
              <a:gd name="connsiteY103" fmla="*/ 307232 h 599383"/>
              <a:gd name="connsiteX104" fmla="*/ 396314 w 564932"/>
              <a:gd name="connsiteY104" fmla="*/ 302506 h 599383"/>
              <a:gd name="connsiteX105" fmla="*/ 412234 w 564932"/>
              <a:gd name="connsiteY105" fmla="*/ 291764 h 599383"/>
              <a:gd name="connsiteX106" fmla="*/ 417397 w 564932"/>
              <a:gd name="connsiteY106" fmla="*/ 292624 h 599383"/>
              <a:gd name="connsiteX107" fmla="*/ 424712 w 564932"/>
              <a:gd name="connsiteY107" fmla="*/ 295202 h 599383"/>
              <a:gd name="connsiteX108" fmla="*/ 411373 w 564932"/>
              <a:gd name="connsiteY108" fmla="*/ 236338 h 599383"/>
              <a:gd name="connsiteX109" fmla="*/ 379102 w 564932"/>
              <a:gd name="connsiteY109" fmla="*/ 191653 h 599383"/>
              <a:gd name="connsiteX110" fmla="*/ 468601 w 564932"/>
              <a:gd name="connsiteY110" fmla="*/ 191653 h 599383"/>
              <a:gd name="connsiteX111" fmla="*/ 521955 w 564932"/>
              <a:gd name="connsiteY111" fmla="*/ 169740 h 599383"/>
              <a:gd name="connsiteX112" fmla="*/ 536155 w 564932"/>
              <a:gd name="connsiteY112" fmla="*/ 199816 h 599383"/>
              <a:gd name="connsiteX113" fmla="*/ 519374 w 564932"/>
              <a:gd name="connsiteY113" fmla="*/ 245361 h 599383"/>
              <a:gd name="connsiteX114" fmla="*/ 491836 w 564932"/>
              <a:gd name="connsiteY114" fmla="*/ 257821 h 599383"/>
              <a:gd name="connsiteX115" fmla="*/ 494417 w 564932"/>
              <a:gd name="connsiteY115" fmla="*/ 320122 h 599383"/>
              <a:gd name="connsiteX116" fmla="*/ 522816 w 564932"/>
              <a:gd name="connsiteY116" fmla="*/ 330864 h 599383"/>
              <a:gd name="connsiteX117" fmla="*/ 543039 w 564932"/>
              <a:gd name="connsiteY117" fmla="*/ 374260 h 599383"/>
              <a:gd name="connsiteX118" fmla="*/ 529700 w 564932"/>
              <a:gd name="connsiteY118" fmla="*/ 410352 h 599383"/>
              <a:gd name="connsiteX119" fmla="*/ 512059 w 564932"/>
              <a:gd name="connsiteY119" fmla="*/ 429257 h 599383"/>
              <a:gd name="connsiteX120" fmla="*/ 485812 w 564932"/>
              <a:gd name="connsiteY120" fmla="*/ 430546 h 599383"/>
              <a:gd name="connsiteX121" fmla="*/ 472043 w 564932"/>
              <a:gd name="connsiteY121" fmla="*/ 425390 h 599383"/>
              <a:gd name="connsiteX122" fmla="*/ 467310 w 564932"/>
              <a:gd name="connsiteY122" fmla="*/ 428397 h 599383"/>
              <a:gd name="connsiteX123" fmla="*/ 454832 w 564932"/>
              <a:gd name="connsiteY123" fmla="*/ 428827 h 599383"/>
              <a:gd name="connsiteX124" fmla="*/ 451820 w 564932"/>
              <a:gd name="connsiteY124" fmla="*/ 427968 h 599383"/>
              <a:gd name="connsiteX125" fmla="*/ 442784 w 564932"/>
              <a:gd name="connsiteY125" fmla="*/ 439139 h 599383"/>
              <a:gd name="connsiteX126" fmla="*/ 443644 w 564932"/>
              <a:gd name="connsiteY126" fmla="*/ 440858 h 599383"/>
              <a:gd name="connsiteX127" fmla="*/ 444075 w 564932"/>
              <a:gd name="connsiteY127" fmla="*/ 453748 h 599383"/>
              <a:gd name="connsiteX128" fmla="*/ 435469 w 564932"/>
              <a:gd name="connsiteY128" fmla="*/ 462771 h 599383"/>
              <a:gd name="connsiteX129" fmla="*/ 424282 w 564932"/>
              <a:gd name="connsiteY129" fmla="*/ 467926 h 599383"/>
              <a:gd name="connsiteX130" fmla="*/ 416537 w 564932"/>
              <a:gd name="connsiteY130" fmla="*/ 469215 h 599383"/>
              <a:gd name="connsiteX131" fmla="*/ 427724 w 564932"/>
              <a:gd name="connsiteY131" fmla="*/ 493277 h 599383"/>
              <a:gd name="connsiteX132" fmla="*/ 410943 w 564932"/>
              <a:gd name="connsiteY132" fmla="*/ 538391 h 599383"/>
              <a:gd name="connsiteX133" fmla="*/ 376521 w 564932"/>
              <a:gd name="connsiteY133" fmla="*/ 554289 h 599383"/>
              <a:gd name="connsiteX134" fmla="*/ 330911 w 564932"/>
              <a:gd name="connsiteY134" fmla="*/ 537532 h 599383"/>
              <a:gd name="connsiteX135" fmla="*/ 318432 w 564932"/>
              <a:gd name="connsiteY135" fmla="*/ 510463 h 599383"/>
              <a:gd name="connsiteX136" fmla="*/ 256042 w 564932"/>
              <a:gd name="connsiteY136" fmla="*/ 512611 h 599383"/>
              <a:gd name="connsiteX137" fmla="*/ 245285 w 564932"/>
              <a:gd name="connsiteY137" fmla="*/ 540969 h 599383"/>
              <a:gd name="connsiteX138" fmla="*/ 227643 w 564932"/>
              <a:gd name="connsiteY138" fmla="*/ 560304 h 599383"/>
              <a:gd name="connsiteX139" fmla="*/ 201827 w 564932"/>
              <a:gd name="connsiteY139" fmla="*/ 561164 h 599383"/>
              <a:gd name="connsiteX140" fmla="*/ 165683 w 564932"/>
              <a:gd name="connsiteY140" fmla="*/ 547844 h 599383"/>
              <a:gd name="connsiteX141" fmla="*/ 146751 w 564932"/>
              <a:gd name="connsiteY141" fmla="*/ 530228 h 599383"/>
              <a:gd name="connsiteX142" fmla="*/ 145460 w 564932"/>
              <a:gd name="connsiteY142" fmla="*/ 504018 h 599383"/>
              <a:gd name="connsiteX143" fmla="*/ 151053 w 564932"/>
              <a:gd name="connsiteY143" fmla="*/ 489410 h 599383"/>
              <a:gd name="connsiteX144" fmla="*/ 176440 w 564932"/>
              <a:gd name="connsiteY144" fmla="*/ 467926 h 599383"/>
              <a:gd name="connsiteX145" fmla="*/ 185476 w 564932"/>
              <a:gd name="connsiteY145" fmla="*/ 447303 h 599383"/>
              <a:gd name="connsiteX146" fmla="*/ 174719 w 564932"/>
              <a:gd name="connsiteY146" fmla="*/ 427538 h 599383"/>
              <a:gd name="connsiteX147" fmla="*/ 127388 w 564932"/>
              <a:gd name="connsiteY147" fmla="*/ 393595 h 599383"/>
              <a:gd name="connsiteX148" fmla="*/ 112328 w 564932"/>
              <a:gd name="connsiteY148" fmla="*/ 388868 h 599383"/>
              <a:gd name="connsiteX149" fmla="*/ 91245 w 564932"/>
              <a:gd name="connsiteY149" fmla="*/ 399610 h 599383"/>
              <a:gd name="connsiteX150" fmla="*/ 87802 w 564932"/>
              <a:gd name="connsiteY150" fmla="*/ 422382 h 599383"/>
              <a:gd name="connsiteX151" fmla="*/ 52519 w 564932"/>
              <a:gd name="connsiteY151" fmla="*/ 422382 h 599383"/>
              <a:gd name="connsiteX152" fmla="*/ 35308 w 564932"/>
              <a:gd name="connsiteY152" fmla="*/ 424530 h 599383"/>
              <a:gd name="connsiteX153" fmla="*/ 21539 w 564932"/>
              <a:gd name="connsiteY153" fmla="*/ 394884 h 599383"/>
              <a:gd name="connsiteX154" fmla="*/ 38320 w 564932"/>
              <a:gd name="connsiteY154" fmla="*/ 349769 h 599383"/>
              <a:gd name="connsiteX155" fmla="*/ 65428 w 564932"/>
              <a:gd name="connsiteY155" fmla="*/ 336879 h 599383"/>
              <a:gd name="connsiteX156" fmla="*/ 63276 w 564932"/>
              <a:gd name="connsiteY156" fmla="*/ 274578 h 599383"/>
              <a:gd name="connsiteX157" fmla="*/ 34878 w 564932"/>
              <a:gd name="connsiteY157" fmla="*/ 264266 h 599383"/>
              <a:gd name="connsiteX158" fmla="*/ 15515 w 564932"/>
              <a:gd name="connsiteY158" fmla="*/ 246220 h 599383"/>
              <a:gd name="connsiteX159" fmla="*/ 14655 w 564932"/>
              <a:gd name="connsiteY159" fmla="*/ 220440 h 599383"/>
              <a:gd name="connsiteX160" fmla="*/ 27993 w 564932"/>
              <a:gd name="connsiteY160" fmla="*/ 184778 h 599383"/>
              <a:gd name="connsiteX161" fmla="*/ 71882 w 564932"/>
              <a:gd name="connsiteY161" fmla="*/ 164584 h 599383"/>
              <a:gd name="connsiteX162" fmla="*/ 99850 w 564932"/>
              <a:gd name="connsiteY162" fmla="*/ 174896 h 599383"/>
              <a:gd name="connsiteX163" fmla="*/ 142448 w 564932"/>
              <a:gd name="connsiteY163" fmla="*/ 128922 h 599383"/>
              <a:gd name="connsiteX164" fmla="*/ 129970 w 564932"/>
              <a:gd name="connsiteY164" fmla="*/ 101423 h 599383"/>
              <a:gd name="connsiteX165" fmla="*/ 146751 w 564932"/>
              <a:gd name="connsiteY165" fmla="*/ 56309 h 599383"/>
              <a:gd name="connsiteX166" fmla="*/ 181173 w 564932"/>
              <a:gd name="connsiteY166" fmla="*/ 40411 h 599383"/>
              <a:gd name="connsiteX167" fmla="*/ 226352 w 564932"/>
              <a:gd name="connsiteY167" fmla="*/ 57168 h 599383"/>
              <a:gd name="connsiteX168" fmla="*/ 239261 w 564932"/>
              <a:gd name="connsiteY168" fmla="*/ 84666 h 599383"/>
              <a:gd name="connsiteX169" fmla="*/ 301651 w 564932"/>
              <a:gd name="connsiteY169" fmla="*/ 82088 h 599383"/>
              <a:gd name="connsiteX170" fmla="*/ 311978 w 564932"/>
              <a:gd name="connsiteY170" fmla="*/ 53731 h 599383"/>
              <a:gd name="connsiteX171" fmla="*/ 355867 w 564932"/>
              <a:gd name="connsiteY171" fmla="*/ 33536 h 599383"/>
              <a:gd name="connsiteX172" fmla="*/ 525415 w 564932"/>
              <a:gd name="connsiteY172" fmla="*/ 0 h 599383"/>
              <a:gd name="connsiteX173" fmla="*/ 529718 w 564932"/>
              <a:gd name="connsiteY173" fmla="*/ 2578 h 599383"/>
              <a:gd name="connsiteX174" fmla="*/ 563713 w 564932"/>
              <a:gd name="connsiteY174" fmla="*/ 49837 h 599383"/>
              <a:gd name="connsiteX175" fmla="*/ 562422 w 564932"/>
              <a:gd name="connsiteY175" fmla="*/ 57570 h 599383"/>
              <a:gd name="connsiteX176" fmla="*/ 554676 w 564932"/>
              <a:gd name="connsiteY176" fmla="*/ 56281 h 599383"/>
              <a:gd name="connsiteX177" fmla="*/ 531009 w 564932"/>
              <a:gd name="connsiteY177" fmla="*/ 23630 h 599383"/>
              <a:gd name="connsiteX178" fmla="*/ 531009 w 564932"/>
              <a:gd name="connsiteY178" fmla="*/ 112993 h 599383"/>
              <a:gd name="connsiteX179" fmla="*/ 473778 w 564932"/>
              <a:gd name="connsiteY179" fmla="*/ 170133 h 599383"/>
              <a:gd name="connsiteX180" fmla="*/ 378250 w 564932"/>
              <a:gd name="connsiteY180" fmla="*/ 170133 h 599383"/>
              <a:gd name="connsiteX181" fmla="*/ 372656 w 564932"/>
              <a:gd name="connsiteY181" fmla="*/ 164548 h 599383"/>
              <a:gd name="connsiteX182" fmla="*/ 378250 w 564932"/>
              <a:gd name="connsiteY182" fmla="*/ 158533 h 599383"/>
              <a:gd name="connsiteX183" fmla="*/ 473778 w 564932"/>
              <a:gd name="connsiteY183" fmla="*/ 158533 h 599383"/>
              <a:gd name="connsiteX184" fmla="*/ 519391 w 564932"/>
              <a:gd name="connsiteY184" fmla="*/ 112993 h 599383"/>
              <a:gd name="connsiteX185" fmla="*/ 519391 w 564932"/>
              <a:gd name="connsiteY185" fmla="*/ 21482 h 599383"/>
              <a:gd name="connsiteX186" fmla="*/ 493142 w 564932"/>
              <a:gd name="connsiteY186" fmla="*/ 52415 h 599383"/>
              <a:gd name="connsiteX187" fmla="*/ 485397 w 564932"/>
              <a:gd name="connsiteY187" fmla="*/ 53274 h 599383"/>
              <a:gd name="connsiteX188" fmla="*/ 483245 w 564932"/>
              <a:gd name="connsiteY188" fmla="*/ 48548 h 599383"/>
              <a:gd name="connsiteX189" fmla="*/ 484536 w 564932"/>
              <a:gd name="connsiteY189" fmla="*/ 45111 h 599383"/>
              <a:gd name="connsiteX190" fmla="*/ 520682 w 564932"/>
              <a:gd name="connsiteY190" fmla="*/ 2148 h 599383"/>
              <a:gd name="connsiteX191" fmla="*/ 525415 w 564932"/>
              <a:gd name="connsiteY191" fmla="*/ 0 h 5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564932" h="599383">
                <a:moveTo>
                  <a:pt x="433318" y="449451"/>
                </a:moveTo>
                <a:cubicBezTo>
                  <a:pt x="432027" y="450310"/>
                  <a:pt x="430736" y="451599"/>
                  <a:pt x="429445" y="452888"/>
                </a:cubicBezTo>
                <a:lnTo>
                  <a:pt x="430736" y="452459"/>
                </a:lnTo>
                <a:cubicBezTo>
                  <a:pt x="431597" y="452029"/>
                  <a:pt x="432887" y="450740"/>
                  <a:pt x="433318" y="449881"/>
                </a:cubicBezTo>
                <a:cubicBezTo>
                  <a:pt x="433318" y="449451"/>
                  <a:pt x="433318" y="449451"/>
                  <a:pt x="433318" y="449451"/>
                </a:cubicBezTo>
                <a:close/>
                <a:moveTo>
                  <a:pt x="120921" y="408606"/>
                </a:moveTo>
                <a:lnTo>
                  <a:pt x="168257" y="442550"/>
                </a:lnTo>
                <a:cubicBezTo>
                  <a:pt x="169548" y="443410"/>
                  <a:pt x="170408" y="445128"/>
                  <a:pt x="170408" y="446847"/>
                </a:cubicBezTo>
                <a:cubicBezTo>
                  <a:pt x="170839" y="448566"/>
                  <a:pt x="169978" y="450284"/>
                  <a:pt x="168687" y="451573"/>
                </a:cubicBezTo>
                <a:lnTo>
                  <a:pt x="125655" y="487667"/>
                </a:lnTo>
                <a:cubicBezTo>
                  <a:pt x="124364" y="488526"/>
                  <a:pt x="123073" y="488956"/>
                  <a:pt x="121782" y="488956"/>
                </a:cubicBezTo>
                <a:cubicBezTo>
                  <a:pt x="120060" y="488956"/>
                  <a:pt x="118339" y="488526"/>
                  <a:pt x="117478" y="486807"/>
                </a:cubicBezTo>
                <a:cubicBezTo>
                  <a:pt x="115327" y="484659"/>
                  <a:pt x="115757" y="480792"/>
                  <a:pt x="117909" y="479073"/>
                </a:cubicBezTo>
                <a:lnTo>
                  <a:pt x="149323" y="452862"/>
                </a:lnTo>
                <a:lnTo>
                  <a:pt x="57663" y="452862"/>
                </a:lnTo>
                <a:cubicBezTo>
                  <a:pt x="32274" y="452862"/>
                  <a:pt x="11619" y="473487"/>
                  <a:pt x="11619" y="498408"/>
                </a:cubicBezTo>
                <a:lnTo>
                  <a:pt x="11619" y="593797"/>
                </a:lnTo>
                <a:cubicBezTo>
                  <a:pt x="11619" y="596805"/>
                  <a:pt x="9037" y="599383"/>
                  <a:pt x="6024" y="599383"/>
                </a:cubicBezTo>
                <a:cubicBezTo>
                  <a:pt x="2582" y="599383"/>
                  <a:pt x="0" y="596805"/>
                  <a:pt x="0" y="593797"/>
                </a:cubicBezTo>
                <a:lnTo>
                  <a:pt x="0" y="498408"/>
                </a:lnTo>
                <a:cubicBezTo>
                  <a:pt x="0" y="467042"/>
                  <a:pt x="25819" y="441261"/>
                  <a:pt x="57663" y="441261"/>
                </a:cubicBezTo>
                <a:lnTo>
                  <a:pt x="147171" y="441261"/>
                </a:lnTo>
                <a:lnTo>
                  <a:pt x="114036" y="417629"/>
                </a:lnTo>
                <a:cubicBezTo>
                  <a:pt x="111454" y="415910"/>
                  <a:pt x="111024" y="412473"/>
                  <a:pt x="112745" y="409895"/>
                </a:cubicBezTo>
                <a:cubicBezTo>
                  <a:pt x="114466" y="407316"/>
                  <a:pt x="118339" y="406457"/>
                  <a:pt x="120921" y="408606"/>
                </a:cubicBezTo>
                <a:close/>
                <a:moveTo>
                  <a:pt x="391150" y="350199"/>
                </a:moveTo>
                <a:cubicBezTo>
                  <a:pt x="386417" y="350199"/>
                  <a:pt x="382114" y="351058"/>
                  <a:pt x="378242" y="353206"/>
                </a:cubicBezTo>
                <a:cubicBezTo>
                  <a:pt x="362321" y="360511"/>
                  <a:pt x="355436" y="378986"/>
                  <a:pt x="362751" y="394454"/>
                </a:cubicBezTo>
                <a:cubicBezTo>
                  <a:pt x="365333" y="400040"/>
                  <a:pt x="369205" y="404766"/>
                  <a:pt x="373939" y="407774"/>
                </a:cubicBezTo>
                <a:cubicBezTo>
                  <a:pt x="390290" y="394024"/>
                  <a:pt x="402768" y="376838"/>
                  <a:pt x="411804" y="357933"/>
                </a:cubicBezTo>
                <a:cubicBezTo>
                  <a:pt x="406210" y="352777"/>
                  <a:pt x="398895" y="350199"/>
                  <a:pt x="391150" y="350199"/>
                </a:cubicBezTo>
                <a:close/>
                <a:moveTo>
                  <a:pt x="413525" y="303365"/>
                </a:moveTo>
                <a:cubicBezTo>
                  <a:pt x="411373" y="302506"/>
                  <a:pt x="407931" y="304225"/>
                  <a:pt x="407071" y="306373"/>
                </a:cubicBezTo>
                <a:lnTo>
                  <a:pt x="402337" y="319692"/>
                </a:lnTo>
                <a:lnTo>
                  <a:pt x="397604" y="319263"/>
                </a:lnTo>
                <a:cubicBezTo>
                  <a:pt x="391580" y="318403"/>
                  <a:pt x="385557" y="318833"/>
                  <a:pt x="379533" y="319692"/>
                </a:cubicBezTo>
                <a:lnTo>
                  <a:pt x="375230" y="320552"/>
                </a:lnTo>
                <a:lnTo>
                  <a:pt x="369636" y="308092"/>
                </a:lnTo>
                <a:cubicBezTo>
                  <a:pt x="368345" y="305514"/>
                  <a:pt x="365333" y="304225"/>
                  <a:pt x="362751" y="305514"/>
                </a:cubicBezTo>
                <a:lnTo>
                  <a:pt x="351564" y="310670"/>
                </a:lnTo>
                <a:cubicBezTo>
                  <a:pt x="349413" y="311529"/>
                  <a:pt x="348122" y="314537"/>
                  <a:pt x="349413" y="317114"/>
                </a:cubicBezTo>
                <a:lnTo>
                  <a:pt x="355006" y="330004"/>
                </a:lnTo>
                <a:lnTo>
                  <a:pt x="351564" y="332582"/>
                </a:lnTo>
                <a:cubicBezTo>
                  <a:pt x="346831" y="336449"/>
                  <a:pt x="342958" y="341176"/>
                  <a:pt x="339516" y="345902"/>
                </a:cubicBezTo>
                <a:lnTo>
                  <a:pt x="336934" y="349769"/>
                </a:lnTo>
                <a:lnTo>
                  <a:pt x="323596" y="345043"/>
                </a:lnTo>
                <a:cubicBezTo>
                  <a:pt x="321444" y="343754"/>
                  <a:pt x="318002" y="345472"/>
                  <a:pt x="317142" y="347621"/>
                </a:cubicBezTo>
                <a:lnTo>
                  <a:pt x="312839" y="359222"/>
                </a:lnTo>
                <a:cubicBezTo>
                  <a:pt x="312408" y="360511"/>
                  <a:pt x="312408" y="361800"/>
                  <a:pt x="313269" y="363089"/>
                </a:cubicBezTo>
                <a:cubicBezTo>
                  <a:pt x="313699" y="364378"/>
                  <a:pt x="314560" y="365237"/>
                  <a:pt x="315851" y="365666"/>
                </a:cubicBezTo>
                <a:lnTo>
                  <a:pt x="329189" y="370393"/>
                </a:lnTo>
                <a:lnTo>
                  <a:pt x="328759" y="374689"/>
                </a:lnTo>
                <a:cubicBezTo>
                  <a:pt x="327899" y="381134"/>
                  <a:pt x="328329" y="387150"/>
                  <a:pt x="329189" y="393165"/>
                </a:cubicBezTo>
                <a:lnTo>
                  <a:pt x="330050" y="397462"/>
                </a:lnTo>
                <a:lnTo>
                  <a:pt x="317572" y="403047"/>
                </a:lnTo>
                <a:cubicBezTo>
                  <a:pt x="316281" y="403907"/>
                  <a:pt x="315420" y="404766"/>
                  <a:pt x="314990" y="406055"/>
                </a:cubicBezTo>
                <a:cubicBezTo>
                  <a:pt x="314560" y="407344"/>
                  <a:pt x="314560" y="408633"/>
                  <a:pt x="314990" y="409922"/>
                </a:cubicBezTo>
                <a:lnTo>
                  <a:pt x="320154" y="420663"/>
                </a:lnTo>
                <a:cubicBezTo>
                  <a:pt x="321014" y="423241"/>
                  <a:pt x="324456" y="424530"/>
                  <a:pt x="326608" y="423241"/>
                </a:cubicBezTo>
                <a:lnTo>
                  <a:pt x="339516" y="417656"/>
                </a:lnTo>
                <a:lnTo>
                  <a:pt x="342098" y="421093"/>
                </a:lnTo>
                <a:cubicBezTo>
                  <a:pt x="343819" y="422812"/>
                  <a:pt x="345540" y="424530"/>
                  <a:pt x="347261" y="426249"/>
                </a:cubicBezTo>
                <a:cubicBezTo>
                  <a:pt x="353285" y="422812"/>
                  <a:pt x="359309" y="419374"/>
                  <a:pt x="364903" y="415078"/>
                </a:cubicBezTo>
                <a:cubicBezTo>
                  <a:pt x="359739" y="410781"/>
                  <a:pt x="355006" y="405625"/>
                  <a:pt x="352425" y="399610"/>
                </a:cubicBezTo>
                <a:cubicBezTo>
                  <a:pt x="342528" y="378127"/>
                  <a:pt x="351994" y="352347"/>
                  <a:pt x="373078" y="342465"/>
                </a:cubicBezTo>
                <a:cubicBezTo>
                  <a:pt x="379102" y="339887"/>
                  <a:pt x="385126" y="338598"/>
                  <a:pt x="391150" y="338598"/>
                </a:cubicBezTo>
                <a:cubicBezTo>
                  <a:pt x="400186" y="338598"/>
                  <a:pt x="408792" y="341605"/>
                  <a:pt x="416106" y="346761"/>
                </a:cubicBezTo>
                <a:cubicBezTo>
                  <a:pt x="420840" y="334301"/>
                  <a:pt x="423421" y="320981"/>
                  <a:pt x="424282" y="307662"/>
                </a:cubicBezTo>
                <a:close/>
                <a:moveTo>
                  <a:pt x="355867" y="33536"/>
                </a:moveTo>
                <a:lnTo>
                  <a:pt x="391580" y="46856"/>
                </a:lnTo>
                <a:cubicBezTo>
                  <a:pt x="409222" y="53301"/>
                  <a:pt x="418258" y="73065"/>
                  <a:pt x="411804" y="90682"/>
                </a:cubicBezTo>
                <a:lnTo>
                  <a:pt x="401477" y="119040"/>
                </a:lnTo>
                <a:cubicBezTo>
                  <a:pt x="410943" y="125055"/>
                  <a:pt x="419549" y="132359"/>
                  <a:pt x="427724" y="140093"/>
                </a:cubicBezTo>
                <a:lnTo>
                  <a:pt x="373078" y="140093"/>
                </a:lnTo>
                <a:cubicBezTo>
                  <a:pt x="358879" y="140093"/>
                  <a:pt x="347261" y="151694"/>
                  <a:pt x="347261" y="165873"/>
                </a:cubicBezTo>
                <a:cubicBezTo>
                  <a:pt x="347261" y="166732"/>
                  <a:pt x="347691" y="168021"/>
                  <a:pt x="347691" y="168881"/>
                </a:cubicBezTo>
                <a:cubicBezTo>
                  <a:pt x="308536" y="148257"/>
                  <a:pt x="260775" y="145249"/>
                  <a:pt x="217747" y="165014"/>
                </a:cubicBezTo>
                <a:cubicBezTo>
                  <a:pt x="144599" y="198527"/>
                  <a:pt x="112328" y="285319"/>
                  <a:pt x="146320" y="358362"/>
                </a:cubicBezTo>
                <a:cubicBezTo>
                  <a:pt x="170201" y="409922"/>
                  <a:pt x="220221" y="440938"/>
                  <a:pt x="273508" y="442892"/>
                </a:cubicBezTo>
                <a:lnTo>
                  <a:pt x="324404" y="435238"/>
                </a:lnTo>
                <a:lnTo>
                  <a:pt x="324456" y="435272"/>
                </a:lnTo>
                <a:cubicBezTo>
                  <a:pt x="325317" y="435272"/>
                  <a:pt x="326177" y="435272"/>
                  <a:pt x="327038" y="434842"/>
                </a:cubicBezTo>
                <a:lnTo>
                  <a:pt x="324404" y="435238"/>
                </a:lnTo>
                <a:lnTo>
                  <a:pt x="309827" y="425819"/>
                </a:lnTo>
                <a:lnTo>
                  <a:pt x="304663" y="414648"/>
                </a:lnTo>
                <a:cubicBezTo>
                  <a:pt x="302942" y="410781"/>
                  <a:pt x="302512" y="406055"/>
                  <a:pt x="304233" y="402188"/>
                </a:cubicBezTo>
                <a:cubicBezTo>
                  <a:pt x="305524" y="397891"/>
                  <a:pt x="308536" y="394454"/>
                  <a:pt x="312839" y="392735"/>
                </a:cubicBezTo>
                <a:lnTo>
                  <a:pt x="317572" y="390587"/>
                </a:lnTo>
                <a:cubicBezTo>
                  <a:pt x="316711" y="386720"/>
                  <a:pt x="316711" y="382423"/>
                  <a:pt x="317142" y="378127"/>
                </a:cubicBezTo>
                <a:lnTo>
                  <a:pt x="311978" y="376408"/>
                </a:lnTo>
                <a:cubicBezTo>
                  <a:pt x="308106" y="374689"/>
                  <a:pt x="304663" y="371682"/>
                  <a:pt x="302942" y="367815"/>
                </a:cubicBezTo>
                <a:cubicBezTo>
                  <a:pt x="300791" y="363948"/>
                  <a:pt x="300791" y="359222"/>
                  <a:pt x="302082" y="355355"/>
                </a:cubicBezTo>
                <a:lnTo>
                  <a:pt x="306385" y="343754"/>
                </a:lnTo>
                <a:cubicBezTo>
                  <a:pt x="308966" y="337309"/>
                  <a:pt x="315420" y="333012"/>
                  <a:pt x="322305" y="333012"/>
                </a:cubicBezTo>
                <a:cubicBezTo>
                  <a:pt x="324026" y="333012"/>
                  <a:pt x="325747" y="333442"/>
                  <a:pt x="327899" y="334301"/>
                </a:cubicBezTo>
                <a:lnTo>
                  <a:pt x="332632" y="336020"/>
                </a:lnTo>
                <a:cubicBezTo>
                  <a:pt x="335213" y="332582"/>
                  <a:pt x="337795" y="329575"/>
                  <a:pt x="341237" y="326567"/>
                </a:cubicBezTo>
                <a:lnTo>
                  <a:pt x="339086" y="321841"/>
                </a:lnTo>
                <a:cubicBezTo>
                  <a:pt x="335213" y="313677"/>
                  <a:pt x="338656" y="303795"/>
                  <a:pt x="346831" y="299928"/>
                </a:cubicBezTo>
                <a:lnTo>
                  <a:pt x="358018" y="295202"/>
                </a:lnTo>
                <a:cubicBezTo>
                  <a:pt x="360170" y="293913"/>
                  <a:pt x="362321" y="293483"/>
                  <a:pt x="364903" y="293483"/>
                </a:cubicBezTo>
                <a:cubicBezTo>
                  <a:pt x="371357" y="293483"/>
                  <a:pt x="376951" y="297350"/>
                  <a:pt x="379963" y="302936"/>
                </a:cubicBezTo>
                <a:lnTo>
                  <a:pt x="382114" y="307662"/>
                </a:lnTo>
                <a:cubicBezTo>
                  <a:pt x="385987" y="307232"/>
                  <a:pt x="390290" y="307232"/>
                  <a:pt x="394592" y="307232"/>
                </a:cubicBezTo>
                <a:lnTo>
                  <a:pt x="396314" y="302506"/>
                </a:lnTo>
                <a:cubicBezTo>
                  <a:pt x="398895" y="296061"/>
                  <a:pt x="405349" y="291764"/>
                  <a:pt x="412234" y="291764"/>
                </a:cubicBezTo>
                <a:cubicBezTo>
                  <a:pt x="413955" y="291764"/>
                  <a:pt x="415676" y="292194"/>
                  <a:pt x="417397" y="292624"/>
                </a:cubicBezTo>
                <a:lnTo>
                  <a:pt x="424712" y="295202"/>
                </a:lnTo>
                <a:cubicBezTo>
                  <a:pt x="424282" y="275437"/>
                  <a:pt x="419979" y="255673"/>
                  <a:pt x="411373" y="236338"/>
                </a:cubicBezTo>
                <a:cubicBezTo>
                  <a:pt x="403198" y="219151"/>
                  <a:pt x="392441" y="204113"/>
                  <a:pt x="379102" y="191653"/>
                </a:cubicBezTo>
                <a:lnTo>
                  <a:pt x="468601" y="191653"/>
                </a:lnTo>
                <a:cubicBezTo>
                  <a:pt x="489254" y="191653"/>
                  <a:pt x="508186" y="183059"/>
                  <a:pt x="521955" y="169740"/>
                </a:cubicBezTo>
                <a:lnTo>
                  <a:pt x="536155" y="199816"/>
                </a:lnTo>
                <a:cubicBezTo>
                  <a:pt x="543900" y="217003"/>
                  <a:pt x="536585" y="237197"/>
                  <a:pt x="519374" y="245361"/>
                </a:cubicBezTo>
                <a:lnTo>
                  <a:pt x="491836" y="257821"/>
                </a:lnTo>
                <a:cubicBezTo>
                  <a:pt x="496139" y="278874"/>
                  <a:pt x="496569" y="299498"/>
                  <a:pt x="494417" y="320122"/>
                </a:cubicBezTo>
                <a:lnTo>
                  <a:pt x="522816" y="330864"/>
                </a:lnTo>
                <a:cubicBezTo>
                  <a:pt x="540457" y="337309"/>
                  <a:pt x="549493" y="357073"/>
                  <a:pt x="543039" y="374260"/>
                </a:cubicBezTo>
                <a:lnTo>
                  <a:pt x="529700" y="410352"/>
                </a:lnTo>
                <a:cubicBezTo>
                  <a:pt x="526688" y="418515"/>
                  <a:pt x="520234" y="425390"/>
                  <a:pt x="512059" y="429257"/>
                </a:cubicBezTo>
                <a:cubicBezTo>
                  <a:pt x="503884" y="433124"/>
                  <a:pt x="494417" y="433553"/>
                  <a:pt x="485812" y="430546"/>
                </a:cubicBezTo>
                <a:lnTo>
                  <a:pt x="472043" y="425390"/>
                </a:lnTo>
                <a:cubicBezTo>
                  <a:pt x="470752" y="426679"/>
                  <a:pt x="469031" y="427538"/>
                  <a:pt x="467310" y="428397"/>
                </a:cubicBezTo>
                <a:cubicBezTo>
                  <a:pt x="463437" y="430116"/>
                  <a:pt x="458704" y="430546"/>
                  <a:pt x="454832" y="428827"/>
                </a:cubicBezTo>
                <a:lnTo>
                  <a:pt x="451820" y="427968"/>
                </a:lnTo>
                <a:cubicBezTo>
                  <a:pt x="448808" y="431835"/>
                  <a:pt x="445796" y="435272"/>
                  <a:pt x="442784" y="439139"/>
                </a:cubicBezTo>
                <a:lnTo>
                  <a:pt x="443644" y="440858"/>
                </a:lnTo>
                <a:cubicBezTo>
                  <a:pt x="445365" y="445154"/>
                  <a:pt x="445365" y="449451"/>
                  <a:pt x="444075" y="453748"/>
                </a:cubicBezTo>
                <a:cubicBezTo>
                  <a:pt x="442354" y="457615"/>
                  <a:pt x="439342" y="461052"/>
                  <a:pt x="435469" y="462771"/>
                </a:cubicBezTo>
                <a:lnTo>
                  <a:pt x="424282" y="467926"/>
                </a:lnTo>
                <a:cubicBezTo>
                  <a:pt x="422130" y="469215"/>
                  <a:pt x="419118" y="469645"/>
                  <a:pt x="416537" y="469215"/>
                </a:cubicBezTo>
                <a:lnTo>
                  <a:pt x="427724" y="493277"/>
                </a:lnTo>
                <a:cubicBezTo>
                  <a:pt x="435469" y="510463"/>
                  <a:pt x="428154" y="530657"/>
                  <a:pt x="410943" y="538391"/>
                </a:cubicBezTo>
                <a:lnTo>
                  <a:pt x="376521" y="554289"/>
                </a:lnTo>
                <a:cubicBezTo>
                  <a:pt x="359309" y="562023"/>
                  <a:pt x="339086" y="554719"/>
                  <a:pt x="330911" y="537532"/>
                </a:cubicBezTo>
                <a:lnTo>
                  <a:pt x="318432" y="510463"/>
                </a:lnTo>
                <a:cubicBezTo>
                  <a:pt x="297349" y="514330"/>
                  <a:pt x="276695" y="514760"/>
                  <a:pt x="256042" y="512611"/>
                </a:cubicBezTo>
                <a:lnTo>
                  <a:pt x="245285" y="540969"/>
                </a:lnTo>
                <a:cubicBezTo>
                  <a:pt x="242273" y="549563"/>
                  <a:pt x="235819" y="556437"/>
                  <a:pt x="227643" y="560304"/>
                </a:cubicBezTo>
                <a:cubicBezTo>
                  <a:pt x="219468" y="563741"/>
                  <a:pt x="210002" y="564171"/>
                  <a:pt x="201827" y="561164"/>
                </a:cubicBezTo>
                <a:lnTo>
                  <a:pt x="165683" y="547844"/>
                </a:lnTo>
                <a:cubicBezTo>
                  <a:pt x="157077" y="544836"/>
                  <a:pt x="150623" y="538391"/>
                  <a:pt x="146751" y="530228"/>
                </a:cubicBezTo>
                <a:cubicBezTo>
                  <a:pt x="142878" y="522064"/>
                  <a:pt x="142448" y="512611"/>
                  <a:pt x="145460" y="504018"/>
                </a:cubicBezTo>
                <a:lnTo>
                  <a:pt x="151053" y="489410"/>
                </a:lnTo>
                <a:lnTo>
                  <a:pt x="176440" y="467926"/>
                </a:lnTo>
                <a:cubicBezTo>
                  <a:pt x="182464" y="462771"/>
                  <a:pt x="185906" y="455466"/>
                  <a:pt x="185476" y="447303"/>
                </a:cubicBezTo>
                <a:cubicBezTo>
                  <a:pt x="185046" y="439569"/>
                  <a:pt x="181173" y="432264"/>
                  <a:pt x="174719" y="427538"/>
                </a:cubicBezTo>
                <a:lnTo>
                  <a:pt x="127388" y="393595"/>
                </a:lnTo>
                <a:cubicBezTo>
                  <a:pt x="123085" y="390157"/>
                  <a:pt x="117922" y="388868"/>
                  <a:pt x="112328" y="388868"/>
                </a:cubicBezTo>
                <a:cubicBezTo>
                  <a:pt x="104153" y="388868"/>
                  <a:pt x="96408" y="392735"/>
                  <a:pt x="91245" y="399610"/>
                </a:cubicBezTo>
                <a:cubicBezTo>
                  <a:pt x="86511" y="406485"/>
                  <a:pt x="85221" y="415078"/>
                  <a:pt x="87802" y="422382"/>
                </a:cubicBezTo>
                <a:lnTo>
                  <a:pt x="52519" y="422382"/>
                </a:lnTo>
                <a:cubicBezTo>
                  <a:pt x="46495" y="422382"/>
                  <a:pt x="40902" y="423241"/>
                  <a:pt x="35308" y="424530"/>
                </a:cubicBezTo>
                <a:lnTo>
                  <a:pt x="21539" y="394884"/>
                </a:lnTo>
                <a:cubicBezTo>
                  <a:pt x="13794" y="377697"/>
                  <a:pt x="21109" y="357503"/>
                  <a:pt x="38320" y="349769"/>
                </a:cubicBezTo>
                <a:lnTo>
                  <a:pt x="65428" y="336879"/>
                </a:lnTo>
                <a:cubicBezTo>
                  <a:pt x="61555" y="316255"/>
                  <a:pt x="61125" y="295202"/>
                  <a:pt x="63276" y="274578"/>
                </a:cubicBezTo>
                <a:lnTo>
                  <a:pt x="34878" y="264266"/>
                </a:lnTo>
                <a:cubicBezTo>
                  <a:pt x="26272" y="260829"/>
                  <a:pt x="19388" y="254813"/>
                  <a:pt x="15515" y="246220"/>
                </a:cubicBezTo>
                <a:cubicBezTo>
                  <a:pt x="12073" y="238056"/>
                  <a:pt x="11643" y="229033"/>
                  <a:pt x="14655" y="220440"/>
                </a:cubicBezTo>
                <a:lnTo>
                  <a:pt x="27993" y="184778"/>
                </a:lnTo>
                <a:cubicBezTo>
                  <a:pt x="34017" y="167592"/>
                  <a:pt x="54671" y="158139"/>
                  <a:pt x="71882" y="164584"/>
                </a:cubicBezTo>
                <a:lnTo>
                  <a:pt x="99850" y="174896"/>
                </a:lnTo>
                <a:cubicBezTo>
                  <a:pt x="111898" y="157709"/>
                  <a:pt x="126097" y="142241"/>
                  <a:pt x="142448" y="128922"/>
                </a:cubicBezTo>
                <a:lnTo>
                  <a:pt x="129970" y="101423"/>
                </a:lnTo>
                <a:cubicBezTo>
                  <a:pt x="122225" y="84666"/>
                  <a:pt x="129539" y="64472"/>
                  <a:pt x="146751" y="56309"/>
                </a:cubicBezTo>
                <a:lnTo>
                  <a:pt x="181173" y="40411"/>
                </a:lnTo>
                <a:cubicBezTo>
                  <a:pt x="198384" y="32677"/>
                  <a:pt x="218607" y="39981"/>
                  <a:pt x="226352" y="57168"/>
                </a:cubicBezTo>
                <a:lnTo>
                  <a:pt x="239261" y="84666"/>
                </a:lnTo>
                <a:cubicBezTo>
                  <a:pt x="259914" y="80799"/>
                  <a:pt x="280998" y="79940"/>
                  <a:pt x="301651" y="82088"/>
                </a:cubicBezTo>
                <a:lnTo>
                  <a:pt x="311978" y="53731"/>
                </a:lnTo>
                <a:cubicBezTo>
                  <a:pt x="318432" y="36974"/>
                  <a:pt x="339086" y="27521"/>
                  <a:pt x="355867" y="33536"/>
                </a:cubicBezTo>
                <a:close/>
                <a:moveTo>
                  <a:pt x="525415" y="0"/>
                </a:moveTo>
                <a:cubicBezTo>
                  <a:pt x="527137" y="0"/>
                  <a:pt x="528858" y="859"/>
                  <a:pt x="529718" y="2578"/>
                </a:cubicBezTo>
                <a:lnTo>
                  <a:pt x="563713" y="49837"/>
                </a:lnTo>
                <a:cubicBezTo>
                  <a:pt x="565864" y="52415"/>
                  <a:pt x="565004" y="55852"/>
                  <a:pt x="562422" y="57570"/>
                </a:cubicBezTo>
                <a:cubicBezTo>
                  <a:pt x="559840" y="59289"/>
                  <a:pt x="556397" y="58859"/>
                  <a:pt x="554676" y="56281"/>
                </a:cubicBezTo>
                <a:lnTo>
                  <a:pt x="531009" y="23630"/>
                </a:lnTo>
                <a:lnTo>
                  <a:pt x="531009" y="112993"/>
                </a:lnTo>
                <a:cubicBezTo>
                  <a:pt x="531009" y="144355"/>
                  <a:pt x="505191" y="170133"/>
                  <a:pt x="473778" y="170133"/>
                </a:cubicBezTo>
                <a:lnTo>
                  <a:pt x="378250" y="170133"/>
                </a:lnTo>
                <a:cubicBezTo>
                  <a:pt x="375238" y="170133"/>
                  <a:pt x="372656" y="167555"/>
                  <a:pt x="372656" y="164548"/>
                </a:cubicBezTo>
                <a:cubicBezTo>
                  <a:pt x="372656" y="161111"/>
                  <a:pt x="375238" y="158533"/>
                  <a:pt x="378250" y="158533"/>
                </a:cubicBezTo>
                <a:lnTo>
                  <a:pt x="473778" y="158533"/>
                </a:lnTo>
                <a:cubicBezTo>
                  <a:pt x="498736" y="158533"/>
                  <a:pt x="519391" y="138341"/>
                  <a:pt x="519391" y="112993"/>
                </a:cubicBezTo>
                <a:lnTo>
                  <a:pt x="519391" y="21482"/>
                </a:lnTo>
                <a:lnTo>
                  <a:pt x="493142" y="52415"/>
                </a:lnTo>
                <a:cubicBezTo>
                  <a:pt x="491421" y="54993"/>
                  <a:pt x="487548" y="54993"/>
                  <a:pt x="485397" y="53274"/>
                </a:cubicBezTo>
                <a:cubicBezTo>
                  <a:pt x="483676" y="51985"/>
                  <a:pt x="483245" y="50267"/>
                  <a:pt x="483245" y="48548"/>
                </a:cubicBezTo>
                <a:cubicBezTo>
                  <a:pt x="483245" y="47259"/>
                  <a:pt x="483676" y="45970"/>
                  <a:pt x="484536" y="45111"/>
                </a:cubicBezTo>
                <a:lnTo>
                  <a:pt x="520682" y="2148"/>
                </a:lnTo>
                <a:cubicBezTo>
                  <a:pt x="521973" y="859"/>
                  <a:pt x="523694" y="0"/>
                  <a:pt x="525415"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15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文本框 37"/>
          <p:cNvSpPr txBox="1"/>
          <p:nvPr/>
        </p:nvSpPr>
        <p:spPr>
          <a:xfrm>
            <a:off x="6579394" y="2157413"/>
            <a:ext cx="2420779" cy="993775"/>
          </a:xfrm>
          <a:prstGeom prst="rect">
            <a:avLst/>
          </a:prstGeom>
          <a:noFill/>
        </p:spPr>
        <p:txBody>
          <a:bodyPr wrap="square" rtlCol="0" anchor="t">
            <a:spAutoFit/>
          </a:bodyPr>
          <a:lstStyle/>
          <a:p>
            <a:pPr marL="285750" indent="-285750" algn="l">
              <a:lnSpc>
                <a:spcPct val="140000"/>
              </a:lnSpc>
              <a:buClrTx/>
              <a:buSzTx/>
              <a:buFont typeface="Wingdings" panose="05000000000000000000" pitchFamily="2" charset="2"/>
              <a:buChar char="p"/>
            </a:pPr>
            <a:r>
              <a:rPr lang="zh-CN" altLang="en-US" sz="1050" dirty="0">
                <a:latin typeface="Arial" panose="020B0604020202020204" pitchFamily="34" charset="0"/>
                <a:ea typeface="微软雅黑" panose="020B0503020204020204" pitchFamily="34" charset="-122"/>
                <a:cs typeface="微软雅黑" panose="020B0503020204020204" pitchFamily="34" charset="-122"/>
              </a:rPr>
              <a:t>中大型规模</a:t>
            </a:r>
            <a:r>
              <a:rPr lang="en-US" altLang="zh-CN" sz="1050" dirty="0">
                <a:latin typeface="Arial" panose="020B0604020202020204" pitchFamily="34" charset="0"/>
                <a:ea typeface="微软雅黑" panose="020B0503020204020204" pitchFamily="34" charset="-122"/>
                <a:cs typeface="微软雅黑" panose="020B0503020204020204" pitchFamily="34" charset="-122"/>
              </a:rPr>
              <a:t>：</a:t>
            </a:r>
            <a:r>
              <a:rPr lang="zh-CN" altLang="en-US" sz="1050" dirty="0">
                <a:latin typeface="Arial" panose="020B0604020202020204" pitchFamily="34" charset="0"/>
                <a:ea typeface="微软雅黑" panose="020B0503020204020204" pitchFamily="34" charset="-122"/>
                <a:cs typeface="微软雅黑" panose="020B0503020204020204" pitchFamily="34" charset="-122"/>
              </a:rPr>
              <a:t>智算裸金属</a:t>
            </a:r>
            <a:r>
              <a:rPr lang="en-US" altLang="zh-CN" sz="1050" dirty="0">
                <a:latin typeface="Arial" panose="020B0604020202020204" pitchFamily="34" charset="0"/>
                <a:ea typeface="微软雅黑" panose="020B0503020204020204" pitchFamily="34" charset="-122"/>
                <a:cs typeface="微软雅黑" panose="020B0503020204020204" pitchFamily="34" charset="-122"/>
              </a:rPr>
              <a:t>、</a:t>
            </a:r>
            <a:r>
              <a:rPr lang="zh-CN" altLang="en-US" sz="1050" dirty="0">
                <a:latin typeface="Arial" panose="020B0604020202020204" pitchFamily="34" charset="0"/>
                <a:ea typeface="微软雅黑" panose="020B0503020204020204" pitchFamily="34" charset="-122"/>
                <a:cs typeface="微软雅黑" panose="020B0503020204020204" pitchFamily="34" charset="-122"/>
              </a:rPr>
              <a:t>震泽智算平台</a:t>
            </a:r>
            <a:r>
              <a:rPr lang="en-US" altLang="zh-CN" sz="1050" dirty="0">
                <a:latin typeface="Arial" panose="020B0604020202020204" pitchFamily="34" charset="0"/>
                <a:ea typeface="微软雅黑" panose="020B0503020204020204" pitchFamily="34" charset="-122"/>
                <a:cs typeface="微软雅黑" panose="020B0503020204020204" pitchFamily="34" charset="-122"/>
              </a:rPr>
              <a:t>、</a:t>
            </a:r>
            <a:r>
              <a:rPr lang="zh-CN" altLang="en-US" sz="1050" dirty="0">
                <a:latin typeface="Arial" panose="020B0604020202020204" pitchFamily="34" charset="0"/>
                <a:ea typeface="微软雅黑" panose="020B0503020204020204" pitchFamily="34" charset="-122"/>
                <a:cs typeface="微软雅黑" panose="020B0503020204020204" pitchFamily="34" charset="-122"/>
              </a:rPr>
              <a:t>高速文件存储等</a:t>
            </a:r>
            <a:endParaRPr lang="zh-CN" altLang="en-US" sz="1050" dirty="0">
              <a:latin typeface="Arial" panose="020B0604020202020204" pitchFamily="34" charset="0"/>
              <a:ea typeface="微软雅黑" panose="020B0503020204020204" pitchFamily="34" charset="-122"/>
              <a:cs typeface="微软雅黑" panose="020B0503020204020204" pitchFamily="34" charset="-122"/>
            </a:endParaRPr>
          </a:p>
          <a:p>
            <a:pPr marL="285750" indent="-285750" algn="l">
              <a:lnSpc>
                <a:spcPct val="140000"/>
              </a:lnSpc>
              <a:buClrTx/>
              <a:buSzTx/>
              <a:buFont typeface="Wingdings" panose="05000000000000000000" pitchFamily="2" charset="2"/>
              <a:buChar char="p"/>
            </a:pPr>
            <a:r>
              <a:rPr lang="zh-CN" altLang="en-US" sz="1050" dirty="0">
                <a:latin typeface="Arial" panose="020B0604020202020204" pitchFamily="34" charset="0"/>
                <a:ea typeface="微软雅黑" panose="020B0503020204020204" pitchFamily="34" charset="-122"/>
                <a:cs typeface="微软雅黑" panose="020B0503020204020204" pitchFamily="34" charset="-122"/>
              </a:rPr>
              <a:t>小规模交付</a:t>
            </a:r>
            <a:r>
              <a:rPr lang="en-US" altLang="zh-CN" sz="1050" dirty="0">
                <a:latin typeface="Arial" panose="020B0604020202020204" pitchFamily="34" charset="0"/>
                <a:ea typeface="微软雅黑" panose="020B0503020204020204" pitchFamily="34" charset="-122"/>
                <a:cs typeface="微软雅黑" panose="020B0503020204020204" pitchFamily="34" charset="-122"/>
              </a:rPr>
              <a:t>：deepseek</a:t>
            </a:r>
            <a:r>
              <a:rPr lang="zh-CN" altLang="en-US" sz="1050" dirty="0">
                <a:latin typeface="Arial" panose="020B0604020202020204" pitchFamily="34" charset="0"/>
                <a:ea typeface="微软雅黑" panose="020B0503020204020204" pitchFamily="34" charset="-122"/>
                <a:cs typeface="微软雅黑" panose="020B0503020204020204" pitchFamily="34" charset="-122"/>
              </a:rPr>
              <a:t>智算一体机</a:t>
            </a:r>
            <a:r>
              <a:rPr lang="en-US" altLang="zh-CN" sz="1050" dirty="0">
                <a:latin typeface="Arial" panose="020B0604020202020204" pitchFamily="34" charset="0"/>
                <a:ea typeface="微软雅黑" panose="020B0503020204020204" pitchFamily="34" charset="-122"/>
                <a:cs typeface="微软雅黑" panose="020B0503020204020204" pitchFamily="34" charset="-122"/>
              </a:rPr>
              <a:t>、</a:t>
            </a:r>
            <a:r>
              <a:rPr lang="zh-CN" altLang="en-US" sz="1050" dirty="0">
                <a:latin typeface="Arial" panose="020B0604020202020204" pitchFamily="34" charset="0"/>
                <a:ea typeface="微软雅黑" panose="020B0503020204020204" pitchFamily="34" charset="-122"/>
                <a:cs typeface="微软雅黑" panose="020B0503020204020204" pitchFamily="34" charset="-122"/>
              </a:rPr>
              <a:t>私有云敏捷版本</a:t>
            </a:r>
            <a:endParaRPr lang="zh-CN" altLang="en-US" sz="1050" dirty="0">
              <a:latin typeface="Arial" panose="020B0604020202020204" pitchFamily="34" charset="0"/>
              <a:ea typeface="微软雅黑" panose="020B0503020204020204" pitchFamily="34" charset="-122"/>
              <a:cs typeface="微软雅黑" panose="020B0503020204020204" pitchFamily="34" charset="-122"/>
            </a:endParaRPr>
          </a:p>
        </p:txBody>
      </p:sp>
      <p:sp>
        <p:nvSpPr>
          <p:cNvPr id="9" name="文本框 8"/>
          <p:cNvSpPr txBox="1"/>
          <p:nvPr/>
        </p:nvSpPr>
        <p:spPr>
          <a:xfrm>
            <a:off x="247174" y="827723"/>
            <a:ext cx="8752999" cy="782003"/>
          </a:xfrm>
          <a:prstGeom prst="rect">
            <a:avLst/>
          </a:prstGeom>
          <a:solidFill>
            <a:schemeClr val="bg1">
              <a:lumMod val="95000"/>
            </a:schemeClr>
          </a:solidFill>
        </p:spPr>
        <p:txBody>
          <a:bodyPr wrap="square" rtlCol="0" anchor="t">
            <a:noAutofit/>
          </a:bodyPr>
          <a:lstStyle>
            <a:defPPr>
              <a:defRPr lang="zh-CN"/>
            </a:defPPr>
            <a:lvl1pPr marL="285750" indent="-285750">
              <a:lnSpc>
                <a:spcPct val="130000"/>
              </a:lnSpc>
              <a:buClr>
                <a:srgbClr val="1F497D">
                  <a:lumMod val="60000"/>
                  <a:lumOff val="40000"/>
                </a:srgbClr>
              </a:buClr>
              <a:buFont typeface="Wingdings" panose="05000000000000000000" pitchFamily="2" charset="2"/>
              <a:buChar char="n"/>
              <a:defRPr sz="1400">
                <a:solidFill>
                  <a:prstClr val="black"/>
                </a:solidFill>
                <a:latin typeface="微软雅黑" panose="020B0503020204020204" pitchFamily="34" charset="-122"/>
                <a:ea typeface="微软雅黑" panose="020B0503020204020204" pitchFamily="34" charset="-122"/>
              </a:defRPr>
            </a:lvl1pPr>
          </a:lstStyle>
          <a:p>
            <a:pPr>
              <a:buClr>
                <a:srgbClr val="000000"/>
              </a:buClr>
              <a:buFont typeface="Wingdings" panose="05000000000000000000" charset="0"/>
              <a:buChar char="p"/>
            </a:pPr>
            <a:r>
              <a:rPr lang="zh-CN" altLang="en-US" sz="1200" b="1" dirty="0">
                <a:solidFill>
                  <a:schemeClr val="tx1"/>
                </a:solidFill>
                <a:sym typeface="+mn-ea"/>
              </a:rPr>
              <a:t>项目背景</a:t>
            </a:r>
            <a:r>
              <a:rPr lang="en-US" altLang="zh-CN" sz="1200" b="1" dirty="0">
                <a:solidFill>
                  <a:schemeClr val="tx1"/>
                </a:solidFill>
                <a:sym typeface="+mn-ea"/>
              </a:rPr>
              <a:t>：</a:t>
            </a:r>
            <a:r>
              <a:rPr lang="zh-CN" altLang="en-US" sz="1200" dirty="0">
                <a:solidFill>
                  <a:schemeClr val="tx1"/>
                </a:solidFill>
                <a:sym typeface="+mn-ea"/>
              </a:rPr>
              <a:t>随着</a:t>
            </a:r>
            <a:r>
              <a:rPr lang="en-US" altLang="zh-CN" sz="1200" dirty="0">
                <a:solidFill>
                  <a:schemeClr val="tx1"/>
                </a:solidFill>
                <a:sym typeface="+mn-ea"/>
              </a:rPr>
              <a:t>DeepSeek</a:t>
            </a:r>
            <a:r>
              <a:rPr lang="zh-CN" altLang="en-US" sz="1200" dirty="0">
                <a:solidFill>
                  <a:schemeClr val="tx1"/>
                </a:solidFill>
                <a:sym typeface="+mn-ea"/>
              </a:rPr>
              <a:t>热潮席卷整个金融行业</a:t>
            </a:r>
            <a:r>
              <a:rPr lang="en-US" altLang="zh-CN" sz="1200" dirty="0">
                <a:solidFill>
                  <a:schemeClr val="tx1"/>
                </a:solidFill>
                <a:sym typeface="+mn-ea"/>
              </a:rPr>
              <a:t>，</a:t>
            </a:r>
            <a:r>
              <a:rPr lang="zh-CN" altLang="en-US" sz="1200" dirty="0">
                <a:solidFill>
                  <a:schemeClr val="tx1"/>
                </a:solidFill>
                <a:sym typeface="+mn-ea"/>
              </a:rPr>
              <a:t>规模较小的农商行行也在积极探索</a:t>
            </a:r>
            <a:r>
              <a:rPr lang="en-US" altLang="zh-CN" sz="1200" dirty="0">
                <a:solidFill>
                  <a:schemeClr val="tx1"/>
                </a:solidFill>
                <a:sym typeface="+mn-ea"/>
              </a:rPr>
              <a:t>DeepSeek</a:t>
            </a:r>
            <a:r>
              <a:rPr lang="zh-CN" altLang="en-US" sz="1200" dirty="0">
                <a:solidFill>
                  <a:schemeClr val="tx1"/>
                </a:solidFill>
                <a:sym typeface="+mn-ea"/>
              </a:rPr>
              <a:t>在行业的应用落地</a:t>
            </a:r>
            <a:r>
              <a:rPr lang="en-US" altLang="zh-CN" sz="1200" dirty="0">
                <a:solidFill>
                  <a:schemeClr val="tx1"/>
                </a:solidFill>
                <a:sym typeface="+mn-ea"/>
              </a:rPr>
              <a:t>。</a:t>
            </a:r>
            <a:r>
              <a:rPr lang="zh-CN" altLang="en-US" sz="1200" dirty="0">
                <a:solidFill>
                  <a:schemeClr val="tx1"/>
                </a:solidFill>
                <a:sym typeface="+mn-ea"/>
              </a:rPr>
              <a:t>与券商</a:t>
            </a:r>
            <a:r>
              <a:rPr lang="en-US" altLang="zh-CN" sz="1200" dirty="0">
                <a:solidFill>
                  <a:schemeClr val="tx1"/>
                </a:solidFill>
                <a:sym typeface="+mn-ea"/>
              </a:rPr>
              <a:t>/</a:t>
            </a:r>
            <a:r>
              <a:rPr lang="zh-CN" altLang="en-US" sz="1200" dirty="0">
                <a:solidFill>
                  <a:schemeClr val="tx1"/>
                </a:solidFill>
                <a:sym typeface="+mn-ea"/>
              </a:rPr>
              <a:t>基金等机构将大模型用于投研投顾、产品销售、客户服务与投教等核心业务场景不同</a:t>
            </a:r>
            <a:r>
              <a:rPr lang="en-US" altLang="zh-CN" sz="1200" dirty="0">
                <a:solidFill>
                  <a:schemeClr val="tx1"/>
                </a:solidFill>
                <a:sym typeface="+mn-ea"/>
              </a:rPr>
              <a:t>，</a:t>
            </a:r>
            <a:r>
              <a:rPr lang="zh-CN" altLang="en-US" sz="1200" dirty="0">
                <a:solidFill>
                  <a:schemeClr val="tx1"/>
                </a:solidFill>
                <a:sym typeface="+mn-ea"/>
              </a:rPr>
              <a:t>一般农商行将其应用于用于提升内部流程效率</a:t>
            </a:r>
            <a:r>
              <a:rPr lang="en-US" altLang="zh-CN" sz="1200" dirty="0">
                <a:solidFill>
                  <a:schemeClr val="tx1"/>
                </a:solidFill>
                <a:sym typeface="+mn-ea"/>
              </a:rPr>
              <a:t>，</a:t>
            </a:r>
            <a:r>
              <a:rPr lang="zh-CN" altLang="en-US" sz="1200" dirty="0">
                <a:solidFill>
                  <a:schemeClr val="tx1"/>
                </a:solidFill>
                <a:sym typeface="+mn-ea"/>
              </a:rPr>
              <a:t>且由于金融监管要求</a:t>
            </a:r>
            <a:r>
              <a:rPr lang="en-US" altLang="zh-CN" sz="1200" dirty="0">
                <a:solidFill>
                  <a:schemeClr val="tx1"/>
                </a:solidFill>
                <a:sym typeface="+mn-ea"/>
              </a:rPr>
              <a:t>，</a:t>
            </a:r>
            <a:r>
              <a:rPr lang="zh-CN" altLang="en-US" sz="1200" dirty="0">
                <a:solidFill>
                  <a:schemeClr val="tx1"/>
                </a:solidFill>
                <a:sym typeface="+mn-ea"/>
              </a:rPr>
              <a:t>往往需要本地私有化</a:t>
            </a:r>
            <a:r>
              <a:rPr lang="en-US" altLang="zh-CN" sz="1200" dirty="0">
                <a:solidFill>
                  <a:schemeClr val="tx1"/>
                </a:solidFill>
                <a:sym typeface="+mn-ea"/>
              </a:rPr>
              <a:t>/</a:t>
            </a:r>
            <a:r>
              <a:rPr lang="zh-CN" altLang="en-US" sz="1200" dirty="0">
                <a:solidFill>
                  <a:schemeClr val="tx1"/>
                </a:solidFill>
                <a:sym typeface="+mn-ea"/>
              </a:rPr>
              <a:t>专属化部署</a:t>
            </a:r>
            <a:r>
              <a:rPr lang="en-US" altLang="zh-CN" sz="1200" dirty="0">
                <a:solidFill>
                  <a:schemeClr val="tx1"/>
                </a:solidFill>
                <a:sym typeface="+mn-ea"/>
              </a:rPr>
              <a:t>。</a:t>
            </a:r>
            <a:endParaRPr lang="en-US" altLang="zh-CN" sz="1200" dirty="0">
              <a:solidFill>
                <a:schemeClr val="tx1"/>
              </a:solidFill>
              <a:sym typeface="+mn-ea"/>
            </a:endParaRPr>
          </a:p>
        </p:txBody>
      </p:sp>
      <p:grpSp>
        <p:nvGrpSpPr>
          <p:cNvPr id="27" name="组合 26"/>
          <p:cNvGrpSpPr/>
          <p:nvPr/>
        </p:nvGrpSpPr>
        <p:grpSpPr>
          <a:xfrm>
            <a:off x="304324" y="1938338"/>
            <a:ext cx="3681413" cy="3122295"/>
            <a:chOff x="639" y="4070"/>
            <a:chExt cx="7730" cy="6556"/>
          </a:xfrm>
        </p:grpSpPr>
        <p:grpSp>
          <p:nvGrpSpPr>
            <p:cNvPr id="21" name="组合 20"/>
            <p:cNvGrpSpPr/>
            <p:nvPr/>
          </p:nvGrpSpPr>
          <p:grpSpPr>
            <a:xfrm>
              <a:off x="639" y="4070"/>
              <a:ext cx="7730" cy="6557"/>
              <a:chOff x="257" y="2091"/>
              <a:chExt cx="7730" cy="8399"/>
            </a:xfrm>
          </p:grpSpPr>
          <p:grpSp>
            <p:nvGrpSpPr>
              <p:cNvPr id="7" name="组合 6"/>
              <p:cNvGrpSpPr/>
              <p:nvPr/>
            </p:nvGrpSpPr>
            <p:grpSpPr>
              <a:xfrm>
                <a:off x="257" y="2091"/>
                <a:ext cx="7730" cy="8399"/>
                <a:chOff x="754" y="2772"/>
                <a:chExt cx="6962" cy="3898"/>
              </a:xfrm>
            </p:grpSpPr>
            <p:grpSp>
              <p:nvGrpSpPr>
                <p:cNvPr id="101" name="组合 1"/>
                <p:cNvGrpSpPr/>
                <p:nvPr/>
              </p:nvGrpSpPr>
              <p:grpSpPr>
                <a:xfrm>
                  <a:off x="754" y="2772"/>
                  <a:ext cx="6962" cy="3898"/>
                  <a:chOff x="399" y="2892"/>
                  <a:chExt cx="17125" cy="6907"/>
                </a:xfrm>
              </p:grpSpPr>
              <p:sp>
                <p:nvSpPr>
                  <p:cNvPr id="1048860" name="圆角矩形 106"/>
                  <p:cNvSpPr/>
                  <p:nvPr/>
                </p:nvSpPr>
                <p:spPr>
                  <a:xfrm>
                    <a:off x="399" y="2892"/>
                    <a:ext cx="17125" cy="6907"/>
                  </a:xfrm>
                  <a:prstGeom prst="roundRect">
                    <a:avLst>
                      <a:gd name="adj" fmla="val 5921"/>
                    </a:avLst>
                  </a:prstGeom>
                  <a:solidFill>
                    <a:srgbClr val="E9EB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lstStyle/>
                  <a:p>
                    <a:pPr lvl="0" algn="ctr">
                      <a:buClrTx/>
                      <a:buSzTx/>
                      <a:buFontTx/>
                    </a:pPr>
                    <a:endParaRPr lang="zh-CN" altLang="en-US" sz="735"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endParaRPr lang="zh-CN" altLang="en-US" sz="735"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ctr">
                      <a:buClrTx/>
                      <a:buSzTx/>
                      <a:buFontTx/>
                    </a:pPr>
                    <a:endParaRPr lang="zh-CN" altLang="en-US" sz="735"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02" name="组合 4"/>
                  <p:cNvGrpSpPr/>
                  <p:nvPr/>
                </p:nvGrpSpPr>
                <p:grpSpPr>
                  <a:xfrm>
                    <a:off x="689" y="4212"/>
                    <a:ext cx="15909" cy="5414"/>
                    <a:chOff x="4757515" y="4014657"/>
                    <a:chExt cx="10286846" cy="2416720"/>
                  </a:xfrm>
                </p:grpSpPr>
                <p:sp>
                  <p:nvSpPr>
                    <p:cNvPr id="1048861" name="PA-ïś1ïḓè"/>
                    <p:cNvSpPr txBox="1"/>
                    <p:nvPr>
                      <p:custDataLst>
                        <p:tags r:id="rId1"/>
                      </p:custDataLst>
                    </p:nvPr>
                  </p:nvSpPr>
                  <p:spPr bwMode="auto">
                    <a:xfrm>
                      <a:off x="4761813" y="5986501"/>
                      <a:ext cx="2365072" cy="412575"/>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基础设施层</a:t>
                      </a:r>
                      <a:endParaRPr lang="zh-CN" altLang="en-US" sz="735" b="1" dirty="0" smtClean="0">
                        <a:solidFill>
                          <a:schemeClr val="tx1"/>
                        </a:solidFill>
                        <a:cs typeface="微软雅黑" panose="020B0503020204020204" pitchFamily="34" charset="-122"/>
                        <a:sym typeface="+mn-ea"/>
                      </a:endParaRPr>
                    </a:p>
                  </p:txBody>
                </p:sp>
                <p:sp>
                  <p:nvSpPr>
                    <p:cNvPr id="1048862" name="PA-ïś1ïḓè"/>
                    <p:cNvSpPr txBox="1"/>
                    <p:nvPr>
                      <p:custDataLst>
                        <p:tags r:id="rId2"/>
                      </p:custDataLst>
                    </p:nvPr>
                  </p:nvSpPr>
                  <p:spPr bwMode="auto">
                    <a:xfrm>
                      <a:off x="7510797" y="6003753"/>
                      <a:ext cx="7533564" cy="427624"/>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720090">
                        <a:lnSpc>
                          <a:spcPct val="120000"/>
                        </a:lnSpc>
                      </a:pPr>
                      <a:r>
                        <a:rPr lang="zh-CN" sz="735" b="1" dirty="0" smtClean="0">
                          <a:solidFill>
                            <a:schemeClr val="tx1"/>
                          </a:solidFill>
                          <a:cs typeface="微软雅黑" panose="020B0503020204020204" pitchFamily="34" charset="-122"/>
                          <a:sym typeface="微软雅黑" panose="020B0503020204020204" pitchFamily="34" charset="-122"/>
                        </a:rPr>
                        <a:t>边缘智能小站</a:t>
                      </a:r>
                      <a:r>
                        <a:rPr lang="en-US" altLang="zh-CN" sz="735" b="1" dirty="0" smtClean="0">
                          <a:solidFill>
                            <a:schemeClr val="tx1"/>
                          </a:solidFill>
                          <a:cs typeface="微软雅黑" panose="020B0503020204020204" pitchFamily="34" charset="-122"/>
                          <a:sym typeface="微软雅黑" panose="020B0503020204020204" pitchFamily="34" charset="-122"/>
                        </a:rPr>
                        <a:t> EIS/</a:t>
                      </a:r>
                      <a:r>
                        <a:rPr lang="zh-CN" altLang="en-US" sz="735" b="1" dirty="0" smtClean="0">
                          <a:solidFill>
                            <a:schemeClr val="tx1"/>
                          </a:solidFill>
                          <a:cs typeface="微软雅黑" panose="020B0503020204020204" pitchFamily="34" charset="-122"/>
                          <a:sym typeface="微软雅黑" panose="020B0503020204020204" pitchFamily="34" charset="-122"/>
                        </a:rPr>
                        <a:t>私有云敏捷版</a:t>
                      </a:r>
                      <a:endParaRPr lang="zh-CN" sz="735" b="1" dirty="0" smtClean="0">
                        <a:solidFill>
                          <a:schemeClr val="tx1"/>
                        </a:solidFill>
                        <a:cs typeface="微软雅黑" panose="020B0503020204020204" pitchFamily="34" charset="-122"/>
                        <a:sym typeface="微软雅黑" panose="020B0503020204020204" pitchFamily="34" charset="-122"/>
                      </a:endParaRPr>
                    </a:p>
                    <a:p>
                      <a:pPr lvl="0" algn="ctr" defTabSz="720090">
                        <a:lnSpc>
                          <a:spcPct val="120000"/>
                        </a:lnSpc>
                      </a:pPr>
                      <a:r>
                        <a:rPr lang="zh-CN" altLang="en-US" sz="735" dirty="0" smtClean="0">
                          <a:solidFill>
                            <a:schemeClr val="tx1"/>
                          </a:solidFill>
                          <a:cs typeface="微软雅黑" panose="020B0503020204020204" pitchFamily="34" charset="-122"/>
                          <a:sym typeface="微软雅黑" panose="020B0503020204020204" pitchFamily="34" charset="-122"/>
                        </a:rPr>
                        <a:t>通用计算、存储、</a:t>
                      </a:r>
                      <a:r>
                        <a:rPr lang="en-US" altLang="zh-CN" sz="735" dirty="0" smtClean="0">
                          <a:solidFill>
                            <a:schemeClr val="tx1"/>
                          </a:solidFill>
                          <a:cs typeface="微软雅黑" panose="020B0503020204020204" pitchFamily="34" charset="-122"/>
                          <a:sym typeface="微软雅黑" panose="020B0503020204020204" pitchFamily="34" charset="-122"/>
                        </a:rPr>
                        <a:t>GPU(T4</a:t>
                      </a:r>
                      <a:r>
                        <a:rPr lang="zh-CN" altLang="en-US" sz="735" dirty="0" smtClean="0">
                          <a:solidFill>
                            <a:schemeClr val="tx1"/>
                          </a:solidFill>
                          <a:cs typeface="微软雅黑" panose="020B0503020204020204" pitchFamily="34" charset="-122"/>
                          <a:sym typeface="微软雅黑" panose="020B0503020204020204" pitchFamily="34" charset="-122"/>
                        </a:rPr>
                        <a:t>、</a:t>
                      </a:r>
                      <a:r>
                        <a:rPr lang="en-US" altLang="zh-CN" sz="735" dirty="0" smtClean="0">
                          <a:solidFill>
                            <a:schemeClr val="tx1"/>
                          </a:solidFill>
                          <a:cs typeface="微软雅黑" panose="020B0503020204020204" pitchFamily="34" charset="-122"/>
                          <a:sym typeface="微软雅黑" panose="020B0503020204020204" pitchFamily="34" charset="-122"/>
                        </a:rPr>
                        <a:t>300IDUO</a:t>
                      </a:r>
                      <a:r>
                        <a:rPr lang="zh-CN" altLang="en-US" sz="735" dirty="0" smtClean="0">
                          <a:solidFill>
                            <a:schemeClr val="tx1"/>
                          </a:solidFill>
                          <a:cs typeface="微软雅黑" panose="020B0503020204020204" pitchFamily="34" charset="-122"/>
                          <a:sym typeface="微软雅黑" panose="020B0503020204020204" pitchFamily="34" charset="-122"/>
                        </a:rPr>
                        <a:t>、</a:t>
                      </a:r>
                      <a:r>
                        <a:rPr lang="en-US" altLang="zh-CN" sz="735" dirty="0" smtClean="0">
                          <a:solidFill>
                            <a:schemeClr val="tx1"/>
                          </a:solidFill>
                          <a:cs typeface="微软雅黑" panose="020B0503020204020204" pitchFamily="34" charset="-122"/>
                          <a:sym typeface="微软雅黑" panose="020B0503020204020204" pitchFamily="34" charset="-122"/>
                        </a:rPr>
                        <a:t>910_4</a:t>
                      </a:r>
                      <a:r>
                        <a:rPr lang="zh-CN" altLang="en-US" sz="735" dirty="0" smtClean="0">
                          <a:solidFill>
                            <a:schemeClr val="tx1"/>
                          </a:solidFill>
                          <a:cs typeface="微软雅黑" panose="020B0503020204020204" pitchFamily="34" charset="-122"/>
                          <a:sym typeface="微软雅黑" panose="020B0503020204020204" pitchFamily="34" charset="-122"/>
                        </a:rPr>
                        <a:t>、</a:t>
                      </a:r>
                      <a:r>
                        <a:rPr lang="en-US" altLang="zh-CN" sz="735" dirty="0" smtClean="0">
                          <a:solidFill>
                            <a:schemeClr val="tx1"/>
                          </a:solidFill>
                          <a:cs typeface="微软雅黑" panose="020B0503020204020204" pitchFamily="34" charset="-122"/>
                          <a:sym typeface="微软雅黑" panose="020B0503020204020204" pitchFamily="34" charset="-122"/>
                        </a:rPr>
                        <a:t>910B)</a:t>
                      </a:r>
                      <a:r>
                        <a:rPr lang="zh-CN" altLang="en-US" sz="735" dirty="0" smtClean="0">
                          <a:solidFill>
                            <a:schemeClr val="tx1"/>
                          </a:solidFill>
                          <a:cs typeface="微软雅黑" panose="020B0503020204020204" pitchFamily="34" charset="-122"/>
                          <a:sym typeface="微软雅黑" panose="020B0503020204020204" pitchFamily="34" charset="-122"/>
                        </a:rPr>
                        <a:t>服务器、网络设备（</a:t>
                      </a:r>
                      <a:r>
                        <a:rPr lang="en-US" altLang="zh-CN" sz="735" dirty="0" smtClean="0">
                          <a:solidFill>
                            <a:schemeClr val="tx1"/>
                          </a:solidFill>
                          <a:cs typeface="微软雅黑" panose="020B0503020204020204" pitchFamily="34" charset="-122"/>
                          <a:sym typeface="微软雅黑" panose="020B0503020204020204" pitchFamily="34" charset="-122"/>
                        </a:rPr>
                        <a:t>ROCE</a:t>
                      </a:r>
                      <a:r>
                        <a:rPr lang="zh-CN" altLang="en-US" sz="735" dirty="0" smtClean="0">
                          <a:solidFill>
                            <a:schemeClr val="tx1"/>
                          </a:solidFill>
                          <a:cs typeface="微软雅黑" panose="020B0503020204020204" pitchFamily="34" charset="-122"/>
                          <a:sym typeface="微软雅黑" panose="020B0503020204020204" pitchFamily="34" charset="-122"/>
                        </a:rPr>
                        <a:t>交换机）等</a:t>
                      </a:r>
                      <a:endParaRPr lang="zh-CN" altLang="en-US" sz="735" dirty="0" smtClean="0">
                        <a:solidFill>
                          <a:schemeClr val="tx1"/>
                        </a:solidFill>
                        <a:cs typeface="微软雅黑" panose="020B0503020204020204" pitchFamily="34" charset="-122"/>
                        <a:sym typeface="微软雅黑" panose="020B0503020204020204" pitchFamily="34" charset="-122"/>
                      </a:endParaRPr>
                    </a:p>
                  </p:txBody>
                </p:sp>
                <p:sp>
                  <p:nvSpPr>
                    <p:cNvPr id="1048864" name="PA-ïś1ïḓè"/>
                    <p:cNvSpPr txBox="1"/>
                    <p:nvPr>
                      <p:custDataLst>
                        <p:tags r:id="rId3"/>
                      </p:custDataLst>
                    </p:nvPr>
                  </p:nvSpPr>
                  <p:spPr bwMode="auto">
                    <a:xfrm>
                      <a:off x="4757515" y="4024864"/>
                      <a:ext cx="1114519" cy="1634005"/>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sz="735" b="1" dirty="0" smtClean="0">
                          <a:solidFill>
                            <a:schemeClr val="tx1"/>
                          </a:solidFill>
                          <a:cs typeface="微软雅黑" panose="020B0503020204020204" pitchFamily="34" charset="-122"/>
                          <a:sym typeface="+mn-ea"/>
                        </a:rPr>
                        <a:t>模型服务层</a:t>
                      </a:r>
                      <a:endParaRPr lang="zh-CN" altLang="en-US" sz="735" b="1" dirty="0" smtClean="0">
                        <a:solidFill>
                          <a:schemeClr val="tx1"/>
                        </a:solidFill>
                        <a:cs typeface="微软雅黑" panose="020B0503020204020204" pitchFamily="34" charset="-122"/>
                        <a:sym typeface="+mn-ea"/>
                      </a:endParaRPr>
                    </a:p>
                  </p:txBody>
                </p:sp>
                <p:sp>
                  <p:nvSpPr>
                    <p:cNvPr id="1048865" name="PA-ïś1ïḓè"/>
                    <p:cNvSpPr txBox="1"/>
                    <p:nvPr>
                      <p:custDataLst>
                        <p:tags r:id="rId4"/>
                      </p:custDataLst>
                    </p:nvPr>
                  </p:nvSpPr>
                  <p:spPr bwMode="auto">
                    <a:xfrm>
                      <a:off x="6046773" y="4014657"/>
                      <a:ext cx="3536864" cy="323379"/>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DeepSeek-R1-Distill-Qwen-1.5B</a:t>
                      </a:r>
                      <a:endParaRPr lang="zh-CN" altLang="en-US" sz="735" b="1" dirty="0" smtClean="0">
                        <a:solidFill>
                          <a:schemeClr val="tx1"/>
                        </a:solidFill>
                        <a:cs typeface="微软雅黑" panose="020B0503020204020204" pitchFamily="34" charset="-122"/>
                        <a:sym typeface="+mn-ea"/>
                      </a:endParaRPr>
                    </a:p>
                  </p:txBody>
                </p:sp>
                <p:sp>
                  <p:nvSpPr>
                    <p:cNvPr id="1048871" name="PA-ïś1ïḓè"/>
                    <p:cNvSpPr txBox="1"/>
                    <p:nvPr>
                      <p:custDataLst>
                        <p:tags r:id="rId5"/>
                      </p:custDataLst>
                    </p:nvPr>
                  </p:nvSpPr>
                  <p:spPr bwMode="auto">
                    <a:xfrm>
                      <a:off x="9875869" y="4021631"/>
                      <a:ext cx="3536864" cy="322278"/>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DeepSeek-R1-Distill-Qwen-14B</a:t>
                      </a:r>
                      <a:endParaRPr lang="zh-CN" altLang="en-US" sz="735" b="1" dirty="0" smtClean="0">
                        <a:solidFill>
                          <a:schemeClr val="tx1"/>
                        </a:solidFill>
                        <a:cs typeface="微软雅黑" panose="020B0503020204020204" pitchFamily="34" charset="-122"/>
                        <a:sym typeface="+mn-ea"/>
                      </a:endParaRPr>
                    </a:p>
                  </p:txBody>
                </p:sp>
              </p:grpSp>
            </p:grpSp>
            <p:sp>
              <p:nvSpPr>
                <p:cNvPr id="10" name="PA-ïś1ïḓè"/>
                <p:cNvSpPr txBox="1"/>
                <p:nvPr>
                  <p:custDataLst>
                    <p:tags r:id="rId6"/>
                  </p:custDataLst>
                </p:nvPr>
              </p:nvSpPr>
              <p:spPr bwMode="auto">
                <a:xfrm>
                  <a:off x="1684" y="4018"/>
                  <a:ext cx="2225" cy="410"/>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DeepSeek-R1-Distill-Qwen-7B</a:t>
                  </a:r>
                  <a:endParaRPr lang="zh-CN" altLang="en-US" sz="735" b="1" dirty="0" smtClean="0">
                    <a:solidFill>
                      <a:schemeClr val="tx1"/>
                    </a:solidFill>
                    <a:cs typeface="微软雅黑" panose="020B0503020204020204" pitchFamily="34" charset="-122"/>
                    <a:sym typeface="+mn-ea"/>
                  </a:endParaRPr>
                </a:p>
              </p:txBody>
            </p:sp>
            <p:sp>
              <p:nvSpPr>
                <p:cNvPr id="13" name="PA-ïś1ïḓè"/>
                <p:cNvSpPr txBox="1"/>
                <p:nvPr>
                  <p:custDataLst>
                    <p:tags r:id="rId7"/>
                  </p:custDataLst>
                </p:nvPr>
              </p:nvSpPr>
              <p:spPr bwMode="auto">
                <a:xfrm>
                  <a:off x="1684" y="4520"/>
                  <a:ext cx="2225" cy="377"/>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DeepSeek-R1-Distill-Llama-8B</a:t>
                  </a:r>
                  <a:endParaRPr lang="zh-CN" altLang="en-US" sz="735" b="1" dirty="0" smtClean="0">
                    <a:solidFill>
                      <a:schemeClr val="tx1"/>
                    </a:solidFill>
                    <a:cs typeface="微软雅黑" panose="020B0503020204020204" pitchFamily="34" charset="-122"/>
                    <a:sym typeface="+mn-ea"/>
                  </a:endParaRPr>
                </a:p>
              </p:txBody>
            </p:sp>
            <p:sp>
              <p:nvSpPr>
                <p:cNvPr id="14" name="PA-ïś1ïḓè"/>
                <p:cNvSpPr txBox="1"/>
                <p:nvPr>
                  <p:custDataLst>
                    <p:tags r:id="rId8"/>
                  </p:custDataLst>
                </p:nvPr>
              </p:nvSpPr>
              <p:spPr bwMode="auto">
                <a:xfrm>
                  <a:off x="4076" y="4035"/>
                  <a:ext cx="2224" cy="409"/>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DeepSeek-R1-Distill-Qwen-32B</a:t>
                  </a:r>
                  <a:endParaRPr lang="zh-CN" altLang="en-US" sz="735" b="1" dirty="0" smtClean="0">
                    <a:solidFill>
                      <a:schemeClr val="tx1"/>
                    </a:solidFill>
                    <a:cs typeface="微软雅黑" panose="020B0503020204020204" pitchFamily="34" charset="-122"/>
                    <a:sym typeface="+mn-ea"/>
                  </a:endParaRPr>
                </a:p>
              </p:txBody>
            </p:sp>
            <p:sp>
              <p:nvSpPr>
                <p:cNvPr id="18" name="PA-ïś1ïḓè"/>
                <p:cNvSpPr txBox="1"/>
                <p:nvPr>
                  <p:custDataLst>
                    <p:tags r:id="rId9"/>
                  </p:custDataLst>
                </p:nvPr>
              </p:nvSpPr>
              <p:spPr bwMode="auto">
                <a:xfrm>
                  <a:off x="4050" y="4519"/>
                  <a:ext cx="2266" cy="377"/>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DeepSeek-R1-Distill-Llama-70B</a:t>
                  </a:r>
                  <a:endParaRPr lang="zh-CN" altLang="en-US" sz="735" b="1" dirty="0" smtClean="0">
                    <a:solidFill>
                      <a:schemeClr val="tx1"/>
                    </a:solidFill>
                    <a:cs typeface="微软雅黑" panose="020B0503020204020204" pitchFamily="34" charset="-122"/>
                    <a:sym typeface="+mn-ea"/>
                  </a:endParaRPr>
                </a:p>
              </p:txBody>
            </p:sp>
            <p:sp>
              <p:nvSpPr>
                <p:cNvPr id="19" name="PA-ïś1ïḓè"/>
                <p:cNvSpPr txBox="1"/>
                <p:nvPr>
                  <p:custDataLst>
                    <p:tags r:id="rId10"/>
                  </p:custDataLst>
                </p:nvPr>
              </p:nvSpPr>
              <p:spPr bwMode="auto">
                <a:xfrm>
                  <a:off x="1684" y="5318"/>
                  <a:ext cx="5655" cy="278"/>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智算平台（可提供模型推理、模型微调、知识库、智能体搭建服务）</a:t>
                  </a:r>
                  <a:endParaRPr lang="zh-CN" altLang="en-US" sz="735" b="1" dirty="0" smtClean="0">
                    <a:solidFill>
                      <a:schemeClr val="tx1"/>
                    </a:solidFill>
                    <a:cs typeface="微软雅黑" panose="020B0503020204020204" pitchFamily="34" charset="-122"/>
                    <a:sym typeface="+mn-ea"/>
                  </a:endParaRPr>
                </a:p>
              </p:txBody>
            </p:sp>
            <p:sp>
              <p:nvSpPr>
                <p:cNvPr id="20" name="PA-ïś1ïḓè"/>
                <p:cNvSpPr txBox="1"/>
                <p:nvPr>
                  <p:custDataLst>
                    <p:tags r:id="rId11"/>
                  </p:custDataLst>
                </p:nvPr>
              </p:nvSpPr>
              <p:spPr bwMode="auto">
                <a:xfrm>
                  <a:off x="1683" y="4988"/>
                  <a:ext cx="4737" cy="278"/>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DeepSeek-R1</a:t>
                  </a:r>
                  <a:r>
                    <a:rPr lang="en-US" altLang="zh-CN" sz="735" b="1" dirty="0" smtClean="0">
                      <a:solidFill>
                        <a:schemeClr val="tx1"/>
                      </a:solidFill>
                      <a:cs typeface="微软雅黑" panose="020B0503020204020204" pitchFamily="34" charset="-122"/>
                      <a:sym typeface="+mn-ea"/>
                    </a:rPr>
                    <a:t>-671B</a:t>
                  </a:r>
                  <a:endParaRPr lang="en-US" altLang="zh-CN" sz="735" b="1" dirty="0" smtClean="0">
                    <a:solidFill>
                      <a:schemeClr val="tx1"/>
                    </a:solidFill>
                    <a:cs typeface="微软雅黑" panose="020B0503020204020204" pitchFamily="34" charset="-122"/>
                    <a:sym typeface="+mn-ea"/>
                  </a:endParaRPr>
                </a:p>
              </p:txBody>
            </p:sp>
          </p:grpSp>
          <p:sp>
            <p:nvSpPr>
              <p:cNvPr id="15" name="PA-ïś1ïḓè"/>
              <p:cNvSpPr txBox="1"/>
              <p:nvPr>
                <p:custDataLst>
                  <p:tags r:id="rId12"/>
                </p:custDataLst>
              </p:nvPr>
            </p:nvSpPr>
            <p:spPr bwMode="auto">
              <a:xfrm>
                <a:off x="6794" y="3846"/>
                <a:ext cx="778" cy="3518"/>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en-US" sz="735" b="1" dirty="0" smtClean="0">
                    <a:solidFill>
                      <a:schemeClr val="tx1"/>
                    </a:solidFill>
                    <a:cs typeface="微软雅黑" panose="020B0503020204020204" pitchFamily="34" charset="-122"/>
                    <a:sym typeface="+mn-ea"/>
                  </a:rPr>
                  <a:t>……</a:t>
                </a:r>
                <a:endParaRPr lang="en-US" sz="735" b="1" dirty="0" smtClean="0">
                  <a:solidFill>
                    <a:schemeClr val="tx1"/>
                  </a:solidFill>
                  <a:cs typeface="微软雅黑" panose="020B0503020204020204" pitchFamily="34" charset="-122"/>
                  <a:sym typeface="+mn-ea"/>
                </a:endParaRPr>
              </a:p>
            </p:txBody>
          </p:sp>
          <p:sp>
            <p:nvSpPr>
              <p:cNvPr id="16" name="PA-ïś1ïḓè"/>
              <p:cNvSpPr txBox="1"/>
              <p:nvPr>
                <p:custDataLst>
                  <p:tags r:id="rId13"/>
                </p:custDataLst>
              </p:nvPr>
            </p:nvSpPr>
            <p:spPr bwMode="auto">
              <a:xfrm>
                <a:off x="397" y="8342"/>
                <a:ext cx="7172" cy="606"/>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平台管理层（资源管理、监控运维）</a:t>
                </a:r>
                <a:endParaRPr lang="zh-CN" altLang="en-US" sz="735" b="1" dirty="0" smtClean="0">
                  <a:solidFill>
                    <a:schemeClr val="tx1"/>
                  </a:solidFill>
                  <a:cs typeface="微软雅黑" panose="020B0503020204020204" pitchFamily="34" charset="-122"/>
                  <a:sym typeface="+mn-ea"/>
                </a:endParaRPr>
              </a:p>
            </p:txBody>
          </p:sp>
        </p:grpSp>
        <p:sp>
          <p:nvSpPr>
            <p:cNvPr id="22" name="PA-ïś1ïḓè"/>
            <p:cNvSpPr txBox="1"/>
            <p:nvPr>
              <p:custDataLst>
                <p:tags r:id="rId14"/>
              </p:custDataLst>
            </p:nvPr>
          </p:nvSpPr>
          <p:spPr bwMode="auto">
            <a:xfrm>
              <a:off x="1673" y="4287"/>
              <a:ext cx="1650" cy="688"/>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行业问答助手</a:t>
              </a:r>
              <a:endParaRPr lang="zh-CN" altLang="en-US" sz="735" b="1" dirty="0" smtClean="0">
                <a:solidFill>
                  <a:schemeClr val="tx1"/>
                </a:solidFill>
                <a:cs typeface="微软雅黑" panose="020B0503020204020204" pitchFamily="34" charset="-122"/>
                <a:sym typeface="+mn-ea"/>
              </a:endParaRPr>
            </a:p>
          </p:txBody>
        </p:sp>
        <p:sp>
          <p:nvSpPr>
            <p:cNvPr id="23" name="PA-ïś1ïḓè"/>
            <p:cNvSpPr txBox="1"/>
            <p:nvPr>
              <p:custDataLst>
                <p:tags r:id="rId15"/>
              </p:custDataLst>
            </p:nvPr>
          </p:nvSpPr>
          <p:spPr bwMode="auto">
            <a:xfrm>
              <a:off x="3523" y="4269"/>
              <a:ext cx="1650" cy="688"/>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代码大模型</a:t>
              </a:r>
              <a:endParaRPr lang="zh-CN" altLang="en-US" sz="735" b="1" dirty="0" smtClean="0">
                <a:solidFill>
                  <a:schemeClr val="tx1"/>
                </a:solidFill>
                <a:cs typeface="微软雅黑" panose="020B0503020204020204" pitchFamily="34" charset="-122"/>
                <a:sym typeface="+mn-ea"/>
              </a:endParaRPr>
            </a:p>
          </p:txBody>
        </p:sp>
        <p:sp>
          <p:nvSpPr>
            <p:cNvPr id="24" name="PA-ïś1ïḓè"/>
            <p:cNvSpPr txBox="1"/>
            <p:nvPr>
              <p:custDataLst>
                <p:tags r:id="rId16"/>
              </p:custDataLst>
            </p:nvPr>
          </p:nvSpPr>
          <p:spPr bwMode="auto">
            <a:xfrm>
              <a:off x="5373" y="4269"/>
              <a:ext cx="1650" cy="688"/>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altLang="en-US" sz="735" b="1" dirty="0" smtClean="0">
                  <a:solidFill>
                    <a:schemeClr val="tx1"/>
                  </a:solidFill>
                  <a:cs typeface="微软雅黑" panose="020B0503020204020204" pitchFamily="34" charset="-122"/>
                  <a:sym typeface="+mn-ea"/>
                </a:rPr>
                <a:t>文档助手</a:t>
              </a:r>
              <a:endParaRPr lang="zh-CN" altLang="en-US" sz="735" b="1" dirty="0" smtClean="0">
                <a:solidFill>
                  <a:schemeClr val="tx1"/>
                </a:solidFill>
                <a:cs typeface="微软雅黑" panose="020B0503020204020204" pitchFamily="34" charset="-122"/>
                <a:sym typeface="+mn-ea"/>
              </a:endParaRPr>
            </a:p>
          </p:txBody>
        </p:sp>
        <p:sp>
          <p:nvSpPr>
            <p:cNvPr id="25" name="PA-ïś1ïḓè"/>
            <p:cNvSpPr txBox="1"/>
            <p:nvPr>
              <p:custDataLst>
                <p:tags r:id="rId17"/>
              </p:custDataLst>
            </p:nvPr>
          </p:nvSpPr>
          <p:spPr bwMode="auto">
            <a:xfrm>
              <a:off x="7223" y="4287"/>
              <a:ext cx="778" cy="669"/>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en-US" sz="735" b="1" dirty="0" smtClean="0">
                  <a:solidFill>
                    <a:schemeClr val="tx1"/>
                  </a:solidFill>
                  <a:cs typeface="微软雅黑" panose="020B0503020204020204" pitchFamily="34" charset="-122"/>
                  <a:sym typeface="+mn-ea"/>
                </a:rPr>
                <a:t>……</a:t>
              </a:r>
              <a:endParaRPr lang="en-US" sz="735" b="1" dirty="0" smtClean="0">
                <a:solidFill>
                  <a:schemeClr val="tx1"/>
                </a:solidFill>
                <a:cs typeface="微软雅黑" panose="020B0503020204020204" pitchFamily="34" charset="-122"/>
                <a:sym typeface="+mn-ea"/>
              </a:endParaRPr>
            </a:p>
          </p:txBody>
        </p:sp>
        <p:sp>
          <p:nvSpPr>
            <p:cNvPr id="26" name="PA-ïś1ïḓè"/>
            <p:cNvSpPr txBox="1"/>
            <p:nvPr>
              <p:custDataLst>
                <p:tags r:id="rId18"/>
              </p:custDataLst>
            </p:nvPr>
          </p:nvSpPr>
          <p:spPr bwMode="auto">
            <a:xfrm>
              <a:off x="770" y="4276"/>
              <a:ext cx="778" cy="743"/>
            </a:xfrm>
            <a:prstGeom prst="roundRect">
              <a:avLst>
                <a:gd name="adj" fmla="val 9228"/>
              </a:avLst>
            </a:prstGeom>
            <a:gradFill>
              <a:gsLst>
                <a:gs pos="0">
                  <a:srgbClr val="24ADE4">
                    <a:alpha val="21000"/>
                  </a:srgbClr>
                </a:gs>
                <a:gs pos="100000">
                  <a:srgbClr val="24ADE4">
                    <a:alpha val="0"/>
                  </a:srgbClr>
                </a:gs>
              </a:gsLst>
              <a:lin ang="0" scaled="0"/>
            </a:gradFill>
            <a:ln w="6350">
              <a:gradFill>
                <a:gsLst>
                  <a:gs pos="0">
                    <a:srgbClr val="24ADE4"/>
                  </a:gs>
                  <a:gs pos="19000">
                    <a:srgbClr val="0171B8">
                      <a:alpha val="0"/>
                    </a:srgbClr>
                  </a:gs>
                  <a:gs pos="81208">
                    <a:srgbClr val="0171B8">
                      <a:alpha val="0"/>
                    </a:srgbClr>
                  </a:gs>
                  <a:gs pos="100000">
                    <a:srgbClr val="24ADE4"/>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377" tIns="15188" rIns="30377" bIns="15188" numCol="1" spcCol="0" rtlCol="0" fromWordArt="0" anchor="ctr" anchorCtr="0" forceAA="0" compatLnSpc="1">
              <a:noAutofit/>
            </a:bodyPr>
            <a:lstStyle>
              <a:defPPr>
                <a:defRPr lang="zh-CN"/>
              </a:defPPr>
              <a:lvl1pPr algn="ctr">
                <a:defRPr sz="1050">
                  <a:solidFill>
                    <a:prstClr val="white"/>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20090" rtl="0" eaLnBrk="1" fontAlgn="auto" latinLnBrk="0" hangingPunct="1">
                <a:lnSpc>
                  <a:spcPct val="120000"/>
                </a:lnSpc>
                <a:spcBef>
                  <a:spcPts val="0"/>
                </a:spcBef>
                <a:spcAft>
                  <a:spcPts val="0"/>
                </a:spcAft>
                <a:buClrTx/>
                <a:buSzTx/>
                <a:buFontTx/>
                <a:buNone/>
              </a:pPr>
              <a:r>
                <a:rPr lang="zh-CN" sz="735" b="1" dirty="0" smtClean="0">
                  <a:solidFill>
                    <a:schemeClr val="tx1"/>
                  </a:solidFill>
                  <a:cs typeface="微软雅黑" panose="020B0503020204020204" pitchFamily="34" charset="-122"/>
                  <a:sym typeface="+mn-ea"/>
                </a:rPr>
                <a:t>行内</a:t>
              </a:r>
              <a:endParaRPr lang="zh-CN" sz="735" b="1" dirty="0" smtClean="0">
                <a:solidFill>
                  <a:schemeClr val="tx1"/>
                </a:solidFill>
                <a:cs typeface="微软雅黑" panose="020B0503020204020204" pitchFamily="34" charset="-122"/>
                <a:sym typeface="+mn-ea"/>
              </a:endParaRPr>
            </a:p>
            <a:p>
              <a:pPr marL="0" marR="0" lvl="0" indent="0" algn="ctr" defTabSz="720090" rtl="0" eaLnBrk="1" fontAlgn="auto" latinLnBrk="0" hangingPunct="1">
                <a:lnSpc>
                  <a:spcPct val="120000"/>
                </a:lnSpc>
                <a:spcBef>
                  <a:spcPts val="0"/>
                </a:spcBef>
                <a:spcAft>
                  <a:spcPts val="0"/>
                </a:spcAft>
                <a:buClrTx/>
                <a:buSzTx/>
                <a:buFontTx/>
                <a:buNone/>
              </a:pPr>
              <a:r>
                <a:rPr lang="zh-CN" sz="735" b="1" dirty="0" smtClean="0">
                  <a:solidFill>
                    <a:schemeClr val="tx1"/>
                  </a:solidFill>
                  <a:cs typeface="微软雅黑" panose="020B0503020204020204" pitchFamily="34" charset="-122"/>
                  <a:sym typeface="+mn-ea"/>
                </a:rPr>
                <a:t>应用</a:t>
              </a:r>
              <a:endParaRPr lang="zh-CN" sz="735" b="1" dirty="0" smtClean="0">
                <a:solidFill>
                  <a:schemeClr val="tx1"/>
                </a:solidFill>
                <a:cs typeface="微软雅黑" panose="020B0503020204020204" pitchFamily="34" charset="-122"/>
                <a:sym typeface="+mn-ea"/>
              </a:endParaRPr>
            </a:p>
          </p:txBody>
        </p:sp>
      </p:grpSp>
      <p:sp>
        <p:nvSpPr>
          <p:cNvPr id="28" name="文本框 27"/>
          <p:cNvSpPr txBox="1"/>
          <p:nvPr/>
        </p:nvSpPr>
        <p:spPr>
          <a:xfrm>
            <a:off x="1640681" y="1673066"/>
            <a:ext cx="786765" cy="460375"/>
          </a:xfrm>
          <a:prstGeom prst="rect">
            <a:avLst/>
          </a:prstGeom>
          <a:noFill/>
        </p:spPr>
        <p:txBody>
          <a:bodyPr wrap="square" rtlCol="0" anchor="t">
            <a:spAutoFit/>
          </a:bodyPr>
          <a:lstStyle/>
          <a:p>
            <a:r>
              <a:rPr lang="zh-CN" altLang="en-US" sz="1200" b="1" dirty="0">
                <a:latin typeface="微软雅黑" panose="020B0503020204020204" pitchFamily="34" charset="-122"/>
                <a:ea typeface="微软雅黑" panose="020B0503020204020204" pitchFamily="34" charset="-122"/>
                <a:sym typeface="+mn-ea"/>
              </a:rPr>
              <a:t>整体架构</a:t>
            </a:r>
            <a:endParaRPr lang="zh-CN" altLang="en-US" sz="12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164" y="104220"/>
            <a:ext cx="5031581" cy="368300"/>
          </a:xfrm>
        </p:spPr>
        <p:txBody>
          <a:bodyPr wrap="square"/>
          <a:lstStyle/>
          <a:p>
            <a:r>
              <a:rPr lang="zh-CN" sz="1800" dirty="0">
                <a:solidFill>
                  <a:srgbClr val="0070C0"/>
                </a:solidFill>
              </a:rPr>
              <a:t>交通行业</a:t>
            </a:r>
            <a:r>
              <a:rPr lang="en-US" altLang="zh-CN" sz="1800" dirty="0">
                <a:solidFill>
                  <a:srgbClr val="0070C0"/>
                </a:solidFill>
              </a:rPr>
              <a:t>-</a:t>
            </a:r>
            <a:r>
              <a:rPr lang="zh-CN" sz="1800" dirty="0">
                <a:solidFill>
                  <a:srgbClr val="0070C0"/>
                </a:solidFill>
              </a:rPr>
              <a:t>DeepSeek大模型应用现状</a:t>
            </a:r>
            <a:endParaRPr lang="zh-CN" altLang="en-US" sz="1800" dirty="0">
              <a:solidFill>
                <a:srgbClr val="0070C0"/>
              </a:solidFill>
            </a:endParaRPr>
          </a:p>
        </p:txBody>
      </p:sp>
      <p:sp>
        <p:nvSpPr>
          <p:cNvPr id="37" name="矩形 36"/>
          <p:cNvSpPr/>
          <p:nvPr/>
        </p:nvSpPr>
        <p:spPr>
          <a:xfrm>
            <a:off x="245269" y="627698"/>
            <a:ext cx="8860155" cy="558641"/>
          </a:xfrm>
          <a:prstGeom prst="rect">
            <a:avLst/>
          </a:prstGeom>
          <a:solidFill>
            <a:srgbClr val="E1ECFF">
              <a:alpha val="50000"/>
            </a:srgbClr>
          </a:solidFill>
        </p:spPr>
        <p:txBody>
          <a:bodyPr vert="horz" wrap="square" lIns="161925" tIns="34290" rIns="161925" bIns="34290" rtlCol="0" anchor="ctr" anchorCtr="0">
            <a:noAutofit/>
          </a:bodyPr>
          <a:lstStyle>
            <a:lvl1pPr algn="l" defTabSz="914400" rtl="0" eaLnBrk="1" fontAlgn="auto" latinLnBrk="0" hangingPunct="1">
              <a:lnSpc>
                <a:spcPts val="1800"/>
              </a:lnSpc>
              <a:spcBef>
                <a:spcPct val="0"/>
              </a:spcBef>
              <a:buNone/>
              <a:defRPr sz="1400" kern="1200">
                <a:solidFill>
                  <a:schemeClr val="tx1"/>
                </a:solidFill>
                <a:latin typeface="+mj-lt"/>
                <a:ea typeface="+mj-ea"/>
                <a:cs typeface="+mj-cs"/>
              </a:defRPr>
            </a:lvl1pPr>
          </a:lstStyle>
          <a:p>
            <a:pPr marL="285750" indent="-285750" algn="l" defTabSz="914400">
              <a:lnSpc>
                <a:spcPct val="150000"/>
              </a:lnSpc>
              <a:spcBef>
                <a:spcPts val="300"/>
              </a:spcBef>
              <a:buClrTx/>
              <a:buSzTx/>
              <a:buFont typeface="Wingdings" panose="05000000000000000000" charset="0"/>
              <a:buChar char="n"/>
            </a:pPr>
            <a:r>
              <a:rPr lang="zh-CN" sz="1200" b="1" dirty="0">
                <a:solidFill>
                  <a:srgbClr val="0070C0"/>
                </a:solidFill>
                <a:effectLst/>
                <a:latin typeface="微软雅黑" panose="020B0503020204020204" pitchFamily="34" charset="-122"/>
                <a:ea typeface="微软雅黑" panose="020B0503020204020204" pitchFamily="34" charset="-122"/>
                <a:cs typeface="+mn-cs"/>
                <a:sym typeface="+mn-ea"/>
              </a:rPr>
              <a:t>交通运输行业积极拥抱DeepSeek，强大的推理能力和低成本是DeepSeek备受行业推崇的重要方面。可将DeepSeek的推理能力“嫁接”到交通垂直领域大模型上，进而提升交通大模型能力，未来在交通运输行业的应用机遇广泛且潜力巨大。</a:t>
            </a:r>
            <a:endParaRPr lang="zh-CN" sz="1200" b="1" dirty="0">
              <a:solidFill>
                <a:srgbClr val="0070C0"/>
              </a:solidFill>
              <a:effectLst/>
              <a:latin typeface="微软雅黑" panose="020B0503020204020204" pitchFamily="34" charset="-122"/>
              <a:ea typeface="微软雅黑" panose="020B0503020204020204" pitchFamily="34" charset="-122"/>
              <a:cs typeface="+mn-cs"/>
              <a:sym typeface="+mn-ea"/>
            </a:endParaRPr>
          </a:p>
        </p:txBody>
      </p:sp>
      <p:sp>
        <p:nvSpPr>
          <p:cNvPr id="57" name="Shape1"/>
          <p:cNvSpPr/>
          <p:nvPr>
            <p:custDataLst>
              <p:tags r:id="rId1"/>
            </p:custDataLst>
          </p:nvPr>
        </p:nvSpPr>
        <p:spPr>
          <a:xfrm>
            <a:off x="255270" y="1243013"/>
            <a:ext cx="4275296" cy="1002506"/>
          </a:xfrm>
          <a:prstGeom prst="roundRect">
            <a:avLst>
              <a:gd name="adj" fmla="val 6935"/>
            </a:avLst>
          </a:prstGeom>
          <a:gradFill flip="none" rotWithShape="1">
            <a:gsLst>
              <a:gs pos="50000">
                <a:schemeClr val="accent1"/>
              </a:gs>
              <a:gs pos="0">
                <a:schemeClr val="accent1">
                  <a:lumMod val="60000"/>
                  <a:lumOff val="40000"/>
                </a:schemeClr>
              </a:gs>
            </a:gsLst>
            <a:lin ang="2700000" scaled="1"/>
            <a:tileRect/>
          </a:gradFill>
          <a:ln w="76200">
            <a:noFill/>
          </a:ln>
          <a:effectLst/>
        </p:spPr>
        <p:txBody>
          <a:bodyPr wrap="square" rtlCol="0" anchor="ctr">
            <a:normAutofit/>
          </a:bodyPr>
          <a:lstStyle/>
          <a:p>
            <a:pPr algn="ctr" defTabSz="914400">
              <a:lnSpc>
                <a:spcPct val="120000"/>
              </a:lnSpc>
            </a:pPr>
            <a:endParaRPr lang="zh-CN" altLang="en-US" sz="900">
              <a:solidFill>
                <a:srgbClr val="FFFFFF"/>
              </a:solidFill>
              <a:cs typeface="+mn-ea"/>
              <a:sym typeface="+mn-lt"/>
            </a:endParaRPr>
          </a:p>
        </p:txBody>
      </p:sp>
      <p:sp>
        <p:nvSpPr>
          <p:cNvPr id="58" name="ComponentBackground1"/>
          <p:cNvSpPr/>
          <p:nvPr>
            <p:custDataLst>
              <p:tags r:id="rId2"/>
            </p:custDataLst>
          </p:nvPr>
        </p:nvSpPr>
        <p:spPr>
          <a:xfrm>
            <a:off x="128588" y="1458754"/>
            <a:ext cx="4423410" cy="3630930"/>
          </a:xfrm>
          <a:prstGeom prst="roundRect">
            <a:avLst>
              <a:gd name="adj" fmla="val 6935"/>
            </a:avLst>
          </a:prstGeom>
          <a:solidFill>
            <a:schemeClr val="bg1"/>
          </a:solidFill>
          <a:ln>
            <a:noFill/>
          </a:ln>
          <a:effectLst>
            <a:outerShdw blurRad="254000" dist="127000" algn="ctr" rotWithShape="0">
              <a:schemeClr val="bg2">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lnSpc>
                <a:spcPct val="120000"/>
              </a:lnSpc>
            </a:pPr>
            <a:endParaRPr lang="zh-CN" altLang="en-US" sz="100">
              <a:cs typeface="+mn-ea"/>
              <a:sym typeface="+mn-lt"/>
            </a:endParaRPr>
          </a:p>
        </p:txBody>
      </p:sp>
      <p:sp>
        <p:nvSpPr>
          <p:cNvPr id="59" name="Bullet1"/>
          <p:cNvSpPr txBox="1"/>
          <p:nvPr>
            <p:custDataLst>
              <p:tags r:id="rId3"/>
            </p:custDataLst>
          </p:nvPr>
        </p:nvSpPr>
        <p:spPr>
          <a:xfrm>
            <a:off x="318611" y="1269206"/>
            <a:ext cx="3975735" cy="165735"/>
          </a:xfrm>
          <a:prstGeom prst="rect">
            <a:avLst/>
          </a:prstGeom>
          <a:noFill/>
        </p:spPr>
        <p:txBody>
          <a:bodyPr wrap="square" rtlCol="0" anchor="ctr"/>
          <a:lstStyle/>
          <a:p>
            <a:pPr indent="0" algn="ctr" fontAlgn="auto">
              <a:lnSpc>
                <a:spcPct val="130000"/>
              </a:lnSpc>
              <a:spcBef>
                <a:spcPts val="0"/>
              </a:spcBef>
              <a:spcAft>
                <a:spcPts val="0"/>
              </a:spcAft>
              <a:buNone/>
            </a:pPr>
            <a:r>
              <a:rPr lang="zh-CN" sz="1050" b="1" dirty="0">
                <a:solidFill>
                  <a:schemeClr val="bg1"/>
                </a:solidFill>
                <a:latin typeface="微软雅黑" panose="020B0503020204020204" pitchFamily="34" charset="-122"/>
                <a:ea typeface="微软雅黑" panose="020B0503020204020204" pitchFamily="34" charset="-122"/>
                <a:sym typeface="+mn-ea"/>
              </a:rPr>
              <a:t>交通运输政府部门积极部署</a:t>
            </a:r>
            <a:endParaRPr lang="zh-CN" sz="1050" b="1" kern="100" dirty="0">
              <a:solidFill>
                <a:schemeClr val="bg1"/>
              </a:solidFill>
              <a:latin typeface="微软雅黑" panose="020B0503020204020204" pitchFamily="34" charset="-122"/>
              <a:ea typeface="微软雅黑" panose="020B0503020204020204" pitchFamily="34" charset="-122"/>
              <a:cs typeface="+mn-ea"/>
              <a:sym typeface="+mn-ea"/>
            </a:endParaRPr>
          </a:p>
        </p:txBody>
      </p:sp>
      <p:sp>
        <p:nvSpPr>
          <p:cNvPr id="56" name="文本框 55"/>
          <p:cNvSpPr txBox="1"/>
          <p:nvPr/>
        </p:nvSpPr>
        <p:spPr>
          <a:xfrm>
            <a:off x="265271" y="1427321"/>
            <a:ext cx="2274094" cy="1238726"/>
          </a:xfrm>
          <a:prstGeom prst="rect">
            <a:avLst/>
          </a:prstGeom>
          <a:noFill/>
        </p:spPr>
        <p:txBody>
          <a:bodyPr wrap="square" rtlCol="0" anchor="t">
            <a:noAutofit/>
          </a:bodyPr>
          <a:lstStyle/>
          <a:p>
            <a:pPr indent="0" fontAlgn="auto">
              <a:lnSpc>
                <a:spcPct val="120000"/>
              </a:lnSpc>
              <a:buFont typeface="Arial" panose="020B0604020202020204" pitchFamily="34" charset="0"/>
              <a:buNone/>
            </a:pPr>
            <a:endParaRPr lang="en-US" altLang="zh-CN"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9" name="文本框 48"/>
          <p:cNvSpPr txBox="1"/>
          <p:nvPr/>
        </p:nvSpPr>
        <p:spPr>
          <a:xfrm>
            <a:off x="318611" y="3043714"/>
            <a:ext cx="2188369" cy="733425"/>
          </a:xfrm>
          <a:prstGeom prst="rect">
            <a:avLst/>
          </a:prstGeom>
          <a:noFill/>
        </p:spPr>
        <p:txBody>
          <a:bodyPr wrap="square" rtlCol="0" anchor="t">
            <a:noAutofit/>
          </a:bodyPr>
          <a:lstStyle/>
          <a:p>
            <a:pPr indent="0" fontAlgn="auto">
              <a:lnSpc>
                <a:spcPct val="120000"/>
              </a:lnSpc>
            </a:pPr>
            <a:r>
              <a:rPr lang="zh-CN" altLang="en-US" sz="750" kern="100" dirty="0">
                <a:solidFill>
                  <a:srgbClr val="FF0000"/>
                </a:solidFill>
                <a:latin typeface="微软雅黑" panose="020B0503020204020204" pitchFamily="34" charset="-122"/>
                <a:ea typeface="微软雅黑" panose="020B0503020204020204" pitchFamily="34" charset="-122"/>
                <a:sym typeface="+mn-ea"/>
              </a:rPr>
              <a:t>2月19日</a:t>
            </a:r>
            <a:r>
              <a:rPr lang="zh-CN" altLang="en-US" sz="750" kern="100" dirty="0">
                <a:latin typeface="微软雅黑" panose="020B0503020204020204" pitchFamily="34" charset="-122"/>
                <a:ea typeface="微软雅黑" panose="020B0503020204020204" pitchFamily="34" charset="-122"/>
                <a:sym typeface="+mn-ea"/>
              </a:rPr>
              <a:t>，秦皇岛市交通运输局在交通运输安全生产与应急管理系统成功部署了DeepSeek大模型，成为河北省首家将此项先进技术应用于交通运输领域的案例。</a:t>
            </a:r>
            <a:endParaRPr lang="zh-CN" altLang="en-US" sz="750" kern="100" dirty="0">
              <a:latin typeface="微软雅黑" panose="020B0503020204020204" pitchFamily="34" charset="-122"/>
              <a:ea typeface="微软雅黑" panose="020B0503020204020204" pitchFamily="34" charset="-122"/>
              <a:sym typeface="+mn-ea"/>
            </a:endParaRPr>
          </a:p>
          <a:p>
            <a:pPr indent="0" fontAlgn="auto">
              <a:lnSpc>
                <a:spcPct val="120000"/>
              </a:lnSpc>
            </a:pPr>
            <a:endParaRPr lang="zh-CN" altLang="en-US" sz="750" kern="100" dirty="0">
              <a:latin typeface="微软雅黑" panose="020B0503020204020204" pitchFamily="34" charset="-122"/>
              <a:ea typeface="微软雅黑" panose="020B0503020204020204" pitchFamily="34" charset="-122"/>
              <a:sym typeface="+mn-ea"/>
            </a:endParaRPr>
          </a:p>
        </p:txBody>
      </p:sp>
      <p:sp>
        <p:nvSpPr>
          <p:cNvPr id="44" name="文本框 43"/>
          <p:cNvSpPr txBox="1"/>
          <p:nvPr/>
        </p:nvSpPr>
        <p:spPr>
          <a:xfrm>
            <a:off x="265271" y="1518285"/>
            <a:ext cx="4140518" cy="265271"/>
          </a:xfrm>
          <a:prstGeom prst="rect">
            <a:avLst/>
          </a:prstGeom>
          <a:noFill/>
        </p:spPr>
        <p:txBody>
          <a:bodyPr wrap="square" rtlCol="0" anchor="t">
            <a:noAutofit/>
          </a:bodyPr>
          <a:lstStyle/>
          <a:p>
            <a:pPr marL="171450" indent="-171450" fontAlgn="auto">
              <a:lnSpc>
                <a:spcPct val="120000"/>
              </a:lnSpc>
              <a:buFont typeface="Wingdings" panose="05000000000000000000" charset="0"/>
              <a:buChar char="l"/>
            </a:pPr>
            <a:r>
              <a:rPr lang="zh-CN" altLang="en-US"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首个县级交通局</a:t>
            </a:r>
            <a:r>
              <a:rPr lang="en-US" altLang="zh-CN"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+deepseek</a:t>
            </a:r>
            <a:endParaRPr lang="zh-CN" altLang="en-US" sz="9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4"/>
          <a:stretch>
            <a:fillRect/>
          </a:stretch>
        </p:blipFill>
        <p:spPr>
          <a:xfrm>
            <a:off x="2574608" y="1673066"/>
            <a:ext cx="1794034" cy="899636"/>
          </a:xfrm>
          <a:prstGeom prst="rect">
            <a:avLst/>
          </a:prstGeom>
        </p:spPr>
      </p:pic>
      <p:sp>
        <p:nvSpPr>
          <p:cNvPr id="10" name="文本框 9"/>
          <p:cNvSpPr txBox="1"/>
          <p:nvPr/>
        </p:nvSpPr>
        <p:spPr>
          <a:xfrm>
            <a:off x="318611" y="1783556"/>
            <a:ext cx="2081213" cy="879634"/>
          </a:xfrm>
          <a:prstGeom prst="rect">
            <a:avLst/>
          </a:prstGeom>
          <a:noFill/>
        </p:spPr>
        <p:txBody>
          <a:bodyPr wrap="square" rtlCol="0">
            <a:noAutofit/>
          </a:bodyPr>
          <a:lstStyle/>
          <a:p>
            <a:pPr indent="0" fontAlgn="auto">
              <a:lnSpc>
                <a:spcPct val="120000"/>
              </a:lnSpc>
              <a:buFont typeface="Arial" panose="020B0604020202020204" pitchFamily="34" charset="0"/>
              <a:buNone/>
            </a:pPr>
            <a:r>
              <a:rPr lang="en-US" altLang="zh-CN" sz="75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75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75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17</a:t>
            </a:r>
            <a:r>
              <a:rPr lang="zh-CN" altLang="en-US" sz="750"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日</a:t>
            </a:r>
            <a:r>
              <a:rPr lang="zh-CN" altLang="en-US" sz="750" kern="100" dirty="0">
                <a:latin typeface="微软雅黑" panose="020B0503020204020204" pitchFamily="34" charset="-122"/>
                <a:ea typeface="微软雅黑" panose="020B0503020204020204" pitchFamily="34" charset="-122"/>
                <a:cs typeface="微软雅黑" panose="020B0503020204020204" pitchFamily="34" charset="-122"/>
                <a:sym typeface="+mn-ea"/>
              </a:rPr>
              <a:t>，昆山市交通运输局最新完成了DeepSeek智能平台的本地部署，此举标志着昆山交通管理将进入一个全新的智能化时代。借助该平台，交通局旨在运用AI技术解决交通运输的各类挑战，从而优化城市的交通流量和提升市民的出行体验。</a:t>
            </a:r>
            <a:endParaRPr lang="zh-CN" altLang="en-US" sz="750"/>
          </a:p>
        </p:txBody>
      </p:sp>
      <p:pic>
        <p:nvPicPr>
          <p:cNvPr id="16" name="图片 15"/>
          <p:cNvPicPr>
            <a:picLocks noChangeAspect="1"/>
          </p:cNvPicPr>
          <p:nvPr/>
        </p:nvPicPr>
        <p:blipFill>
          <a:blip r:embed="rId5"/>
          <a:stretch>
            <a:fillRect/>
          </a:stretch>
        </p:blipFill>
        <p:spPr>
          <a:xfrm>
            <a:off x="2396966" y="2828925"/>
            <a:ext cx="2015490" cy="1002030"/>
          </a:xfrm>
          <a:prstGeom prst="rect">
            <a:avLst/>
          </a:prstGeom>
        </p:spPr>
      </p:pic>
      <p:pic>
        <p:nvPicPr>
          <p:cNvPr id="18" name="图片 17"/>
          <p:cNvPicPr>
            <a:picLocks noChangeAspect="1"/>
          </p:cNvPicPr>
          <p:nvPr/>
        </p:nvPicPr>
        <p:blipFill>
          <a:blip r:embed="rId6"/>
          <a:stretch>
            <a:fillRect/>
          </a:stretch>
        </p:blipFill>
        <p:spPr>
          <a:xfrm>
            <a:off x="2704148" y="3854768"/>
            <a:ext cx="1535430" cy="1159193"/>
          </a:xfrm>
          <a:prstGeom prst="rect">
            <a:avLst/>
          </a:prstGeom>
        </p:spPr>
      </p:pic>
      <p:sp>
        <p:nvSpPr>
          <p:cNvPr id="19" name="文本框 18"/>
          <p:cNvSpPr txBox="1"/>
          <p:nvPr/>
        </p:nvSpPr>
        <p:spPr>
          <a:xfrm>
            <a:off x="248603" y="2810828"/>
            <a:ext cx="4140518" cy="265271"/>
          </a:xfrm>
          <a:prstGeom prst="rect">
            <a:avLst/>
          </a:prstGeom>
          <a:noFill/>
        </p:spPr>
        <p:txBody>
          <a:bodyPr wrap="square" rtlCol="0" anchor="t">
            <a:noAutofit/>
          </a:bodyPr>
          <a:lstStyle/>
          <a:p>
            <a:pPr marL="171450" indent="-171450" fontAlgn="auto">
              <a:lnSpc>
                <a:spcPct val="120000"/>
              </a:lnSpc>
              <a:buFont typeface="Wingdings" panose="05000000000000000000" charset="0"/>
              <a:buChar char="l"/>
            </a:pPr>
            <a:r>
              <a:rPr lang="zh-CN" altLang="en-US"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首个市级交通局</a:t>
            </a:r>
            <a:r>
              <a:rPr lang="en-US" altLang="zh-CN"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+deepseek</a:t>
            </a:r>
            <a:endParaRPr lang="zh-CN" altLang="en-US" sz="9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文本框 20"/>
          <p:cNvSpPr txBox="1"/>
          <p:nvPr/>
        </p:nvSpPr>
        <p:spPr>
          <a:xfrm>
            <a:off x="249079" y="3802380"/>
            <a:ext cx="4140518" cy="265271"/>
          </a:xfrm>
          <a:prstGeom prst="rect">
            <a:avLst/>
          </a:prstGeom>
          <a:noFill/>
        </p:spPr>
        <p:txBody>
          <a:bodyPr wrap="square" rtlCol="0" anchor="t">
            <a:noAutofit/>
          </a:bodyPr>
          <a:lstStyle/>
          <a:p>
            <a:pPr marL="171450" indent="-171450" fontAlgn="auto">
              <a:lnSpc>
                <a:spcPct val="120000"/>
              </a:lnSpc>
              <a:buFont typeface="Wingdings" panose="05000000000000000000" charset="0"/>
              <a:buChar char="l"/>
            </a:pPr>
            <a:r>
              <a:rPr lang="zh-CN" altLang="en-US"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首个</a:t>
            </a:r>
            <a:r>
              <a:rPr lang="en-US" altLang="zh-CN" sz="900" b="1" kern="100" dirty="0">
                <a:latin typeface="微软雅黑" panose="020B0503020204020204" pitchFamily="34" charset="-122"/>
                <a:ea typeface="微软雅黑" panose="020B0503020204020204" pitchFamily="34" charset="-122"/>
                <a:cs typeface="微软雅黑" panose="020B0503020204020204" pitchFamily="34" charset="-122"/>
                <a:sym typeface="+mn-ea"/>
              </a:rPr>
              <a:t>航道管理局</a:t>
            </a:r>
            <a:r>
              <a:rPr lang="en-US" altLang="zh-CN"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+deepseek</a:t>
            </a:r>
            <a:endParaRPr lang="zh-CN" altLang="en-US" sz="9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文本框 21"/>
          <p:cNvSpPr txBox="1"/>
          <p:nvPr/>
        </p:nvSpPr>
        <p:spPr>
          <a:xfrm>
            <a:off x="318611" y="4067651"/>
            <a:ext cx="2381726" cy="733425"/>
          </a:xfrm>
          <a:prstGeom prst="rect">
            <a:avLst/>
          </a:prstGeom>
          <a:noFill/>
        </p:spPr>
        <p:txBody>
          <a:bodyPr wrap="square" rtlCol="0" anchor="t">
            <a:noAutofit/>
          </a:bodyPr>
          <a:lstStyle/>
          <a:p>
            <a:pPr indent="0" fontAlgn="auto">
              <a:lnSpc>
                <a:spcPct val="120000"/>
              </a:lnSpc>
            </a:pPr>
            <a:r>
              <a:rPr lang="zh-CN" altLang="en-US" sz="750" kern="100" dirty="0">
                <a:solidFill>
                  <a:srgbClr val="FF0000"/>
                </a:solidFill>
                <a:latin typeface="微软雅黑" panose="020B0503020204020204" pitchFamily="34" charset="-122"/>
                <a:ea typeface="微软雅黑" panose="020B0503020204020204" pitchFamily="34" charset="-122"/>
                <a:sym typeface="+mn-ea"/>
              </a:rPr>
              <a:t>2月1</a:t>
            </a:r>
            <a:r>
              <a:rPr lang="en-US" altLang="zh-CN" sz="750" kern="100" dirty="0">
                <a:solidFill>
                  <a:srgbClr val="FF0000"/>
                </a:solidFill>
                <a:latin typeface="微软雅黑" panose="020B0503020204020204" pitchFamily="34" charset="-122"/>
                <a:ea typeface="微软雅黑" panose="020B0503020204020204" pitchFamily="34" charset="-122"/>
                <a:sym typeface="+mn-ea"/>
              </a:rPr>
              <a:t>8</a:t>
            </a:r>
            <a:r>
              <a:rPr lang="zh-CN" altLang="en-US" sz="750" kern="100" dirty="0">
                <a:solidFill>
                  <a:srgbClr val="FF0000"/>
                </a:solidFill>
                <a:latin typeface="微软雅黑" panose="020B0503020204020204" pitchFamily="34" charset="-122"/>
                <a:ea typeface="微软雅黑" panose="020B0503020204020204" pitchFamily="34" charset="-122"/>
                <a:sym typeface="+mn-ea"/>
              </a:rPr>
              <a:t>日</a:t>
            </a:r>
            <a:r>
              <a:rPr lang="zh-CN" altLang="en-US" sz="750" kern="100" dirty="0">
                <a:latin typeface="微软雅黑" panose="020B0503020204020204" pitchFamily="34" charset="-122"/>
                <a:ea typeface="微软雅黑" panose="020B0503020204020204" pitchFamily="34" charset="-122"/>
                <a:sym typeface="+mn-ea"/>
              </a:rPr>
              <a:t>，长江口航道管理局技术团队迎难而上，连续奋战多日，在内网成功部署了DeepSeek大模型，并初步完成了知识库的搭建，同时外网也接入了硅基流动的满血deepseek V3大模型。</a:t>
            </a:r>
            <a:endParaRPr lang="zh-CN" altLang="en-US" sz="750" kern="100" dirty="0">
              <a:latin typeface="微软雅黑" panose="020B0503020204020204" pitchFamily="34" charset="-122"/>
              <a:ea typeface="微软雅黑" panose="020B0503020204020204" pitchFamily="34" charset="-122"/>
              <a:sym typeface="+mn-ea"/>
            </a:endParaRPr>
          </a:p>
          <a:p>
            <a:pPr indent="0" fontAlgn="auto">
              <a:lnSpc>
                <a:spcPct val="120000"/>
              </a:lnSpc>
            </a:pPr>
            <a:endParaRPr lang="zh-CN" altLang="en-US" sz="750" kern="100" dirty="0">
              <a:latin typeface="微软雅黑" panose="020B0503020204020204" pitchFamily="34" charset="-122"/>
              <a:ea typeface="微软雅黑" panose="020B0503020204020204" pitchFamily="34" charset="-122"/>
              <a:sym typeface="+mn-ea"/>
            </a:endParaRPr>
          </a:p>
        </p:txBody>
      </p:sp>
      <p:sp>
        <p:nvSpPr>
          <p:cNvPr id="23" name="Shape1"/>
          <p:cNvSpPr/>
          <p:nvPr>
            <p:custDataLst>
              <p:tags r:id="rId7"/>
            </p:custDataLst>
          </p:nvPr>
        </p:nvSpPr>
        <p:spPr>
          <a:xfrm>
            <a:off x="4806315" y="1242536"/>
            <a:ext cx="4275296" cy="1002506"/>
          </a:xfrm>
          <a:prstGeom prst="roundRect">
            <a:avLst>
              <a:gd name="adj" fmla="val 6935"/>
            </a:avLst>
          </a:prstGeom>
          <a:gradFill flip="none" rotWithShape="1">
            <a:gsLst>
              <a:gs pos="50000">
                <a:schemeClr val="accent1"/>
              </a:gs>
              <a:gs pos="0">
                <a:schemeClr val="accent1">
                  <a:lumMod val="60000"/>
                  <a:lumOff val="40000"/>
                </a:schemeClr>
              </a:gs>
            </a:gsLst>
            <a:lin ang="2700000" scaled="1"/>
            <a:tileRect/>
          </a:gradFill>
          <a:ln w="76200">
            <a:noFill/>
          </a:ln>
          <a:effectLst/>
        </p:spPr>
        <p:txBody>
          <a:bodyPr wrap="square" rtlCol="0" anchor="ctr">
            <a:normAutofit/>
          </a:bodyPr>
          <a:lstStyle/>
          <a:p>
            <a:pPr algn="ctr" defTabSz="914400">
              <a:lnSpc>
                <a:spcPct val="120000"/>
              </a:lnSpc>
            </a:pPr>
            <a:endParaRPr lang="zh-CN" altLang="en-US" sz="900">
              <a:solidFill>
                <a:srgbClr val="FFFFFF"/>
              </a:solidFill>
              <a:cs typeface="+mn-ea"/>
              <a:sym typeface="+mn-lt"/>
            </a:endParaRPr>
          </a:p>
        </p:txBody>
      </p:sp>
      <p:sp>
        <p:nvSpPr>
          <p:cNvPr id="24" name="ComponentBackground1"/>
          <p:cNvSpPr/>
          <p:nvPr>
            <p:custDataLst>
              <p:tags r:id="rId8"/>
            </p:custDataLst>
          </p:nvPr>
        </p:nvSpPr>
        <p:spPr>
          <a:xfrm>
            <a:off x="4679633" y="1458278"/>
            <a:ext cx="4423410" cy="3630930"/>
          </a:xfrm>
          <a:prstGeom prst="roundRect">
            <a:avLst>
              <a:gd name="adj" fmla="val 6935"/>
            </a:avLst>
          </a:prstGeom>
          <a:solidFill>
            <a:schemeClr val="bg1"/>
          </a:solidFill>
          <a:ln>
            <a:noFill/>
          </a:ln>
          <a:effectLst>
            <a:outerShdw blurRad="254000" dist="127000" algn="ctr" rotWithShape="0">
              <a:schemeClr val="bg2">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lnSpc>
                <a:spcPct val="120000"/>
              </a:lnSpc>
            </a:pPr>
            <a:endParaRPr lang="zh-CN" altLang="en-US" sz="100">
              <a:cs typeface="+mn-ea"/>
              <a:sym typeface="+mn-lt"/>
            </a:endParaRPr>
          </a:p>
        </p:txBody>
      </p:sp>
      <p:sp>
        <p:nvSpPr>
          <p:cNvPr id="25" name="Bullet1"/>
          <p:cNvSpPr txBox="1"/>
          <p:nvPr>
            <p:custDataLst>
              <p:tags r:id="rId9"/>
            </p:custDataLst>
          </p:nvPr>
        </p:nvSpPr>
        <p:spPr>
          <a:xfrm>
            <a:off x="4869656" y="1268730"/>
            <a:ext cx="3975735" cy="165735"/>
          </a:xfrm>
          <a:prstGeom prst="rect">
            <a:avLst/>
          </a:prstGeom>
          <a:noFill/>
        </p:spPr>
        <p:txBody>
          <a:bodyPr wrap="square" rtlCol="0" anchor="ctr"/>
          <a:lstStyle/>
          <a:p>
            <a:pPr indent="0" algn="ctr" fontAlgn="auto">
              <a:lnSpc>
                <a:spcPct val="130000"/>
              </a:lnSpc>
              <a:spcBef>
                <a:spcPts val="0"/>
              </a:spcBef>
              <a:spcAft>
                <a:spcPts val="0"/>
              </a:spcAft>
              <a:buNone/>
            </a:pPr>
            <a:r>
              <a:rPr lang="zh-CN" sz="1050" b="1" dirty="0">
                <a:solidFill>
                  <a:schemeClr val="bg1"/>
                </a:solidFill>
                <a:latin typeface="微软雅黑" panose="020B0503020204020204" pitchFamily="34" charset="-122"/>
                <a:ea typeface="微软雅黑" panose="020B0503020204020204" pitchFamily="34" charset="-122"/>
                <a:sym typeface="+mn-ea"/>
              </a:rPr>
              <a:t>交通运输企业积极应用</a:t>
            </a:r>
            <a:endParaRPr lang="zh-CN" sz="1050" b="1" kern="100" dirty="0">
              <a:solidFill>
                <a:schemeClr val="bg1"/>
              </a:solidFill>
              <a:latin typeface="微软雅黑" panose="020B0503020204020204" pitchFamily="34" charset="-122"/>
              <a:ea typeface="微软雅黑" panose="020B0503020204020204" pitchFamily="34" charset="-122"/>
              <a:cs typeface="+mn-ea"/>
              <a:sym typeface="+mn-ea"/>
            </a:endParaRPr>
          </a:p>
        </p:txBody>
      </p:sp>
      <p:sp>
        <p:nvSpPr>
          <p:cNvPr id="26" name="文本框 25"/>
          <p:cNvSpPr txBox="1"/>
          <p:nvPr/>
        </p:nvSpPr>
        <p:spPr>
          <a:xfrm>
            <a:off x="4816316" y="1426845"/>
            <a:ext cx="2274094" cy="1238726"/>
          </a:xfrm>
          <a:prstGeom prst="rect">
            <a:avLst/>
          </a:prstGeom>
          <a:noFill/>
        </p:spPr>
        <p:txBody>
          <a:bodyPr wrap="square" rtlCol="0" anchor="t">
            <a:noAutofit/>
          </a:bodyPr>
          <a:lstStyle/>
          <a:p>
            <a:pPr indent="0" fontAlgn="auto">
              <a:lnSpc>
                <a:spcPct val="120000"/>
              </a:lnSpc>
              <a:buFont typeface="Arial" panose="020B0604020202020204" pitchFamily="34" charset="0"/>
              <a:buNone/>
            </a:pPr>
            <a:endParaRPr lang="en-US" altLang="zh-CN" sz="9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文本框 26"/>
          <p:cNvSpPr txBox="1"/>
          <p:nvPr/>
        </p:nvSpPr>
        <p:spPr>
          <a:xfrm>
            <a:off x="4876324" y="2925128"/>
            <a:ext cx="2188369" cy="733425"/>
          </a:xfrm>
          <a:prstGeom prst="rect">
            <a:avLst/>
          </a:prstGeom>
          <a:noFill/>
        </p:spPr>
        <p:txBody>
          <a:bodyPr wrap="square" rtlCol="0" anchor="t">
            <a:noAutofit/>
          </a:bodyPr>
          <a:lstStyle/>
          <a:p>
            <a:pPr indent="0" fontAlgn="auto">
              <a:lnSpc>
                <a:spcPct val="120000"/>
              </a:lnSpc>
            </a:pPr>
            <a:r>
              <a:rPr lang="zh-CN" altLang="en-US" sz="750" kern="100" dirty="0">
                <a:solidFill>
                  <a:srgbClr val="FF0000"/>
                </a:solidFill>
                <a:latin typeface="微软雅黑" panose="020B0503020204020204" pitchFamily="34" charset="-122"/>
                <a:ea typeface="微软雅黑" panose="020B0503020204020204" pitchFamily="34" charset="-122"/>
                <a:sym typeface="+mn-ea"/>
              </a:rPr>
              <a:t>2月19日</a:t>
            </a:r>
            <a:r>
              <a:rPr lang="zh-CN" altLang="en-US" sz="750" kern="100" dirty="0">
                <a:latin typeface="微软雅黑" panose="020B0503020204020204" pitchFamily="34" charset="-122"/>
                <a:ea typeface="微软雅黑" panose="020B0503020204020204" pitchFamily="34" charset="-122"/>
                <a:sym typeface="+mn-ea"/>
              </a:rPr>
              <a:t>，青岛地铁集团则计划于下个月发布城市轨道交通大模型，1个大模型＋18个智能体。</a:t>
            </a:r>
            <a:endParaRPr lang="zh-CN" altLang="en-US" sz="750" kern="100" dirty="0">
              <a:latin typeface="微软雅黑" panose="020B0503020204020204" pitchFamily="34" charset="-122"/>
              <a:ea typeface="微软雅黑" panose="020B0503020204020204" pitchFamily="34" charset="-122"/>
              <a:sym typeface="+mn-ea"/>
            </a:endParaRPr>
          </a:p>
          <a:p>
            <a:pPr indent="0" fontAlgn="auto">
              <a:lnSpc>
                <a:spcPct val="120000"/>
              </a:lnSpc>
            </a:pPr>
            <a:r>
              <a:rPr lang="zh-CN" altLang="en-US" sz="750" kern="100" dirty="0">
                <a:solidFill>
                  <a:srgbClr val="FF0000"/>
                </a:solidFill>
                <a:latin typeface="微软雅黑" panose="020B0503020204020204" pitchFamily="34" charset="-122"/>
                <a:ea typeface="微软雅黑" panose="020B0503020204020204" pitchFamily="34" charset="-122"/>
                <a:sym typeface="+mn-ea"/>
              </a:rPr>
              <a:t>2月19日</a:t>
            </a:r>
            <a:r>
              <a:rPr lang="zh-CN" altLang="en-US" sz="750" kern="100" dirty="0">
                <a:latin typeface="微软雅黑" panose="020B0503020204020204" pitchFamily="34" charset="-122"/>
                <a:ea typeface="微软雅黑" panose="020B0503020204020204" pitchFamily="34" charset="-122"/>
                <a:sym typeface="+mn-ea"/>
              </a:rPr>
              <a:t>，昆明轨道集团，赋能政务服务、安全辅助管理、全方位信息查询、行政办公、业务计划管控、决策信息支撑等核心场景。</a:t>
            </a:r>
            <a:endParaRPr lang="zh-CN" altLang="en-US" sz="750" kern="100" dirty="0">
              <a:latin typeface="微软雅黑" panose="020B0503020204020204" pitchFamily="34" charset="-122"/>
              <a:ea typeface="微软雅黑" panose="020B0503020204020204" pitchFamily="34" charset="-122"/>
              <a:sym typeface="+mn-ea"/>
            </a:endParaRPr>
          </a:p>
        </p:txBody>
      </p:sp>
      <p:sp>
        <p:nvSpPr>
          <p:cNvPr id="28" name="文本框 27"/>
          <p:cNvSpPr txBox="1"/>
          <p:nvPr/>
        </p:nvSpPr>
        <p:spPr>
          <a:xfrm>
            <a:off x="4816316" y="1517809"/>
            <a:ext cx="4140518" cy="265271"/>
          </a:xfrm>
          <a:prstGeom prst="rect">
            <a:avLst/>
          </a:prstGeom>
          <a:noFill/>
        </p:spPr>
        <p:txBody>
          <a:bodyPr wrap="square" rtlCol="0" anchor="t">
            <a:noAutofit/>
          </a:bodyPr>
          <a:lstStyle/>
          <a:p>
            <a:pPr marL="171450" indent="-171450" fontAlgn="auto">
              <a:lnSpc>
                <a:spcPct val="120000"/>
              </a:lnSpc>
              <a:buFont typeface="Wingdings" panose="05000000000000000000" charset="0"/>
              <a:buChar char="l"/>
            </a:pPr>
            <a:r>
              <a:rPr lang="zh-CN" altLang="en-US"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物流</a:t>
            </a:r>
            <a:r>
              <a:rPr lang="en-US" altLang="zh-CN"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+deepseek</a:t>
            </a:r>
            <a:endParaRPr lang="zh-CN" altLang="en-US" sz="9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3" name="文本框 32"/>
          <p:cNvSpPr txBox="1"/>
          <p:nvPr/>
        </p:nvSpPr>
        <p:spPr>
          <a:xfrm>
            <a:off x="4806315" y="2692241"/>
            <a:ext cx="4140518" cy="265271"/>
          </a:xfrm>
          <a:prstGeom prst="rect">
            <a:avLst/>
          </a:prstGeom>
          <a:noFill/>
        </p:spPr>
        <p:txBody>
          <a:bodyPr wrap="square" rtlCol="0" anchor="t">
            <a:noAutofit/>
          </a:bodyPr>
          <a:lstStyle/>
          <a:p>
            <a:pPr marL="171450" indent="-171450" fontAlgn="auto">
              <a:lnSpc>
                <a:spcPct val="120000"/>
              </a:lnSpc>
              <a:buFont typeface="Wingdings" panose="05000000000000000000" charset="0"/>
              <a:buChar char="l"/>
            </a:pPr>
            <a:r>
              <a:rPr lang="zh-CN" altLang="en-US"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轨道交通</a:t>
            </a:r>
            <a:r>
              <a:rPr lang="en-US" altLang="zh-CN"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+deepseek</a:t>
            </a:r>
            <a:endParaRPr lang="zh-CN" altLang="en-US" sz="9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4" name="文本框 33"/>
          <p:cNvSpPr txBox="1"/>
          <p:nvPr/>
        </p:nvSpPr>
        <p:spPr>
          <a:xfrm>
            <a:off x="4800124" y="3748088"/>
            <a:ext cx="4140518" cy="265271"/>
          </a:xfrm>
          <a:prstGeom prst="rect">
            <a:avLst/>
          </a:prstGeom>
          <a:noFill/>
        </p:spPr>
        <p:txBody>
          <a:bodyPr wrap="square" rtlCol="0" anchor="t">
            <a:noAutofit/>
          </a:bodyPr>
          <a:lstStyle/>
          <a:p>
            <a:pPr marL="171450" indent="-171450" fontAlgn="auto">
              <a:lnSpc>
                <a:spcPct val="120000"/>
              </a:lnSpc>
              <a:buFont typeface="Wingdings" panose="05000000000000000000" charset="0"/>
              <a:buChar char="l"/>
            </a:pPr>
            <a:r>
              <a:rPr lang="zh-CN" altLang="en-US"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交投</a:t>
            </a:r>
            <a:r>
              <a:rPr lang="en-US" altLang="zh-CN" sz="900" b="1"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+deepseek</a:t>
            </a:r>
            <a:endParaRPr lang="zh-CN" altLang="en-US" sz="900" kern="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5" name="文本框 34"/>
          <p:cNvSpPr txBox="1"/>
          <p:nvPr/>
        </p:nvSpPr>
        <p:spPr>
          <a:xfrm>
            <a:off x="4859179" y="3976211"/>
            <a:ext cx="2272189" cy="960120"/>
          </a:xfrm>
          <a:prstGeom prst="rect">
            <a:avLst/>
          </a:prstGeom>
          <a:noFill/>
        </p:spPr>
        <p:txBody>
          <a:bodyPr wrap="square" rtlCol="0" anchor="t">
            <a:noAutofit/>
          </a:bodyPr>
          <a:lstStyle/>
          <a:p>
            <a:pPr indent="0" fontAlgn="auto">
              <a:lnSpc>
                <a:spcPct val="120000"/>
              </a:lnSpc>
            </a:pPr>
            <a:r>
              <a:rPr lang="zh-CN" altLang="en-US" sz="750" kern="100" dirty="0">
                <a:solidFill>
                  <a:srgbClr val="FF0000"/>
                </a:solidFill>
                <a:latin typeface="微软雅黑" panose="020B0503020204020204" pitchFamily="34" charset="-122"/>
                <a:ea typeface="微软雅黑" panose="020B0503020204020204" pitchFamily="34" charset="-122"/>
                <a:sym typeface="+mn-ea"/>
              </a:rPr>
              <a:t>2月1</a:t>
            </a:r>
            <a:r>
              <a:rPr lang="en-US" altLang="zh-CN" sz="750" kern="100" dirty="0">
                <a:solidFill>
                  <a:srgbClr val="FF0000"/>
                </a:solidFill>
                <a:latin typeface="微软雅黑" panose="020B0503020204020204" pitchFamily="34" charset="-122"/>
                <a:ea typeface="微软雅黑" panose="020B0503020204020204" pitchFamily="34" charset="-122"/>
                <a:sym typeface="+mn-ea"/>
              </a:rPr>
              <a:t>7</a:t>
            </a:r>
            <a:r>
              <a:rPr lang="zh-CN" altLang="en-US" sz="750" kern="100" dirty="0">
                <a:solidFill>
                  <a:srgbClr val="FF0000"/>
                </a:solidFill>
                <a:latin typeface="微软雅黑" panose="020B0503020204020204" pitchFamily="34" charset="-122"/>
                <a:ea typeface="微软雅黑" panose="020B0503020204020204" pitchFamily="34" charset="-122"/>
                <a:sym typeface="+mn-ea"/>
              </a:rPr>
              <a:t>日</a:t>
            </a:r>
            <a:r>
              <a:rPr lang="zh-CN" altLang="en-US" sz="750" kern="100" dirty="0">
                <a:latin typeface="微软雅黑" panose="020B0503020204020204" pitchFamily="34" charset="-122"/>
                <a:ea typeface="微软雅黑" panose="020B0503020204020204" pitchFamily="34" charset="-122"/>
                <a:sym typeface="+mn-ea"/>
              </a:rPr>
              <a:t>，广东交通集团，DeepSeek R1粤交通平台成功部署，合同审查、会议纪要整理、制度校验等管理场景。</a:t>
            </a:r>
            <a:endParaRPr lang="zh-CN" altLang="en-US" sz="750" kern="100" dirty="0">
              <a:latin typeface="微软雅黑" panose="020B0503020204020204" pitchFamily="34" charset="-122"/>
              <a:ea typeface="微软雅黑" panose="020B0503020204020204" pitchFamily="34" charset="-122"/>
              <a:sym typeface="+mn-ea"/>
            </a:endParaRPr>
          </a:p>
          <a:p>
            <a:pPr indent="0" fontAlgn="auto">
              <a:lnSpc>
                <a:spcPct val="120000"/>
              </a:lnSpc>
            </a:pPr>
            <a:r>
              <a:rPr lang="zh-CN" altLang="en-US" sz="750" kern="100" dirty="0">
                <a:solidFill>
                  <a:srgbClr val="FF0000"/>
                </a:solidFill>
                <a:latin typeface="微软雅黑" panose="020B0503020204020204" pitchFamily="34" charset="-122"/>
                <a:ea typeface="微软雅黑" panose="020B0503020204020204" pitchFamily="34" charset="-122"/>
                <a:sym typeface="+mn-ea"/>
              </a:rPr>
              <a:t>2月1</a:t>
            </a:r>
            <a:r>
              <a:rPr lang="en-US" altLang="zh-CN" sz="750" kern="100" dirty="0">
                <a:solidFill>
                  <a:srgbClr val="FF0000"/>
                </a:solidFill>
                <a:latin typeface="微软雅黑" panose="020B0503020204020204" pitchFamily="34" charset="-122"/>
                <a:ea typeface="微软雅黑" panose="020B0503020204020204" pitchFamily="34" charset="-122"/>
                <a:sym typeface="+mn-ea"/>
              </a:rPr>
              <a:t>9</a:t>
            </a:r>
            <a:r>
              <a:rPr lang="zh-CN" altLang="en-US" sz="750" kern="100" dirty="0">
                <a:solidFill>
                  <a:srgbClr val="FF0000"/>
                </a:solidFill>
                <a:latin typeface="微软雅黑" panose="020B0503020204020204" pitchFamily="34" charset="-122"/>
                <a:ea typeface="微软雅黑" panose="020B0503020204020204" pitchFamily="34" charset="-122"/>
                <a:sym typeface="+mn-ea"/>
              </a:rPr>
              <a:t>日，</a:t>
            </a:r>
            <a:r>
              <a:rPr lang="zh-CN" altLang="en-US" sz="750" kern="100" dirty="0">
                <a:latin typeface="微软雅黑" panose="020B0503020204020204" pitchFamily="34" charset="-122"/>
                <a:ea typeface="微软雅黑" panose="020B0503020204020204" pitchFamily="34" charset="-122"/>
                <a:sym typeface="+mn-ea"/>
              </a:rPr>
              <a:t>湖北交投集团</a:t>
            </a:r>
            <a:r>
              <a:rPr lang="en-US" altLang="zh-CN" sz="750" kern="100" dirty="0">
                <a:latin typeface="微软雅黑" panose="020B0503020204020204" pitchFamily="34" charset="-122"/>
                <a:ea typeface="微软雅黑" panose="020B0503020204020204" pitchFamily="34" charset="-122"/>
                <a:sym typeface="+mn-ea"/>
              </a:rPr>
              <a:t>,</a:t>
            </a:r>
            <a:r>
              <a:rPr lang="zh-CN" altLang="en-US" sz="750" kern="100" dirty="0">
                <a:latin typeface="微软雅黑" panose="020B0503020204020204" pitchFamily="34" charset="-122"/>
                <a:ea typeface="微软雅黑" panose="020B0503020204020204" pitchFamily="34" charset="-122"/>
                <a:sym typeface="+mn-ea"/>
              </a:rPr>
              <a:t>，智能检测多个核心业务场景接入DeepSeek大模型，基于R1推理语言模型，开发了智能检测AI问答助手。智慧养护方面，为养护从业人员提供智能化决策支持。</a:t>
            </a:r>
            <a:endParaRPr lang="zh-CN" altLang="en-US" sz="750" kern="100" dirty="0">
              <a:latin typeface="微软雅黑" panose="020B0503020204020204" pitchFamily="34" charset="-122"/>
              <a:ea typeface="微软雅黑" panose="020B0503020204020204" pitchFamily="34" charset="-122"/>
              <a:sym typeface="+mn-ea"/>
            </a:endParaRPr>
          </a:p>
          <a:p>
            <a:pPr indent="0" fontAlgn="auto">
              <a:lnSpc>
                <a:spcPct val="120000"/>
              </a:lnSpc>
            </a:pPr>
            <a:endParaRPr lang="zh-CN" altLang="en-US" sz="750" kern="100" dirty="0">
              <a:latin typeface="微软雅黑" panose="020B0503020204020204" pitchFamily="34" charset="-122"/>
              <a:ea typeface="微软雅黑" panose="020B0503020204020204" pitchFamily="34" charset="-122"/>
              <a:sym typeface="+mn-ea"/>
            </a:endParaRPr>
          </a:p>
        </p:txBody>
      </p:sp>
      <p:pic>
        <p:nvPicPr>
          <p:cNvPr id="36" name="图片 35"/>
          <p:cNvPicPr>
            <a:picLocks noChangeAspect="1"/>
          </p:cNvPicPr>
          <p:nvPr/>
        </p:nvPicPr>
        <p:blipFill>
          <a:blip r:embed="rId10"/>
          <a:stretch>
            <a:fillRect/>
          </a:stretch>
        </p:blipFill>
        <p:spPr>
          <a:xfrm>
            <a:off x="7001828" y="2718911"/>
            <a:ext cx="1237774" cy="773906"/>
          </a:xfrm>
          <a:prstGeom prst="rect">
            <a:avLst/>
          </a:prstGeom>
        </p:spPr>
      </p:pic>
      <p:pic>
        <p:nvPicPr>
          <p:cNvPr id="64" name="图片 63"/>
          <p:cNvPicPr>
            <a:picLocks noChangeAspect="1"/>
          </p:cNvPicPr>
          <p:nvPr/>
        </p:nvPicPr>
        <p:blipFill>
          <a:blip r:embed="rId11"/>
          <a:stretch>
            <a:fillRect/>
          </a:stretch>
        </p:blipFill>
        <p:spPr>
          <a:xfrm>
            <a:off x="7920038" y="3004185"/>
            <a:ext cx="1082993" cy="754380"/>
          </a:xfrm>
          <a:prstGeom prst="rect">
            <a:avLst/>
          </a:prstGeom>
        </p:spPr>
      </p:pic>
      <p:sp>
        <p:nvSpPr>
          <p:cNvPr id="65" name="文本框 64"/>
          <p:cNvSpPr txBox="1"/>
          <p:nvPr/>
        </p:nvSpPr>
        <p:spPr>
          <a:xfrm>
            <a:off x="4859179" y="1804035"/>
            <a:ext cx="2188369" cy="733425"/>
          </a:xfrm>
          <a:prstGeom prst="rect">
            <a:avLst/>
          </a:prstGeom>
          <a:noFill/>
        </p:spPr>
        <p:txBody>
          <a:bodyPr wrap="square" rtlCol="0" anchor="t">
            <a:noAutofit/>
          </a:bodyPr>
          <a:lstStyle/>
          <a:p>
            <a:pPr indent="0" fontAlgn="auto">
              <a:lnSpc>
                <a:spcPct val="120000"/>
              </a:lnSpc>
            </a:pPr>
            <a:r>
              <a:rPr lang="zh-CN" altLang="en-US" sz="750" kern="100" dirty="0">
                <a:solidFill>
                  <a:srgbClr val="FF0000"/>
                </a:solidFill>
                <a:latin typeface="微软雅黑" panose="020B0503020204020204" pitchFamily="34" charset="-122"/>
                <a:ea typeface="微软雅黑" panose="020B0503020204020204" pitchFamily="34" charset="-122"/>
                <a:sym typeface="+mn-ea"/>
              </a:rPr>
              <a:t>2月1</a:t>
            </a:r>
            <a:r>
              <a:rPr lang="en-US" altLang="zh-CN" sz="750" kern="100" dirty="0">
                <a:solidFill>
                  <a:srgbClr val="FF0000"/>
                </a:solidFill>
                <a:latin typeface="微软雅黑" panose="020B0503020204020204" pitchFamily="34" charset="-122"/>
                <a:ea typeface="微软雅黑" panose="020B0503020204020204" pitchFamily="34" charset="-122"/>
                <a:sym typeface="+mn-ea"/>
              </a:rPr>
              <a:t>3</a:t>
            </a:r>
            <a:r>
              <a:rPr lang="zh-CN" altLang="en-US" sz="750" kern="100" dirty="0">
                <a:solidFill>
                  <a:srgbClr val="FF0000"/>
                </a:solidFill>
                <a:latin typeface="微软雅黑" panose="020B0503020204020204" pitchFamily="34" charset="-122"/>
                <a:ea typeface="微软雅黑" panose="020B0503020204020204" pitchFamily="34" charset="-122"/>
                <a:sym typeface="+mn-ea"/>
              </a:rPr>
              <a:t>日</a:t>
            </a:r>
            <a:r>
              <a:rPr lang="zh-CN" altLang="en-US" sz="750" kern="100" dirty="0">
                <a:latin typeface="微软雅黑" panose="020B0503020204020204" pitchFamily="34" charset="-122"/>
                <a:ea typeface="微软雅黑" panose="020B0503020204020204" pitchFamily="34" charset="-122"/>
                <a:sym typeface="+mn-ea"/>
              </a:rPr>
              <a:t>，顺丰同城已接入DeepSeek大模型，成为物流行业首批接入DeepSeek的企业。</a:t>
            </a:r>
            <a:endParaRPr lang="zh-CN" altLang="en-US" sz="750" kern="100" dirty="0">
              <a:latin typeface="微软雅黑" panose="020B0503020204020204" pitchFamily="34" charset="-122"/>
              <a:ea typeface="微软雅黑" panose="020B0503020204020204" pitchFamily="34" charset="-122"/>
              <a:sym typeface="+mn-ea"/>
            </a:endParaRPr>
          </a:p>
          <a:p>
            <a:pPr indent="0" fontAlgn="auto">
              <a:lnSpc>
                <a:spcPct val="120000"/>
              </a:lnSpc>
            </a:pPr>
            <a:r>
              <a:rPr lang="zh-CN" altLang="en-US" sz="750" kern="100" dirty="0">
                <a:solidFill>
                  <a:srgbClr val="FF0000"/>
                </a:solidFill>
                <a:latin typeface="微软雅黑" panose="020B0503020204020204" pitchFamily="34" charset="-122"/>
                <a:ea typeface="微软雅黑" panose="020B0503020204020204" pitchFamily="34" charset="-122"/>
                <a:sym typeface="+mn-ea"/>
              </a:rPr>
              <a:t>2月1</a:t>
            </a:r>
            <a:r>
              <a:rPr lang="en-US" altLang="zh-CN" sz="750" kern="100" dirty="0">
                <a:solidFill>
                  <a:srgbClr val="FF0000"/>
                </a:solidFill>
                <a:latin typeface="微软雅黑" panose="020B0503020204020204" pitchFamily="34" charset="-122"/>
                <a:ea typeface="微软雅黑" panose="020B0503020204020204" pitchFamily="34" charset="-122"/>
                <a:sym typeface="+mn-ea"/>
              </a:rPr>
              <a:t>9</a:t>
            </a:r>
            <a:r>
              <a:rPr lang="zh-CN" altLang="en-US" sz="750" kern="100" dirty="0">
                <a:solidFill>
                  <a:srgbClr val="FF0000"/>
                </a:solidFill>
                <a:latin typeface="微软雅黑" panose="020B0503020204020204" pitchFamily="34" charset="-122"/>
                <a:ea typeface="微软雅黑" panose="020B0503020204020204" pitchFamily="34" charset="-122"/>
                <a:sym typeface="+mn-ea"/>
              </a:rPr>
              <a:t>日</a:t>
            </a:r>
            <a:r>
              <a:rPr lang="zh-CN" altLang="en-US" sz="750" kern="100" dirty="0">
                <a:latin typeface="微软雅黑" panose="020B0503020204020204" pitchFamily="34" charset="-122"/>
                <a:ea typeface="微软雅黑" panose="020B0503020204020204" pitchFamily="34" charset="-122"/>
                <a:sym typeface="+mn-ea"/>
              </a:rPr>
              <a:t>，怡亚通物流数字货运平台·运多星正式接入DeepSeek，利用DeepSeek强大的AI技术赋能平台，打造更智能、更高效的物流服务体系。</a:t>
            </a:r>
            <a:endParaRPr lang="zh-CN" altLang="en-US" sz="750" kern="100" dirty="0">
              <a:latin typeface="微软雅黑" panose="020B0503020204020204" pitchFamily="34" charset="-122"/>
              <a:ea typeface="微软雅黑" panose="020B0503020204020204" pitchFamily="34" charset="-122"/>
              <a:sym typeface="+mn-ea"/>
            </a:endParaRPr>
          </a:p>
        </p:txBody>
      </p:sp>
      <p:pic>
        <p:nvPicPr>
          <p:cNvPr id="66" name="图片 65"/>
          <p:cNvPicPr>
            <a:picLocks noChangeAspect="1"/>
          </p:cNvPicPr>
          <p:nvPr/>
        </p:nvPicPr>
        <p:blipFill>
          <a:blip r:embed="rId12"/>
          <a:stretch>
            <a:fillRect/>
          </a:stretch>
        </p:blipFill>
        <p:spPr>
          <a:xfrm>
            <a:off x="7047548" y="1599724"/>
            <a:ext cx="988695" cy="763905"/>
          </a:xfrm>
          <a:prstGeom prst="rect">
            <a:avLst/>
          </a:prstGeom>
        </p:spPr>
      </p:pic>
      <p:pic>
        <p:nvPicPr>
          <p:cNvPr id="67" name="图片 66"/>
          <p:cNvPicPr>
            <a:picLocks noChangeAspect="1"/>
          </p:cNvPicPr>
          <p:nvPr/>
        </p:nvPicPr>
        <p:blipFill>
          <a:blip r:embed="rId13"/>
          <a:stretch>
            <a:fillRect/>
          </a:stretch>
        </p:blipFill>
        <p:spPr>
          <a:xfrm>
            <a:off x="7812405" y="1944053"/>
            <a:ext cx="1043940" cy="722471"/>
          </a:xfrm>
          <a:prstGeom prst="rect">
            <a:avLst/>
          </a:prstGeom>
        </p:spPr>
      </p:pic>
      <p:pic>
        <p:nvPicPr>
          <p:cNvPr id="68" name="图片 67"/>
          <p:cNvPicPr>
            <a:picLocks noChangeAspect="1"/>
          </p:cNvPicPr>
          <p:nvPr/>
        </p:nvPicPr>
        <p:blipFill>
          <a:blip r:embed="rId14"/>
          <a:stretch>
            <a:fillRect/>
          </a:stretch>
        </p:blipFill>
        <p:spPr>
          <a:xfrm>
            <a:off x="7064693" y="3794284"/>
            <a:ext cx="1360646" cy="942975"/>
          </a:xfrm>
          <a:prstGeom prst="rect">
            <a:avLst/>
          </a:prstGeom>
        </p:spPr>
      </p:pic>
      <p:pic>
        <p:nvPicPr>
          <p:cNvPr id="69" name="图片 68"/>
          <p:cNvPicPr>
            <a:picLocks noChangeAspect="1"/>
          </p:cNvPicPr>
          <p:nvPr/>
        </p:nvPicPr>
        <p:blipFill>
          <a:blip r:embed="rId15"/>
          <a:stretch>
            <a:fillRect/>
          </a:stretch>
        </p:blipFill>
        <p:spPr>
          <a:xfrm>
            <a:off x="7812405" y="4191953"/>
            <a:ext cx="1238726" cy="737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7010400" y="4890135"/>
            <a:ext cx="2133600" cy="273844"/>
          </a:xfrm>
        </p:spPr>
        <p:txBody>
          <a:bodyPr/>
          <a:lstStyle/>
          <a:p>
            <a:fld id="{0C913308-F349-4B6D-A68A-DD1791B4A57B}" type="slidenum">
              <a:rPr lang="zh-CN" altLang="en-US" sz="100" smtClean="0"/>
            </a:fld>
            <a:endParaRPr lang="zh-CN" altLang="en-US" sz="100"/>
          </a:p>
        </p:txBody>
      </p:sp>
      <p:sp>
        <p:nvSpPr>
          <p:cNvPr id="29" name="文本占位符 28"/>
          <p:cNvSpPr>
            <a:spLocks noGrp="1"/>
          </p:cNvSpPr>
          <p:nvPr>
            <p:ph type="body" sz="quarter" idx="10"/>
          </p:nvPr>
        </p:nvSpPr>
        <p:spPr>
          <a:xfrm>
            <a:off x="548390" y="103949"/>
            <a:ext cx="3521189" cy="368300"/>
          </a:xfrm>
        </p:spPr>
        <p:txBody>
          <a:bodyPr/>
          <a:lstStyle/>
          <a:p>
            <a:r>
              <a:rPr lang="zh-CN" sz="1800" dirty="0">
                <a:solidFill>
                  <a:srgbClr val="0070C0"/>
                </a:solidFill>
              </a:rPr>
              <a:t>交通行业</a:t>
            </a:r>
            <a:r>
              <a:rPr lang="en-US" altLang="zh-CN" sz="1800" dirty="0">
                <a:solidFill>
                  <a:srgbClr val="0070C0"/>
                </a:solidFill>
              </a:rPr>
              <a:t>-</a:t>
            </a:r>
            <a:r>
              <a:rPr sz="1800" dirty="0">
                <a:solidFill>
                  <a:srgbClr val="0070C0"/>
                </a:solidFill>
              </a:rPr>
              <a:t>细分应用</a:t>
            </a:r>
            <a:r>
              <a:rPr lang="zh-CN" sz="1800" dirty="0">
                <a:solidFill>
                  <a:srgbClr val="0070C0"/>
                </a:solidFill>
              </a:rPr>
              <a:t>场景</a:t>
            </a:r>
            <a:endParaRPr lang="zh-CN" altLang="en-US" sz="1800" dirty="0">
              <a:solidFill>
                <a:srgbClr val="0070C0"/>
              </a:solidFill>
            </a:endParaRPr>
          </a:p>
        </p:txBody>
      </p:sp>
      <p:graphicFrame>
        <p:nvGraphicFramePr>
          <p:cNvPr id="17" name="表格 16"/>
          <p:cNvGraphicFramePr/>
          <p:nvPr>
            <p:custDataLst>
              <p:tags r:id="rId1"/>
            </p:custDataLst>
          </p:nvPr>
        </p:nvGraphicFramePr>
        <p:xfrm>
          <a:off x="167164" y="1275874"/>
          <a:ext cx="8872220" cy="3660140"/>
        </p:xfrm>
        <a:graphic>
          <a:graphicData uri="http://schemas.openxmlformats.org/drawingml/2006/table">
            <a:tbl>
              <a:tblPr firstRow="1" bandRow="1">
                <a:tableStyleId>{5C22544A-7EE6-4342-B048-85BDC9FD1C3A}</a:tableStyleId>
              </a:tblPr>
              <a:tblGrid>
                <a:gridCol w="1774190"/>
                <a:gridCol w="1411605"/>
                <a:gridCol w="1659255"/>
                <a:gridCol w="1844675"/>
                <a:gridCol w="2182495"/>
              </a:tblGrid>
              <a:tr h="300990">
                <a:tc>
                  <a:txBody>
                    <a:bodyPr/>
                    <a:lstStyle/>
                    <a:p>
                      <a:pPr>
                        <a:buNone/>
                      </a:pPr>
                      <a:r>
                        <a:rPr lang="zh-CN" altLang="en-US" sz="1200">
                          <a:latin typeface="微软雅黑" panose="020B0503020204020204" pitchFamily="34" charset="-122"/>
                          <a:ea typeface="微软雅黑" panose="020B0503020204020204" pitchFamily="34" charset="-122"/>
                        </a:rPr>
                        <a:t>场景分类</a:t>
                      </a:r>
                      <a:endParaRPr lang="zh-CN" altLang="en-US" sz="1200">
                        <a:latin typeface="微软雅黑" panose="020B0503020204020204" pitchFamily="34" charset="-122"/>
                        <a:ea typeface="微软雅黑" panose="020B0503020204020204" pitchFamily="34" charset="-122"/>
                      </a:endParaRPr>
                    </a:p>
                  </a:txBody>
                  <a:tcPr marL="68580" marR="68580" marT="34290" marB="34290">
                    <a:solidFill>
                      <a:schemeClr val="accent1"/>
                    </a:solidFill>
                  </a:tcPr>
                </a:tc>
                <a:tc>
                  <a:txBody>
                    <a:bodyPr/>
                    <a:lstStyle/>
                    <a:p>
                      <a:pPr>
                        <a:buNone/>
                      </a:pPr>
                      <a:r>
                        <a:rPr lang="zh-CN" altLang="en-US" sz="1200">
                          <a:latin typeface="微软雅黑" panose="020B0503020204020204" pitchFamily="34" charset="-122"/>
                          <a:ea typeface="微软雅黑" panose="020B0503020204020204" pitchFamily="34" charset="-122"/>
                        </a:rPr>
                        <a:t>场景举例</a:t>
                      </a:r>
                      <a:endParaRPr lang="zh-CN" altLang="en-US" sz="1200">
                        <a:latin typeface="微软雅黑" panose="020B0503020204020204" pitchFamily="34" charset="-122"/>
                        <a:ea typeface="微软雅黑" panose="020B0503020204020204" pitchFamily="34" charset="-122"/>
                      </a:endParaRPr>
                    </a:p>
                  </a:txBody>
                  <a:tcPr marL="68580" marR="68580" marT="34290" marB="34290">
                    <a:solidFill>
                      <a:schemeClr val="accent1"/>
                    </a:solidFill>
                  </a:tcPr>
                </a:tc>
                <a:tc>
                  <a:txBody>
                    <a:bodyPr/>
                    <a:lstStyle/>
                    <a:p>
                      <a:pPr>
                        <a:buNone/>
                      </a:pPr>
                      <a:r>
                        <a:rPr lang="zh-CN" altLang="en-US" sz="1200">
                          <a:latin typeface="微软雅黑" panose="020B0503020204020204" pitchFamily="34" charset="-122"/>
                          <a:ea typeface="微软雅黑" panose="020B0503020204020204" pitchFamily="34" charset="-122"/>
                        </a:rPr>
                        <a:t>核心技术</a:t>
                      </a:r>
                      <a:endParaRPr lang="zh-CN" altLang="en-US" sz="1200">
                        <a:latin typeface="微软雅黑" panose="020B0503020204020204" pitchFamily="34" charset="-122"/>
                        <a:ea typeface="微软雅黑" panose="020B0503020204020204" pitchFamily="34" charset="-122"/>
                      </a:endParaRPr>
                    </a:p>
                  </a:txBody>
                  <a:tcPr marL="68580" marR="68580" marT="34290" marB="34290">
                    <a:solidFill>
                      <a:schemeClr val="accent1"/>
                    </a:solidFill>
                  </a:tcPr>
                </a:tc>
                <a:tc>
                  <a:txBody>
                    <a:bodyPr/>
                    <a:lstStyle/>
                    <a:p>
                      <a:pPr>
                        <a:buNone/>
                      </a:pPr>
                      <a:r>
                        <a:rPr lang="zh-CN" altLang="en-US" sz="1200">
                          <a:latin typeface="微软雅黑" panose="020B0503020204020204" pitchFamily="34" charset="-122"/>
                          <a:ea typeface="微软雅黑" panose="020B0503020204020204" pitchFamily="34" charset="-122"/>
                        </a:rPr>
                        <a:t>解决问题</a:t>
                      </a:r>
                      <a:endParaRPr lang="zh-CN" altLang="en-US" sz="1200">
                        <a:latin typeface="微软雅黑" panose="020B0503020204020204" pitchFamily="34" charset="-122"/>
                        <a:ea typeface="微软雅黑" panose="020B0503020204020204" pitchFamily="34" charset="-122"/>
                      </a:endParaRPr>
                    </a:p>
                  </a:txBody>
                  <a:tcPr marL="68580" marR="68580" marT="34290" marB="34290">
                    <a:solidFill>
                      <a:schemeClr val="accent1"/>
                    </a:solidFill>
                  </a:tcPr>
                </a:tc>
                <a:tc>
                  <a:txBody>
                    <a:bodyPr/>
                    <a:lstStyle/>
                    <a:p>
                      <a:pPr>
                        <a:buNone/>
                      </a:pPr>
                      <a:r>
                        <a:rPr lang="zh-CN" altLang="en-US" sz="1200">
                          <a:latin typeface="微软雅黑" panose="020B0503020204020204" pitchFamily="34" charset="-122"/>
                          <a:ea typeface="微软雅黑" panose="020B0503020204020204" pitchFamily="34" charset="-122"/>
                        </a:rPr>
                        <a:t>客户价值</a:t>
                      </a:r>
                      <a:endParaRPr lang="zh-CN" altLang="en-US" sz="1200">
                        <a:latin typeface="微软雅黑" panose="020B0503020204020204" pitchFamily="34" charset="-122"/>
                        <a:ea typeface="微软雅黑" panose="020B0503020204020204" pitchFamily="34" charset="-122"/>
                      </a:endParaRPr>
                    </a:p>
                  </a:txBody>
                  <a:tcPr marL="68580" marR="68580" marT="34290" marB="34290">
                    <a:solidFill>
                      <a:schemeClr val="accent1"/>
                    </a:solidFill>
                  </a:tcPr>
                </a:tc>
              </a:tr>
              <a:tr h="299720">
                <a:tc rowSpan="2">
                  <a:txBody>
                    <a:bodyPr/>
                    <a:lstStyle/>
                    <a:p>
                      <a:pPr algn="ctr">
                        <a:lnSpc>
                          <a:spcPct val="260000"/>
                        </a:lnSpc>
                        <a:buNone/>
                      </a:pPr>
                      <a:r>
                        <a:rPr lang="zh-CN" altLang="en-US" sz="1050" b="1">
                          <a:latin typeface="微软雅黑" panose="020B0503020204020204" pitchFamily="34" charset="-122"/>
                          <a:ea typeface="微软雅黑" panose="020B0503020204020204" pitchFamily="34" charset="-122"/>
                        </a:rPr>
                        <a:t>智慧交通管理</a:t>
                      </a:r>
                      <a:endParaRPr lang="zh-CN" altLang="en-US" sz="1050" b="1">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城市级交通流量动态优化</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cs typeface="微软雅黑" panose="020B0503020204020204" pitchFamily="34" charset="-122"/>
                        </a:rPr>
                        <a:t>时空图神经网络（STGNN）</a:t>
                      </a:r>
                      <a:endParaRPr lang="zh-CN" altLang="en-US" sz="675"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sym typeface="+mn-ea"/>
                        </a:rPr>
                        <a:t>高峰拥堵严重、信号灯配时僵化</a:t>
                      </a:r>
                      <a:endParaRPr lang="zh-CN" altLang="en-US" sz="675" b="0">
                        <a:latin typeface="微软雅黑" panose="020B0503020204020204" pitchFamily="34" charset="-122"/>
                        <a:ea typeface="微软雅黑" panose="020B0503020204020204" pitchFamily="34" charset="-122"/>
                        <a:sym typeface="+mn-ea"/>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cs typeface="微软雅黑" panose="020B0503020204020204" pitchFamily="34" charset="-122"/>
                          <a:sym typeface="+mn-ea"/>
                        </a:rPr>
                        <a:t>通行效率提升20%-30%，降低拥堵指数</a:t>
                      </a:r>
                      <a:endParaRPr lang="zh-CN" altLang="en-US" sz="675" b="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68580" marR="68580" marT="34290" marB="34290"/>
                </a:tc>
              </a:tr>
              <a:tr h="389255">
                <a:tc vMerge="1">
                  <a:tcPr/>
                </a:tc>
                <a:tc>
                  <a:txBody>
                    <a:bodyPr/>
                    <a:lstStyle/>
                    <a:p>
                      <a:pPr>
                        <a:buNone/>
                      </a:pPr>
                      <a:r>
                        <a:rPr lang="zh-CN" altLang="en-US" sz="675" b="0">
                          <a:latin typeface="微软雅黑" panose="020B0503020204020204" pitchFamily="34" charset="-122"/>
                          <a:ea typeface="微软雅黑" panose="020B0503020204020204" pitchFamily="34" charset="-122"/>
                          <a:sym typeface="+mn-ea"/>
                        </a:rPr>
                        <a:t>交通事件智能响应</a:t>
                      </a:r>
                      <a:endParaRPr lang="zh-CN" altLang="en-US" sz="675" b="0">
                        <a:latin typeface="微软雅黑" panose="020B0503020204020204" pitchFamily="34" charset="-122"/>
                        <a:ea typeface="微软雅黑" panose="020B0503020204020204" pitchFamily="34" charset="-122"/>
                        <a:sym typeface="+mn-ea"/>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cs typeface="微软雅黑" panose="020B0503020204020204" pitchFamily="34" charset="-122"/>
                          <a:sym typeface="+mn-ea"/>
                        </a:rPr>
                        <a:t>边缘计算+实时视频分析</a:t>
                      </a:r>
                      <a:endParaRPr lang="zh-CN" altLang="en-US" sz="675" b="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sym typeface="+mn-ea"/>
                        </a:rPr>
                        <a:t>事故处置延迟、二次事故风险高</a:t>
                      </a:r>
                      <a:endParaRPr lang="zh-CN" altLang="en-US" sz="675" b="0">
                        <a:latin typeface="微软雅黑" panose="020B0503020204020204" pitchFamily="34" charset="-122"/>
                        <a:ea typeface="微软雅黑" panose="020B0503020204020204" pitchFamily="34" charset="-122"/>
                        <a:sym typeface="+mn-ea"/>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cs typeface="微软雅黑" panose="020B0503020204020204" pitchFamily="34" charset="-122"/>
                          <a:sym typeface="+mn-ea"/>
                        </a:rPr>
                        <a:t>事件处置时间缩短至3分钟，二次事故率下降50%</a:t>
                      </a:r>
                      <a:endParaRPr lang="zh-CN" altLang="en-US" sz="675" b="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68580" marR="68580" marT="34290" marB="34290"/>
                </a:tc>
              </a:tr>
              <a:tr h="389255">
                <a:tc rowSpan="2">
                  <a:txBody>
                    <a:bodyPr/>
                    <a:lstStyle/>
                    <a:p>
                      <a:pPr algn="ctr">
                        <a:lnSpc>
                          <a:spcPct val="250000"/>
                        </a:lnSpc>
                        <a:buNone/>
                      </a:pPr>
                      <a:r>
                        <a:rPr lang="zh-CN" altLang="en-US" sz="1050" b="1">
                          <a:latin typeface="微软雅黑" panose="020B0503020204020204" pitchFamily="34" charset="-122"/>
                          <a:ea typeface="微软雅黑" panose="020B0503020204020204" pitchFamily="34" charset="-122"/>
                        </a:rPr>
                        <a:t>自动驾驶协同</a:t>
                      </a:r>
                      <a:endParaRPr lang="zh-CN" altLang="en-US" sz="1050" b="1">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L4级自动驾驶全栈支持</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多传感器融合（激光雷达+视觉SLAM）</a:t>
                      </a:r>
                      <a:endParaRPr lang="zh-CN" altLang="en-US" sz="675" b="0">
                        <a:latin typeface="微软雅黑" panose="020B0503020204020204" pitchFamily="34" charset="-122"/>
                        <a:ea typeface="微软雅黑" panose="020B0503020204020204" pitchFamily="34" charset="-122"/>
                      </a:endParaRPr>
                    </a:p>
                    <a:p>
                      <a:pPr>
                        <a:buNone/>
                      </a:pPr>
                      <a:r>
                        <a:rPr lang="zh-CN" altLang="en-US" sz="675" b="0">
                          <a:latin typeface="微软雅黑" panose="020B0503020204020204" pitchFamily="34" charset="-122"/>
                          <a:ea typeface="微软雅黑" panose="020B0503020204020204" pitchFamily="34" charset="-122"/>
                        </a:rPr>
                        <a:t>深度强化学习</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复杂场景通过率低、长尾问题难解决</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自动驾驶车辆复杂场景通过率&gt;99.5%，降低接管频次</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r>
              <a:tr h="309245">
                <a:tc vMerge="1">
                  <a:tcPr/>
                </a:tc>
                <a:tc>
                  <a:txBody>
                    <a:bodyPr/>
                    <a:lstStyle/>
                    <a:p>
                      <a:pPr>
                        <a:buNone/>
                      </a:pPr>
                      <a:r>
                        <a:rPr lang="zh-CN" altLang="en-US" sz="675" b="0">
                          <a:latin typeface="微软雅黑" panose="020B0503020204020204" pitchFamily="34" charset="-122"/>
                          <a:ea typeface="微软雅黑" panose="020B0503020204020204" pitchFamily="34" charset="-122"/>
                        </a:rPr>
                        <a:t>车路云一体化协同</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V2X通信协议</a:t>
                      </a:r>
                      <a:endParaRPr lang="zh-CN" altLang="en-US" sz="675" b="0">
                        <a:latin typeface="微软雅黑" panose="020B0503020204020204" pitchFamily="34" charset="-122"/>
                        <a:ea typeface="微软雅黑" panose="020B0503020204020204" pitchFamily="34" charset="-122"/>
                      </a:endParaRPr>
                    </a:p>
                    <a:p>
                      <a:pPr>
                        <a:buNone/>
                      </a:pPr>
                      <a:r>
                        <a:rPr lang="zh-CN" altLang="en-US" sz="675" b="0">
                          <a:latin typeface="微软雅黑" panose="020B0503020204020204" pitchFamily="34" charset="-122"/>
                          <a:ea typeface="微软雅黑" panose="020B0503020204020204" pitchFamily="34" charset="-122"/>
                        </a:rPr>
                        <a:t>云端协同决策</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路口通行效率低、燃油车能耗高</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路口通行效率提升30%，燃油车能耗降低8%</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r>
              <a:tr h="389255">
                <a:tc rowSpan="2">
                  <a:txBody>
                    <a:bodyPr/>
                    <a:lstStyle/>
                    <a:p>
                      <a:pPr algn="ctr">
                        <a:lnSpc>
                          <a:spcPct val="280000"/>
                        </a:lnSpc>
                        <a:buNone/>
                      </a:pPr>
                      <a:r>
                        <a:rPr lang="zh-CN" altLang="en-US" sz="1050" b="1">
                          <a:latin typeface="微软雅黑" panose="020B0503020204020204" pitchFamily="34" charset="-122"/>
                          <a:ea typeface="微软雅黑" panose="020B0503020204020204" pitchFamily="34" charset="-122"/>
                        </a:rPr>
                        <a:t>交通安全治理</a:t>
                      </a:r>
                      <a:endParaRPr lang="zh-CN" altLang="en-US" sz="1050" b="1">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AI执法与违规预防</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视频流实时分析</a:t>
                      </a:r>
                      <a:endParaRPr lang="zh-CN" altLang="en-US" sz="675" b="0">
                        <a:latin typeface="微软雅黑" panose="020B0503020204020204" pitchFamily="34" charset="-122"/>
                        <a:ea typeface="微软雅黑" panose="020B0503020204020204" pitchFamily="34" charset="-122"/>
                      </a:endParaRPr>
                    </a:p>
                    <a:p>
                      <a:pPr>
                        <a:buNone/>
                      </a:pPr>
                      <a:r>
                        <a:rPr lang="zh-CN" altLang="en-US" sz="675" b="0">
                          <a:latin typeface="微软雅黑" panose="020B0503020204020204" pitchFamily="34" charset="-122"/>
                          <a:ea typeface="微软雅黑" panose="020B0503020204020204" pitchFamily="34" charset="-122"/>
                        </a:rPr>
                        <a:t>驾驶员行为建模</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违规行为监管难、执法成本高</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违规处理效率提升70%，物流企业保险成本下降20%</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r>
              <a:tr h="309880">
                <a:tc vMerge="1">
                  <a:tcPr/>
                </a:tc>
                <a:tc>
                  <a:txBody>
                    <a:bodyPr/>
                    <a:lstStyle/>
                    <a:p>
                      <a:pPr>
                        <a:buNone/>
                      </a:pPr>
                      <a:r>
                        <a:rPr lang="zh-CN" altLang="en-US" sz="675" b="0">
                          <a:latin typeface="微软雅黑" panose="020B0503020204020204" pitchFamily="34" charset="-122"/>
                          <a:ea typeface="微软雅黑" panose="020B0503020204020204" pitchFamily="34" charset="-122"/>
                        </a:rPr>
                        <a:t>事故黑点预测与改造</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数字孪生仿真</a:t>
                      </a:r>
                      <a:endParaRPr lang="zh-CN" altLang="en-US" sz="675" b="0">
                        <a:latin typeface="微软雅黑" panose="020B0503020204020204" pitchFamily="34" charset="-122"/>
                        <a:ea typeface="微软雅黑" panose="020B0503020204020204" pitchFamily="34" charset="-122"/>
                      </a:endParaRPr>
                    </a:p>
                    <a:p>
                      <a:pPr>
                        <a:buNone/>
                      </a:pPr>
                      <a:r>
                        <a:rPr lang="zh-CN" altLang="en-US" sz="675" b="0">
                          <a:latin typeface="微软雅黑" panose="020B0503020204020204" pitchFamily="34" charset="-122"/>
                          <a:ea typeface="微软雅黑" panose="020B0503020204020204" pitchFamily="34" charset="-122"/>
                        </a:rPr>
                        <a:t>因果推理模型</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事故频发路段识别难、改造方案有效性低</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高风险路段事故率下降40%改造ROI提升3倍</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r>
              <a:tr h="283210">
                <a:tc rowSpan="4">
                  <a:txBody>
                    <a:bodyPr/>
                    <a:lstStyle/>
                    <a:p>
                      <a:pPr>
                        <a:lnSpc>
                          <a:spcPct val="210000"/>
                        </a:lnSpc>
                        <a:buNone/>
                      </a:pPr>
                      <a:endParaRPr lang="zh-CN" altLang="en-US" sz="1050" b="1">
                        <a:latin typeface="微软雅黑" panose="020B0503020204020204" pitchFamily="34" charset="-122"/>
                        <a:ea typeface="微软雅黑" panose="020B0503020204020204" pitchFamily="34" charset="-122"/>
                      </a:endParaRPr>
                    </a:p>
                    <a:p>
                      <a:pPr>
                        <a:lnSpc>
                          <a:spcPct val="210000"/>
                        </a:lnSpc>
                        <a:buNone/>
                      </a:pPr>
                      <a:r>
                        <a:rPr lang="zh-CN" altLang="en-US" sz="1050" b="1">
                          <a:latin typeface="微软雅黑" panose="020B0503020204020204" pitchFamily="34" charset="-122"/>
                          <a:ea typeface="微软雅黑" panose="020B0503020204020204" pitchFamily="34" charset="-122"/>
                        </a:rPr>
                        <a:t>基础设施运维+绿色交通</a:t>
                      </a:r>
                      <a:endParaRPr lang="zh-CN" altLang="en-US" sz="1050" b="1">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新能源车智能充电网络</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时序预测（充电需求）</a:t>
                      </a:r>
                      <a:endParaRPr lang="zh-CN" altLang="en-US" sz="675" b="0">
                        <a:latin typeface="微软雅黑" panose="020B0503020204020204" pitchFamily="34" charset="-122"/>
                        <a:ea typeface="微软雅黑" panose="020B0503020204020204" pitchFamily="34" charset="-122"/>
                      </a:endParaRPr>
                    </a:p>
                    <a:p>
                      <a:pPr>
                        <a:buNone/>
                      </a:pPr>
                      <a:r>
                        <a:rPr lang="zh-CN" altLang="en-US" sz="675" b="0">
                          <a:latin typeface="微软雅黑" panose="020B0503020204020204" pitchFamily="34" charset="-122"/>
                          <a:ea typeface="微软雅黑" panose="020B0503020204020204" pitchFamily="34" charset="-122"/>
                        </a:rPr>
                        <a:t>动态资源调度算法</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充电桩利用率不均、电网负荷波动大</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充电峰值负荷降低22%，用户等待时间减少40%</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r>
              <a:tr h="283210">
                <a:tc vMerge="1">
                  <a:tcPr/>
                </a:tc>
                <a:tc>
                  <a:txBody>
                    <a:bodyPr/>
                    <a:lstStyle/>
                    <a:p>
                      <a:pPr>
                        <a:buNone/>
                      </a:pPr>
                      <a:r>
                        <a:rPr lang="zh-CN" altLang="en-US" sz="675" b="0">
                          <a:latin typeface="微软雅黑" panose="020B0503020204020204" pitchFamily="34" charset="-122"/>
                          <a:ea typeface="微软雅黑" panose="020B0503020204020204" pitchFamily="34" charset="-122"/>
                        </a:rPr>
                        <a:t>低碳出行激励体系</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碳足迹计算模型</a:t>
                      </a:r>
                      <a:endParaRPr lang="zh-CN" altLang="en-US" sz="675" b="0">
                        <a:latin typeface="微软雅黑" panose="020B0503020204020204" pitchFamily="34" charset="-122"/>
                        <a:ea typeface="微软雅黑" panose="020B0503020204020204" pitchFamily="34" charset="-122"/>
                      </a:endParaRPr>
                    </a:p>
                    <a:p>
                      <a:pPr>
                        <a:buNone/>
                      </a:pPr>
                      <a:r>
                        <a:rPr lang="zh-CN" altLang="en-US" sz="675" b="0">
                          <a:latin typeface="微软雅黑" panose="020B0503020204020204" pitchFamily="34" charset="-122"/>
                          <a:ea typeface="微软雅黑" panose="020B0503020204020204" pitchFamily="34" charset="-122"/>
                        </a:rPr>
                        <a:t>区块链积分系统</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绿色出行比例低、用户激励不足</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绿色出行比例提升至48%企业ESG评级优化</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r>
              <a:tr h="353060">
                <a:tc vMerge="1">
                  <a:tcPr/>
                </a:tc>
                <a:tc>
                  <a:txBody>
                    <a:bodyPr/>
                    <a:lstStyle/>
                    <a:p>
                      <a:pPr>
                        <a:buNone/>
                      </a:pPr>
                      <a:r>
                        <a:rPr lang="zh-CN" altLang="en-US" sz="675" b="0">
                          <a:latin typeface="微软雅黑" panose="020B0503020204020204" pitchFamily="34" charset="-122"/>
                          <a:ea typeface="微软雅黑" panose="020B0503020204020204" pitchFamily="34" charset="-122"/>
                        </a:rPr>
                        <a:t>道路病害智能检测</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计算机视觉（裂缝识别）</a:t>
                      </a:r>
                      <a:endParaRPr lang="zh-CN" altLang="en-US" sz="675" b="0">
                        <a:latin typeface="微软雅黑" panose="020B0503020204020204" pitchFamily="34" charset="-122"/>
                        <a:ea typeface="微软雅黑" panose="020B0503020204020204" pitchFamily="34" charset="-122"/>
                      </a:endParaRPr>
                    </a:p>
                    <a:p>
                      <a:pPr>
                        <a:buNone/>
                      </a:pPr>
                      <a:r>
                        <a:rPr lang="zh-CN" altLang="en-US" sz="675" b="0">
                          <a:latin typeface="微软雅黑" panose="020B0503020204020204" pitchFamily="34" charset="-122"/>
                          <a:ea typeface="微软雅黑" panose="020B0503020204020204" pitchFamily="34" charset="-122"/>
                        </a:rPr>
                        <a:t>无人机巡检路径优化</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人工巡检效率低、病害发现滞后</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检测效率提升10倍，养护成本降低35%</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r>
              <a:tr h="353060">
                <a:tc vMerge="1">
                  <a:tcPr/>
                </a:tc>
                <a:tc>
                  <a:txBody>
                    <a:bodyPr/>
                    <a:lstStyle/>
                    <a:p>
                      <a:pPr>
                        <a:buNone/>
                      </a:pPr>
                      <a:r>
                        <a:rPr lang="zh-CN" altLang="en-US" sz="675" b="0">
                          <a:latin typeface="微软雅黑" panose="020B0503020204020204" pitchFamily="34" charset="-122"/>
                          <a:ea typeface="微软雅黑" panose="020B0503020204020204" pitchFamily="34" charset="-122"/>
                        </a:rPr>
                        <a:t>桥梁健康预测性维护</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传感器时序数据分析</a:t>
                      </a:r>
                      <a:endParaRPr lang="zh-CN" altLang="en-US" sz="675" b="0">
                        <a:latin typeface="微软雅黑" panose="020B0503020204020204" pitchFamily="34" charset="-122"/>
                        <a:ea typeface="微软雅黑" panose="020B0503020204020204" pitchFamily="34" charset="-122"/>
                      </a:endParaRPr>
                    </a:p>
                    <a:p>
                      <a:pPr>
                        <a:buNone/>
                      </a:pPr>
                      <a:r>
                        <a:rPr lang="zh-CN" altLang="en-US" sz="675" b="0">
                          <a:latin typeface="微软雅黑" panose="020B0503020204020204" pitchFamily="34" charset="-122"/>
                          <a:ea typeface="微软雅黑" panose="020B0503020204020204" pitchFamily="34" charset="-122"/>
                        </a:rPr>
                        <a:t>寿命预测模型</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结构安全隐患难预警、突发性事故风险</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c>
                  <a:txBody>
                    <a:bodyPr/>
                    <a:lstStyle/>
                    <a:p>
                      <a:pPr>
                        <a:buNone/>
                      </a:pPr>
                      <a:r>
                        <a:rPr lang="zh-CN" altLang="en-US" sz="675" b="0">
                          <a:latin typeface="微软雅黑" panose="020B0503020204020204" pitchFamily="34" charset="-122"/>
                          <a:ea typeface="微软雅黑" panose="020B0503020204020204" pitchFamily="34" charset="-122"/>
                        </a:rPr>
                        <a:t>维护成本降低50%，重大事故风险下降80%</a:t>
                      </a:r>
                      <a:endParaRPr lang="zh-CN" altLang="en-US" sz="675" b="0">
                        <a:latin typeface="微软雅黑" panose="020B0503020204020204" pitchFamily="34" charset="-122"/>
                        <a:ea typeface="微软雅黑" panose="020B0503020204020204" pitchFamily="34" charset="-122"/>
                      </a:endParaRPr>
                    </a:p>
                  </a:txBody>
                  <a:tcPr marL="68580" marR="68580" marT="34290" marB="34290"/>
                </a:tc>
              </a:tr>
            </a:tbl>
          </a:graphicData>
        </a:graphic>
      </p:graphicFrame>
      <p:sp>
        <p:nvSpPr>
          <p:cNvPr id="9" name="文本框 8"/>
          <p:cNvSpPr txBox="1"/>
          <p:nvPr/>
        </p:nvSpPr>
        <p:spPr>
          <a:xfrm>
            <a:off x="199549" y="644366"/>
            <a:ext cx="8807768" cy="620078"/>
          </a:xfrm>
          <a:prstGeom prst="rect">
            <a:avLst/>
          </a:prstGeom>
          <a:solidFill>
            <a:schemeClr val="bg1">
              <a:lumMod val="95000"/>
            </a:schemeClr>
          </a:solidFill>
        </p:spPr>
        <p:txBody>
          <a:bodyPr wrap="square" rtlCol="0">
            <a:noAutofit/>
          </a:bodyPr>
          <a:lstStyle/>
          <a:p>
            <a:pPr marL="285750" indent="-285750">
              <a:buFont typeface="Arial" panose="020B0604020202020204" pitchFamily="34" charset="0"/>
              <a:buChar char="•"/>
            </a:pPr>
            <a:r>
              <a:rPr lang="zh-CN" altLang="en-US" sz="1200">
                <a:solidFill>
                  <a:srgbClr val="0070C0"/>
                </a:solidFill>
                <a:latin typeface="微软雅黑" panose="020B0503020204020204" pitchFamily="34" charset="-122"/>
                <a:ea typeface="微软雅黑" panose="020B0503020204020204" pitchFamily="34" charset="-122"/>
                <a:sym typeface="+mn-ea"/>
              </a:rPr>
              <a:t>交通行业在推动地方经济发展、改善民生、促进区域协调中起重要作用；随着</a:t>
            </a:r>
            <a:r>
              <a:rPr lang="zh-CN" altLang="en-US" sz="1200" b="1">
                <a:solidFill>
                  <a:srgbClr val="0070C0"/>
                </a:solidFill>
                <a:latin typeface="微软雅黑" panose="020B0503020204020204" pitchFamily="34" charset="-122"/>
                <a:ea typeface="微软雅黑" panose="020B0503020204020204" pitchFamily="34" charset="-122"/>
                <a:sym typeface="+mn-ea"/>
              </a:rPr>
              <a:t>智慧交通、绿色交通</a:t>
            </a:r>
            <a:r>
              <a:rPr lang="zh-CN" altLang="en-US" sz="1200">
                <a:solidFill>
                  <a:srgbClr val="0070C0"/>
                </a:solidFill>
                <a:latin typeface="微软雅黑" panose="020B0503020204020204" pitchFamily="34" charset="-122"/>
                <a:ea typeface="微软雅黑" panose="020B0503020204020204" pitchFamily="34" charset="-122"/>
                <a:sym typeface="+mn-ea"/>
              </a:rPr>
              <a:t>等新理念的推广，交通行业也亟需向</a:t>
            </a:r>
            <a:r>
              <a:rPr lang="zh-CN" altLang="en-US" sz="1200" b="1">
                <a:solidFill>
                  <a:srgbClr val="0070C0"/>
                </a:solidFill>
                <a:latin typeface="微软雅黑" panose="020B0503020204020204" pitchFamily="34" charset="-122"/>
                <a:ea typeface="微软雅黑" panose="020B0503020204020204" pitchFamily="34" charset="-122"/>
                <a:sym typeface="+mn-ea"/>
              </a:rPr>
              <a:t>数字化、智能化、可持续化方向</a:t>
            </a:r>
            <a:r>
              <a:rPr lang="zh-CN" altLang="en-US" sz="1200">
                <a:solidFill>
                  <a:srgbClr val="0070C0"/>
                </a:solidFill>
                <a:latin typeface="微软雅黑" panose="020B0503020204020204" pitchFamily="34" charset="-122"/>
                <a:ea typeface="微软雅黑" panose="020B0503020204020204" pitchFamily="34" charset="-122"/>
                <a:sym typeface="+mn-ea"/>
              </a:rPr>
              <a:t>转型升级。</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390" y="103949"/>
            <a:ext cx="3521189" cy="368300"/>
          </a:xfrm>
        </p:spPr>
        <p:txBody>
          <a:bodyPr/>
          <a:lstStyle/>
          <a:p>
            <a:r>
              <a:rPr lang="zh-CN" sz="1800" dirty="0">
                <a:solidFill>
                  <a:srgbClr val="0070C0"/>
                </a:solidFill>
                <a:sym typeface="+mn-ea"/>
              </a:rPr>
              <a:t>交通行业-OA大模型场景</a:t>
            </a:r>
            <a:endParaRPr lang="zh-CN" sz="1800" dirty="0">
              <a:solidFill>
                <a:srgbClr val="0070C0"/>
              </a:solidFill>
              <a:sym typeface="+mn-ea"/>
            </a:endParaRPr>
          </a:p>
        </p:txBody>
      </p:sp>
      <p:sp>
        <p:nvSpPr>
          <p:cNvPr id="3" name="灯片编号占位符 2"/>
          <p:cNvSpPr>
            <a:spLocks noGrp="1"/>
          </p:cNvSpPr>
          <p:nvPr>
            <p:ph type="sldNum" sz="quarter" idx="4294967295"/>
          </p:nvPr>
        </p:nvSpPr>
        <p:spPr>
          <a:xfrm>
            <a:off x="7010400" y="4890135"/>
            <a:ext cx="2133600" cy="273844"/>
          </a:xfrm>
        </p:spPr>
        <p:txBody>
          <a:bodyPr/>
          <a:lstStyle/>
          <a:p>
            <a:fld id="{0C913308-F349-4B6D-A68A-DD1791B4A57B}" type="slidenum">
              <a:rPr lang="zh-CN" altLang="en-US" sz="100" smtClean="0"/>
            </a:fld>
            <a:endParaRPr lang="zh-CN" altLang="en-US" sz="100"/>
          </a:p>
        </p:txBody>
      </p:sp>
      <p:sp>
        <p:nvSpPr>
          <p:cNvPr id="30" name="矩形 29"/>
          <p:cNvSpPr/>
          <p:nvPr/>
        </p:nvSpPr>
        <p:spPr>
          <a:xfrm>
            <a:off x="77629" y="1499235"/>
            <a:ext cx="4324350" cy="3584258"/>
          </a:xfrm>
          <a:prstGeom prst="rect">
            <a:avLst/>
          </a:prstGeom>
          <a:solidFill>
            <a:schemeClr val="bg1"/>
          </a:solidFill>
          <a:ln>
            <a:solidFill>
              <a:srgbClr val="69C4F8"/>
            </a:solidFill>
          </a:ln>
        </p:spPr>
        <p:txBody>
          <a:bodyPr wrap="square" lIns="243000" tIns="121500" rIns="243000" bIns="121500" anchor="t">
            <a:noAutofit/>
          </a:bodyPr>
          <a:lstStyle/>
          <a:p>
            <a:pPr marL="0" indent="0" algn="l" defTabSz="0" rtl="0" eaLnBrk="1" latinLnBrk="0" hangingPunct="1">
              <a:lnSpc>
                <a:spcPct val="150000"/>
              </a:lnSpc>
              <a:buNone/>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63" name="矩形 62"/>
          <p:cNvSpPr/>
          <p:nvPr/>
        </p:nvSpPr>
        <p:spPr>
          <a:xfrm>
            <a:off x="77629" y="1320641"/>
            <a:ext cx="4324350" cy="1785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客户需求目标</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文本框 63"/>
          <p:cNvSpPr txBox="1"/>
          <p:nvPr>
            <p:custDataLst>
              <p:tags r:id="rId1"/>
            </p:custDataLst>
          </p:nvPr>
        </p:nvSpPr>
        <p:spPr>
          <a:xfrm>
            <a:off x="199549" y="1815941"/>
            <a:ext cx="4148614" cy="855821"/>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lIns="0" tIns="0" rIns="0" bIns="0">
            <a:noAutofit/>
          </a:bodyPr>
          <a:lstStyle/>
          <a:p>
            <a:pPr algn="ctr">
              <a:lnSpc>
                <a:spcPct val="100000"/>
              </a:lnSpc>
              <a:spcBef>
                <a:spcPts val="0"/>
              </a:spcBef>
              <a:spcAft>
                <a:spcPts val="0"/>
              </a:spcAft>
              <a:buClrTx/>
              <a:buSzTx/>
              <a:buFontTx/>
              <a:buNone/>
              <a:defRPr/>
            </a:pPr>
            <a:r>
              <a:rPr lang="zh-CN" altLang="en-US" sz="900" b="1" noProof="0" dirty="0">
                <a:ln>
                  <a:noFill/>
                </a:ln>
                <a:solidFill>
                  <a:srgbClr val="0070C0"/>
                </a:solidFill>
                <a:effectLst/>
                <a:uLnTx/>
                <a:uFillTx/>
                <a:latin typeface="微软雅黑" panose="020B0503020204020204" pitchFamily="34" charset="-122"/>
                <a:ea typeface="微软雅黑" panose="020B0503020204020204" pitchFamily="34" charset="-122"/>
                <a:sym typeface="+mn-ea"/>
              </a:rPr>
              <a:t>打造高效、简洁、</a:t>
            </a:r>
            <a:r>
              <a:rPr lang="en-US" altLang="zh-CN" sz="900" b="1" noProof="0" dirty="0">
                <a:ln>
                  <a:noFill/>
                </a:ln>
                <a:solidFill>
                  <a:srgbClr val="0070C0"/>
                </a:solidFill>
                <a:effectLst/>
                <a:uLnTx/>
                <a:uFillTx/>
                <a:latin typeface="微软雅黑" panose="020B0503020204020204" pitchFamily="34" charset="-122"/>
                <a:ea typeface="微软雅黑" panose="020B0503020204020204" pitchFamily="34" charset="-122"/>
                <a:sym typeface="+mn-ea"/>
              </a:rPr>
              <a:t>AI</a:t>
            </a:r>
            <a:r>
              <a:rPr lang="zh-CN" altLang="en-US" sz="900" b="1" noProof="0" dirty="0">
                <a:ln>
                  <a:noFill/>
                </a:ln>
                <a:solidFill>
                  <a:srgbClr val="0070C0"/>
                </a:solidFill>
                <a:effectLst/>
                <a:uLnTx/>
                <a:uFillTx/>
                <a:latin typeface="微软雅黑" panose="020B0503020204020204" pitchFamily="34" charset="-122"/>
                <a:ea typeface="微软雅黑" panose="020B0503020204020204" pitchFamily="34" charset="-122"/>
                <a:sym typeface="+mn-ea"/>
              </a:rPr>
              <a:t>深度赋能的交通OA办公系统</a:t>
            </a:r>
            <a:endParaRPr lang="zh-CN" altLang="en-US" sz="900" b="1" noProof="0" dirty="0">
              <a:ln>
                <a:noFill/>
              </a:ln>
              <a:solidFill>
                <a:srgbClr val="0070C0"/>
              </a:solidFill>
              <a:effectLst/>
              <a:uLnTx/>
              <a:uFillTx/>
              <a:latin typeface="微软雅黑" panose="020B0503020204020204" pitchFamily="34" charset="-122"/>
              <a:ea typeface="微软雅黑" panose="020B0503020204020204" pitchFamily="34" charset="-122"/>
              <a:sym typeface="+mn-ea"/>
            </a:endParaRPr>
          </a:p>
          <a:p>
            <a:pPr marL="171450" indent="-1714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行业知识库构建：</a:t>
            </a:r>
            <a:r>
              <a:rPr lang="zh-CN" altLang="en-US" sz="750">
                <a:latin typeface="微软雅黑" panose="020B0503020204020204" pitchFamily="34" charset="-122"/>
                <a:ea typeface="微软雅黑" panose="020B0503020204020204" pitchFamily="34" charset="-122"/>
                <a:sym typeface="+mn-ea"/>
              </a:rPr>
              <a:t>基于通用行业数据库和现有标准库构建交通行业知识库</a:t>
            </a:r>
            <a:endParaRPr lang="zh-CN" altLang="en-US" sz="750">
              <a:latin typeface="微软雅黑" panose="020B0503020204020204" pitchFamily="34" charset="-122"/>
              <a:ea typeface="微软雅黑" panose="020B0503020204020204" pitchFamily="34" charset="-122"/>
              <a:sym typeface="+mn-ea"/>
            </a:endParaRPr>
          </a:p>
          <a:p>
            <a:pPr marL="166370" indent="-16637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公文生成：</a:t>
            </a:r>
            <a:r>
              <a:rPr lang="zh-CN" altLang="en-US" sz="750">
                <a:latin typeface="微软雅黑" panose="020B0503020204020204" pitchFamily="34" charset="-122"/>
                <a:ea typeface="微软雅黑" panose="020B0503020204020204" pitchFamily="34" charset="-122"/>
                <a:sym typeface="+mn-ea"/>
              </a:rPr>
              <a:t>基于公文模板实现公文自动生成</a:t>
            </a:r>
            <a:endParaRPr lang="zh-CN" altLang="en-US" sz="750">
              <a:latin typeface="微软雅黑" panose="020B0503020204020204" pitchFamily="34" charset="-122"/>
              <a:ea typeface="微软雅黑" panose="020B0503020204020204" pitchFamily="34" charset="-122"/>
              <a:sym typeface="+mn-ea"/>
            </a:endParaRPr>
          </a:p>
          <a:p>
            <a:pPr marL="166370" indent="-16637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合同文档校验：</a:t>
            </a:r>
            <a:r>
              <a:rPr lang="zh-CN" altLang="en-US" sz="750">
                <a:latin typeface="微软雅黑" panose="020B0503020204020204" pitchFamily="34" charset="-122"/>
                <a:ea typeface="微软雅黑" panose="020B0503020204020204" pitchFamily="34" charset="-122"/>
                <a:sym typeface="+mn-ea"/>
              </a:rPr>
              <a:t>实现相关标准和法律法规符合性校验</a:t>
            </a:r>
            <a:endParaRPr lang="zh-CN" altLang="en-US" sz="750">
              <a:latin typeface="微软雅黑" panose="020B0503020204020204" pitchFamily="34" charset="-122"/>
              <a:ea typeface="微软雅黑" panose="020B0503020204020204" pitchFamily="34" charset="-122"/>
              <a:sym typeface="+mn-ea"/>
            </a:endParaRPr>
          </a:p>
          <a:p>
            <a:pPr marL="166370" indent="-16637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知识问答：</a:t>
            </a:r>
            <a:r>
              <a:rPr lang="zh-CN" altLang="en-US" sz="750">
                <a:latin typeface="微软雅黑" panose="020B0503020204020204" pitchFamily="34" charset="-122"/>
                <a:ea typeface="微软雅黑" panose="020B0503020204020204" pitchFamily="34" charset="-122"/>
                <a:sym typeface="+mn-ea"/>
              </a:rPr>
              <a:t>实现法律法规、标准、政策等行业知识问答</a:t>
            </a:r>
            <a:endParaRPr lang="zh-CN" altLang="en-US" sz="750">
              <a:latin typeface="微软雅黑" panose="020B0503020204020204" pitchFamily="34" charset="-122"/>
              <a:ea typeface="微软雅黑" panose="020B0503020204020204" pitchFamily="34" charset="-122"/>
              <a:sym typeface="+mn-ea"/>
            </a:endParaRPr>
          </a:p>
          <a:p>
            <a:pPr marL="166370" indent="-16637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智能交互：</a:t>
            </a:r>
            <a:r>
              <a:rPr lang="zh-CN" altLang="en-US" sz="750">
                <a:latin typeface="微软雅黑" panose="020B0503020204020204" pitchFamily="34" charset="-122"/>
                <a:ea typeface="微软雅黑" panose="020B0503020204020204" pitchFamily="34" charset="-122"/>
                <a:sym typeface="+mn-ea"/>
              </a:rPr>
              <a:t>基于数字人形式实现智能化交互体验</a:t>
            </a:r>
            <a:endParaRPr lang="zh-CN" altLang="en-US" sz="750">
              <a:latin typeface="微软雅黑" panose="020B0503020204020204" pitchFamily="34" charset="-122"/>
              <a:ea typeface="微软雅黑" panose="020B0503020204020204" pitchFamily="34" charset="-122"/>
              <a:sym typeface="+mn-ea"/>
            </a:endParaRPr>
          </a:p>
        </p:txBody>
      </p:sp>
      <p:sp>
        <p:nvSpPr>
          <p:cNvPr id="13" name="矩形 12"/>
          <p:cNvSpPr/>
          <p:nvPr/>
        </p:nvSpPr>
        <p:spPr>
          <a:xfrm>
            <a:off x="4491514" y="1518285"/>
            <a:ext cx="4324350" cy="3565208"/>
          </a:xfrm>
          <a:prstGeom prst="rect">
            <a:avLst/>
          </a:prstGeom>
          <a:solidFill>
            <a:schemeClr val="bg1"/>
          </a:solidFill>
          <a:ln>
            <a:solidFill>
              <a:srgbClr val="00B0F0"/>
            </a:solidFill>
          </a:ln>
        </p:spPr>
        <p:txBody>
          <a:bodyPr wrap="square" lIns="243000" tIns="121500" rIns="243000" bIns="121500" anchor="t">
            <a:noAutofit/>
          </a:bodyPr>
          <a:lstStyle/>
          <a:p>
            <a:pPr marL="0" indent="0" algn="l" defTabSz="0" rtl="0" eaLnBrk="1" latinLnBrk="0" hangingPunct="1">
              <a:lnSpc>
                <a:spcPct val="150000"/>
              </a:lnSpc>
              <a:buNone/>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10" name="矩形 9"/>
          <p:cNvSpPr/>
          <p:nvPr/>
        </p:nvSpPr>
        <p:spPr>
          <a:xfrm>
            <a:off x="4491514" y="1293495"/>
            <a:ext cx="4324350" cy="2247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建设方案</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文本框 14"/>
          <p:cNvSpPr txBox="1"/>
          <p:nvPr>
            <p:custDataLst>
              <p:tags r:id="rId2"/>
            </p:custDataLst>
          </p:nvPr>
        </p:nvSpPr>
        <p:spPr>
          <a:xfrm>
            <a:off x="4594384" y="4068128"/>
            <a:ext cx="4148614" cy="654844"/>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lIns="0" tIns="0" rIns="0" bIns="0">
            <a:noAutofit/>
          </a:bodyPr>
          <a:lstStyle/>
          <a:p>
            <a:pPr indent="0" algn="l">
              <a:lnSpc>
                <a:spcPct val="200000"/>
              </a:lnSpc>
              <a:spcBef>
                <a:spcPts val="0"/>
              </a:spcBef>
              <a:spcAft>
                <a:spcPts val="0"/>
              </a:spcAft>
              <a:buFont typeface="Arial" panose="020B0604020202020204" pitchFamily="34" charset="0"/>
              <a:buNone/>
            </a:pPr>
            <a:r>
              <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rPr>
              <a:t>基于移动云智算能力底座，提供算力、模型、智能体构建工具链和专家服务一站式解决方案。</a:t>
            </a:r>
            <a:endPar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cs typeface="微软雅黑" panose="020B0503020204020204" pitchFamily="34" charset="-122"/>
                <a:sym typeface="+mn-ea"/>
              </a:rPr>
              <a:t>数据处理：</a:t>
            </a:r>
            <a:r>
              <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rPr>
              <a:t>完成</a:t>
            </a:r>
            <a:r>
              <a:rPr lang="en-US" altLang="zh-CN" sz="750">
                <a:latin typeface="微软雅黑" panose="020B0503020204020204" pitchFamily="34" charset="-122"/>
                <a:ea typeface="微软雅黑" panose="020B0503020204020204" pitchFamily="34" charset="-122"/>
                <a:sym typeface="+mn-ea"/>
              </a:rPr>
              <a:t>Excel</a:t>
            </a:r>
            <a:r>
              <a:rPr lang="zh-CN" altLang="en-US" sz="750">
                <a:latin typeface="微软雅黑" panose="020B0503020204020204" pitchFamily="34" charset="-122"/>
                <a:ea typeface="微软雅黑" panose="020B0503020204020204" pitchFamily="34" charset="-122"/>
                <a:sym typeface="+mn-ea"/>
              </a:rPr>
              <a:t>、</a:t>
            </a:r>
            <a:r>
              <a:rPr lang="en-US" altLang="zh-CN" sz="750">
                <a:latin typeface="微软雅黑" panose="020B0503020204020204" pitchFamily="34" charset="-122"/>
                <a:ea typeface="微软雅黑" panose="020B0503020204020204" pitchFamily="34" charset="-122"/>
                <a:sym typeface="+mn-ea"/>
              </a:rPr>
              <a:t>Word</a:t>
            </a:r>
            <a:r>
              <a:rPr lang="zh-CN" altLang="en-US" sz="750">
                <a:latin typeface="微软雅黑" panose="020B0503020204020204" pitchFamily="34" charset="-122"/>
                <a:ea typeface="微软雅黑" panose="020B0503020204020204" pitchFamily="34" charset="-122"/>
                <a:sym typeface="+mn-ea"/>
              </a:rPr>
              <a:t>、</a:t>
            </a:r>
            <a:r>
              <a:rPr lang="en-US" altLang="zh-CN" sz="750">
                <a:latin typeface="微软雅黑" panose="020B0503020204020204" pitchFamily="34" charset="-122"/>
                <a:ea typeface="微软雅黑" panose="020B0503020204020204" pitchFamily="34" charset="-122"/>
                <a:sym typeface="+mn-ea"/>
              </a:rPr>
              <a:t>PDF</a:t>
            </a:r>
            <a:r>
              <a:rPr lang="zh-CN" altLang="en-US" sz="750">
                <a:latin typeface="微软雅黑" panose="020B0503020204020204" pitchFamily="34" charset="-122"/>
                <a:ea typeface="微软雅黑" panose="020B0503020204020204" pitchFamily="34" charset="-122"/>
                <a:sym typeface="+mn-ea"/>
              </a:rPr>
              <a:t>、</a:t>
            </a:r>
            <a:r>
              <a:rPr lang="en-US" altLang="zh-CN" sz="750">
                <a:latin typeface="微软雅黑" panose="020B0503020204020204" pitchFamily="34" charset="-122"/>
                <a:ea typeface="微软雅黑" panose="020B0503020204020204" pitchFamily="34" charset="-122"/>
                <a:sym typeface="+mn-ea"/>
              </a:rPr>
              <a:t>OFD</a:t>
            </a:r>
            <a:r>
              <a:rPr lang="zh-CN" altLang="en-US" sz="750">
                <a:latin typeface="微软雅黑" panose="020B0503020204020204" pitchFamily="34" charset="-122"/>
                <a:ea typeface="微软雅黑" panose="020B0503020204020204" pitchFamily="34" charset="-122"/>
                <a:sym typeface="+mn-ea"/>
              </a:rPr>
              <a:t>、</a:t>
            </a:r>
            <a:r>
              <a:rPr lang="en-US" altLang="zh-CN" sz="750">
                <a:latin typeface="微软雅黑" panose="020B0503020204020204" pitchFamily="34" charset="-122"/>
                <a:ea typeface="微软雅黑" panose="020B0503020204020204" pitchFamily="34" charset="-122"/>
                <a:sym typeface="+mn-ea"/>
              </a:rPr>
              <a:t>HTML</a:t>
            </a:r>
            <a:r>
              <a:rPr lang="zh-CN" altLang="en-US" sz="750">
                <a:latin typeface="微软雅黑" panose="020B0503020204020204" pitchFamily="34" charset="-122"/>
                <a:ea typeface="微软雅黑" panose="020B0503020204020204" pitchFamily="34" charset="-122"/>
                <a:sym typeface="+mn-ea"/>
              </a:rPr>
              <a:t>、图片多模态数据处理、知识构建及调优；</a:t>
            </a:r>
            <a:endPar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cs typeface="微软雅黑" panose="020B0503020204020204" pitchFamily="34" charset="-122"/>
                <a:sym typeface="+mn-ea"/>
              </a:rPr>
              <a:t>模型微调：</a:t>
            </a:r>
            <a:r>
              <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rPr>
              <a:t>基于通用</a:t>
            </a:r>
            <a:r>
              <a:rPr lang="en-US" altLang="zh-CN" sz="750">
                <a:latin typeface="微软雅黑" panose="020B0503020204020204" pitchFamily="34" charset="-122"/>
                <a:ea typeface="微软雅黑" panose="020B0503020204020204" pitchFamily="34" charset="-122"/>
                <a:cs typeface="微软雅黑" panose="020B0503020204020204" pitchFamily="34" charset="-122"/>
                <a:sym typeface="+mn-ea"/>
              </a:rPr>
              <a:t>DeepSeek</a:t>
            </a:r>
            <a:r>
              <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rPr>
              <a:t>大模型进行模型微调和评估；</a:t>
            </a:r>
            <a:endPar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cs typeface="微软雅黑" panose="020B0503020204020204" pitchFamily="34" charset="-122"/>
                <a:sym typeface="+mn-ea"/>
              </a:rPr>
              <a:t>智能体构建：</a:t>
            </a:r>
            <a:r>
              <a:rPr lang="zh-CN" altLang="en-US" sz="750">
                <a:latin typeface="微软雅黑" panose="020B0503020204020204" pitchFamily="34" charset="-122"/>
                <a:ea typeface="微软雅黑" panose="020B0503020204020204" pitchFamily="34" charset="-122"/>
                <a:cs typeface="微软雅黑" panose="020B0503020204020204" pitchFamily="34" charset="-122"/>
                <a:sym typeface="+mn-ea"/>
              </a:rPr>
              <a:t>融合模型、提示词、技能等完成智能体编排和会话能力构建。</a:t>
            </a:r>
            <a:endParaRPr lang="zh-CN" altLang="en-US" sz="75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1" name="组合 10"/>
          <p:cNvGrpSpPr/>
          <p:nvPr/>
        </p:nvGrpSpPr>
        <p:grpSpPr>
          <a:xfrm>
            <a:off x="4558665" y="1568768"/>
            <a:ext cx="4157513" cy="2445544"/>
            <a:chOff x="366" y="2019"/>
            <a:chExt cx="12731" cy="8138"/>
          </a:xfrm>
        </p:grpSpPr>
        <p:sp>
          <p:nvSpPr>
            <p:cNvPr id="16" name="矩形 15"/>
            <p:cNvSpPr/>
            <p:nvPr/>
          </p:nvSpPr>
          <p:spPr>
            <a:xfrm>
              <a:off x="474" y="8389"/>
              <a:ext cx="593" cy="916"/>
            </a:xfrm>
            <a:prstGeom prst="rect">
              <a:avLst/>
            </a:prstGeom>
            <a:solidFill>
              <a:srgbClr val="FFFFFF"/>
            </a:solidFill>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模型</a:t>
              </a:r>
              <a:endPar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7" name="圆角矩形 16"/>
            <p:cNvSpPr/>
            <p:nvPr/>
          </p:nvSpPr>
          <p:spPr bwMode="auto">
            <a:xfrm>
              <a:off x="1262" y="8524"/>
              <a:ext cx="11766" cy="645"/>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r>
                <a:rPr lang="en-US" altLang="zh-CN" sz="675">
                  <a:latin typeface="微软雅黑" panose="020B0503020204020204" pitchFamily="34" charset="-122"/>
                  <a:ea typeface="微软雅黑" panose="020B0503020204020204" pitchFamily="34" charset="-122"/>
                  <a:cs typeface="微软雅黑" panose="020B0503020204020204" pitchFamily="34" charset="-122"/>
                  <a:sym typeface="+mn-ea"/>
                </a:rPr>
                <a:t>DeepSeek</a:t>
              </a:r>
              <a:r>
                <a:rPr lang="zh-CN" altLang="en-US" sz="675" dirty="0">
                  <a:latin typeface="微软雅黑" panose="020B0503020204020204" pitchFamily="34" charset="-122"/>
                  <a:ea typeface="微软雅黑" panose="020B0503020204020204" pitchFamily="34" charset="-122"/>
                  <a:cs typeface="等线 Light" panose="02010600030101010101" charset="-122"/>
                  <a:sym typeface="+mn-ea"/>
                </a:rPr>
                <a:t>大模型</a:t>
              </a:r>
              <a:endParaRPr lang="zh-CN" altLang="en-US" sz="675" b="1" dirty="0">
                <a:solidFill>
                  <a:srgbClr val="000000"/>
                </a:solidFill>
                <a:latin typeface="微软雅黑" panose="020B0503020204020204" pitchFamily="34" charset="-122"/>
                <a:ea typeface="微软雅黑" panose="020B0503020204020204" pitchFamily="34" charset="-122"/>
                <a:cs typeface="等线 Light" panose="02010600030101010101" charset="-122"/>
                <a:sym typeface="+mn-ea"/>
              </a:endParaRPr>
            </a:p>
          </p:txBody>
        </p:sp>
        <p:sp>
          <p:nvSpPr>
            <p:cNvPr id="18" name="矩形 17"/>
            <p:cNvSpPr/>
            <p:nvPr/>
          </p:nvSpPr>
          <p:spPr>
            <a:xfrm>
              <a:off x="475" y="3623"/>
              <a:ext cx="592" cy="4639"/>
            </a:xfrm>
            <a:prstGeom prst="rect">
              <a:avLst/>
            </a:prstGeom>
            <a:solidFill>
              <a:srgbClr val="FFFFFF"/>
            </a:solidFill>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大模型服务平台</a:t>
              </a:r>
              <a:endPar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0" name="组合 19"/>
            <p:cNvGrpSpPr/>
            <p:nvPr/>
          </p:nvGrpSpPr>
          <p:grpSpPr>
            <a:xfrm>
              <a:off x="366" y="2019"/>
              <a:ext cx="12731" cy="1323"/>
              <a:chOff x="365" y="2459"/>
              <a:chExt cx="12059" cy="1323"/>
            </a:xfrm>
          </p:grpSpPr>
          <p:sp>
            <p:nvSpPr>
              <p:cNvPr id="21" name="矩形 20"/>
              <p:cNvSpPr/>
              <p:nvPr/>
            </p:nvSpPr>
            <p:spPr>
              <a:xfrm>
                <a:off x="365" y="2668"/>
                <a:ext cx="2087" cy="383"/>
              </a:xfrm>
              <a:prstGeom prst="rect">
                <a:avLst/>
              </a:prstGeom>
              <a:solidFill>
                <a:srgbClr val="FFFFFF"/>
              </a:solidFill>
              <a:ln w="19050">
                <a:noFill/>
              </a:ln>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en-US" altLang="zh-CN"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N+</a:t>
                </a:r>
                <a:r>
                  <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服务场景</a:t>
                </a:r>
                <a:endPar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2" name="Rectangle: Rounded Corners 188"/>
              <p:cNvSpPr/>
              <p:nvPr/>
            </p:nvSpPr>
            <p:spPr>
              <a:xfrm>
                <a:off x="4795" y="339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语音问答</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Rectangle: Rounded Corners 188"/>
              <p:cNvSpPr/>
              <p:nvPr/>
            </p:nvSpPr>
            <p:spPr>
              <a:xfrm>
                <a:off x="2628" y="339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业务问答</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Rectangle: Rounded Corners 188"/>
              <p:cNvSpPr/>
              <p:nvPr/>
            </p:nvSpPr>
            <p:spPr>
              <a:xfrm>
                <a:off x="6944" y="339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回复终止</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Rectangle: Rounded Corners 188"/>
              <p:cNvSpPr/>
              <p:nvPr/>
            </p:nvSpPr>
            <p:spPr>
              <a:xfrm>
                <a:off x="9096" y="3389"/>
                <a:ext cx="1937"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清空对话</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Rectangle: Rounded Corners 188"/>
              <p:cNvSpPr/>
              <p:nvPr/>
            </p:nvSpPr>
            <p:spPr>
              <a:xfrm>
                <a:off x="2645" y="266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公文生成</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Rectangle: Rounded Corners 188"/>
              <p:cNvSpPr/>
              <p:nvPr/>
            </p:nvSpPr>
            <p:spPr>
              <a:xfrm>
                <a:off x="4795" y="266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合同审核</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Rectangle: Rounded Corners 188"/>
              <p:cNvSpPr/>
              <p:nvPr/>
            </p:nvSpPr>
            <p:spPr>
              <a:xfrm>
                <a:off x="6945" y="266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文档校验</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Rectangle: Rounded Corners 188"/>
              <p:cNvSpPr/>
              <p:nvPr/>
            </p:nvSpPr>
            <p:spPr>
              <a:xfrm>
                <a:off x="9095" y="2668"/>
                <a:ext cx="1939" cy="38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知识问答</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文本框 65"/>
              <p:cNvSpPr txBox="1"/>
              <p:nvPr/>
            </p:nvSpPr>
            <p:spPr>
              <a:xfrm>
                <a:off x="11442" y="2459"/>
                <a:ext cx="982" cy="476"/>
              </a:xfrm>
              <a:prstGeom prst="rect">
                <a:avLst/>
              </a:prstGeom>
              <a:noFill/>
            </p:spPr>
            <p:txBody>
              <a:bodyPr wrap="square" rtlCol="0">
                <a:noAutofit/>
              </a:bodyPr>
              <a:lstStyle/>
              <a:p>
                <a:r>
                  <a:rPr lang="en-US" altLang="zh-CN" sz="1050"/>
                  <a:t>...</a:t>
                </a:r>
                <a:endParaRPr lang="en-US" altLang="zh-CN" sz="1050"/>
              </a:p>
            </p:txBody>
          </p:sp>
          <p:sp>
            <p:nvSpPr>
              <p:cNvPr id="67" name="矩形 66"/>
              <p:cNvSpPr/>
              <p:nvPr/>
            </p:nvSpPr>
            <p:spPr>
              <a:xfrm>
                <a:off x="365" y="3390"/>
                <a:ext cx="2087" cy="383"/>
              </a:xfrm>
              <a:prstGeom prst="rect">
                <a:avLst/>
              </a:prstGeom>
              <a:solidFill>
                <a:srgbClr val="FFFFFF"/>
              </a:solidFill>
              <a:ln w="19050">
                <a:noFill/>
              </a:ln>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应用功能</a:t>
                </a:r>
                <a:endPar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8" name="文本框 67"/>
              <p:cNvSpPr txBox="1"/>
              <p:nvPr/>
            </p:nvSpPr>
            <p:spPr>
              <a:xfrm>
                <a:off x="11442" y="3261"/>
                <a:ext cx="982" cy="476"/>
              </a:xfrm>
              <a:prstGeom prst="rect">
                <a:avLst/>
              </a:prstGeom>
              <a:noFill/>
            </p:spPr>
            <p:txBody>
              <a:bodyPr wrap="square" rtlCol="0">
                <a:noAutofit/>
              </a:bodyPr>
              <a:lstStyle/>
              <a:p>
                <a:r>
                  <a:rPr lang="en-US" altLang="zh-CN" sz="1050"/>
                  <a:t>...</a:t>
                </a:r>
                <a:endParaRPr lang="en-US" altLang="zh-CN" sz="1050"/>
              </a:p>
            </p:txBody>
          </p:sp>
        </p:grpSp>
        <p:grpSp>
          <p:nvGrpSpPr>
            <p:cNvPr id="142" name="组合 141"/>
            <p:cNvGrpSpPr/>
            <p:nvPr/>
          </p:nvGrpSpPr>
          <p:grpSpPr>
            <a:xfrm>
              <a:off x="1261" y="3622"/>
              <a:ext cx="11767" cy="4640"/>
              <a:chOff x="2661" y="3206"/>
              <a:chExt cx="10257" cy="4640"/>
            </a:xfrm>
          </p:grpSpPr>
          <p:sp>
            <p:nvSpPr>
              <p:cNvPr id="69" name="圆角矩形 68"/>
              <p:cNvSpPr/>
              <p:nvPr/>
            </p:nvSpPr>
            <p:spPr bwMode="auto">
              <a:xfrm>
                <a:off x="2661" y="3206"/>
                <a:ext cx="10257" cy="4640"/>
              </a:xfrm>
              <a:prstGeom prst="roundRect">
                <a:avLst>
                  <a:gd name="adj" fmla="val 7190"/>
                </a:avLst>
              </a:prstGeom>
              <a:noFill/>
              <a:ln w="12700" cap="flat" cmpd="sng" algn="ctr">
                <a:solidFill>
                  <a:schemeClr val="accent1">
                    <a:lumMod val="75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zh-CN" altLang="en-US" sz="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圆角矩形 69"/>
              <p:cNvSpPr/>
              <p:nvPr/>
            </p:nvSpPr>
            <p:spPr bwMode="auto">
              <a:xfrm>
                <a:off x="2883" y="3398"/>
                <a:ext cx="6530" cy="645"/>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r>
                  <a:rPr lang="en-US" altLang="zh-CN"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调用</a:t>
                </a:r>
                <a:endParaRPr lang="zh-CN" alt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圆角矩形 70"/>
              <p:cNvSpPr/>
              <p:nvPr/>
            </p:nvSpPr>
            <p:spPr bwMode="auto">
              <a:xfrm>
                <a:off x="2901" y="4187"/>
                <a:ext cx="9587" cy="142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文本框 71"/>
              <p:cNvSpPr txBox="1"/>
              <p:nvPr/>
            </p:nvSpPr>
            <p:spPr>
              <a:xfrm>
                <a:off x="2912" y="4187"/>
                <a:ext cx="963" cy="1340"/>
              </a:xfrm>
              <a:prstGeom prst="rect">
                <a:avLst/>
              </a:prstGeom>
              <a:noFill/>
            </p:spPr>
            <p:txBody>
              <a:bodyPr wrap="square" rtlCol="0" anchor="ctr" anchorCtr="0">
                <a:noAutofit/>
              </a:bodyPr>
              <a:lstStyle/>
              <a:p>
                <a:pPr algn="ctr"/>
                <a:r>
                  <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智能体构建</a:t>
                </a:r>
                <a:endPar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Rectangle: Rounded Corners 188"/>
              <p:cNvSpPr/>
              <p:nvPr/>
            </p:nvSpPr>
            <p:spPr>
              <a:xfrm>
                <a:off x="3824" y="4296"/>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LLM</a:t>
                </a: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自主规划</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编排</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Rectangle: Rounded Corners 188"/>
              <p:cNvSpPr/>
              <p:nvPr/>
            </p:nvSpPr>
            <p:spPr>
              <a:xfrm>
                <a:off x="3824" y="4980"/>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工作流编排</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Rectangle: Rounded Corners 188"/>
              <p:cNvSpPr/>
              <p:nvPr/>
            </p:nvSpPr>
            <p:spPr>
              <a:xfrm>
                <a:off x="5544" y="4296"/>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自由定义</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Rectangle: Rounded Corners 188"/>
              <p:cNvSpPr/>
              <p:nvPr/>
            </p:nvSpPr>
            <p:spPr>
              <a:xfrm>
                <a:off x="5544" y="4980"/>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AI</a:t>
                </a: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生成</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Rectangle: Rounded Corners 188"/>
              <p:cNvSpPr/>
              <p:nvPr/>
            </p:nvSpPr>
            <p:spPr>
              <a:xfrm>
                <a:off x="7264" y="4296"/>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复制智能体</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Rectangle: Rounded Corners 188"/>
              <p:cNvSpPr/>
              <p:nvPr/>
            </p:nvSpPr>
            <p:spPr>
              <a:xfrm>
                <a:off x="7264" y="4980"/>
                <a:ext cx="1571"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基于模板创建</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4" name="组合 93"/>
              <p:cNvGrpSpPr/>
              <p:nvPr/>
            </p:nvGrpSpPr>
            <p:grpSpPr>
              <a:xfrm>
                <a:off x="2951" y="6005"/>
                <a:ext cx="3713" cy="1420"/>
                <a:chOff x="2913" y="4187"/>
                <a:chExt cx="7418" cy="1420"/>
              </a:xfrm>
            </p:grpSpPr>
            <p:sp>
              <p:nvSpPr>
                <p:cNvPr id="95" name="圆角矩形 94"/>
                <p:cNvSpPr/>
                <p:nvPr/>
              </p:nvSpPr>
              <p:spPr bwMode="auto">
                <a:xfrm>
                  <a:off x="2979" y="4187"/>
                  <a:ext cx="7352" cy="142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文本框 98"/>
                <p:cNvSpPr txBox="1"/>
                <p:nvPr/>
              </p:nvSpPr>
              <p:spPr>
                <a:xfrm>
                  <a:off x="2913" y="4187"/>
                  <a:ext cx="1097" cy="1340"/>
                </a:xfrm>
                <a:prstGeom prst="rect">
                  <a:avLst/>
                </a:prstGeom>
                <a:noFill/>
              </p:spPr>
              <p:txBody>
                <a:bodyPr wrap="square" rtlCol="0" anchor="ctr" anchorCtr="0">
                  <a:noAutofit/>
                </a:bodyPr>
                <a:lstStyle/>
                <a:p>
                  <a:r>
                    <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知识库</a:t>
                  </a:r>
                  <a:endPar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Rectangle: Rounded Corners 188"/>
                <p:cNvSpPr/>
                <p:nvPr/>
              </p:nvSpPr>
              <p:spPr>
                <a:xfrm>
                  <a:off x="395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文档管理</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Rectangle: Rounded Corners 188"/>
                <p:cNvSpPr/>
                <p:nvPr/>
              </p:nvSpPr>
              <p:spPr>
                <a:xfrm>
                  <a:off x="395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分段策略</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Rectangle: Rounded Corners 188"/>
                <p:cNvSpPr/>
                <p:nvPr/>
              </p:nvSpPr>
              <p:spPr>
                <a:xfrm>
                  <a:off x="612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召回测试</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Rectangle: Rounded Corners 188"/>
                <p:cNvSpPr/>
                <p:nvPr/>
              </p:nvSpPr>
              <p:spPr>
                <a:xfrm>
                  <a:off x="612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召回设置</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5" name="Rectangle: Rounded Corners 188"/>
                <p:cNvSpPr/>
                <p:nvPr/>
              </p:nvSpPr>
              <p:spPr>
                <a:xfrm>
                  <a:off x="8374"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知识检索</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6" name="Rectangle: Rounded Corners 188"/>
                <p:cNvSpPr/>
                <p:nvPr/>
              </p:nvSpPr>
              <p:spPr>
                <a:xfrm>
                  <a:off x="8374" y="4954"/>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QA</a:t>
                  </a: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增强</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7" name="组合 106"/>
              <p:cNvGrpSpPr/>
              <p:nvPr/>
            </p:nvGrpSpPr>
            <p:grpSpPr>
              <a:xfrm>
                <a:off x="6827" y="6045"/>
                <a:ext cx="1948" cy="1420"/>
                <a:chOff x="2901" y="4187"/>
                <a:chExt cx="3174" cy="1420"/>
              </a:xfrm>
            </p:grpSpPr>
            <p:sp>
              <p:nvSpPr>
                <p:cNvPr id="108" name="圆角矩形 107"/>
                <p:cNvSpPr/>
                <p:nvPr/>
              </p:nvSpPr>
              <p:spPr bwMode="auto">
                <a:xfrm>
                  <a:off x="2901" y="4187"/>
                  <a:ext cx="3174" cy="142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文本框 108"/>
                <p:cNvSpPr txBox="1"/>
                <p:nvPr/>
              </p:nvSpPr>
              <p:spPr>
                <a:xfrm>
                  <a:off x="2913" y="4187"/>
                  <a:ext cx="1097" cy="1340"/>
                </a:xfrm>
                <a:prstGeom prst="rect">
                  <a:avLst/>
                </a:prstGeom>
                <a:noFill/>
              </p:spPr>
              <p:txBody>
                <a:bodyPr wrap="square" rtlCol="0" anchor="ctr" anchorCtr="0">
                  <a:noAutofit/>
                </a:bodyPr>
                <a:lstStyle/>
                <a:p>
                  <a:r>
                    <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插件</a:t>
                  </a:r>
                  <a:endPar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0" name="Rectangle: Rounded Corners 188"/>
                <p:cNvSpPr/>
                <p:nvPr/>
              </p:nvSpPr>
              <p:spPr>
                <a:xfrm>
                  <a:off x="395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预置插件</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1" name="Rectangle: Rounded Corners 188"/>
                <p:cNvSpPr/>
                <p:nvPr/>
              </p:nvSpPr>
              <p:spPr>
                <a:xfrm>
                  <a:off x="395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自定义插件</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6" name="组合 115"/>
              <p:cNvGrpSpPr/>
              <p:nvPr/>
            </p:nvGrpSpPr>
            <p:grpSpPr>
              <a:xfrm>
                <a:off x="8986" y="6045"/>
                <a:ext cx="3824" cy="1420"/>
                <a:chOff x="2901" y="4187"/>
                <a:chExt cx="7352" cy="1420"/>
              </a:xfrm>
            </p:grpSpPr>
            <p:sp>
              <p:nvSpPr>
                <p:cNvPr id="117" name="圆角矩形 116"/>
                <p:cNvSpPr/>
                <p:nvPr/>
              </p:nvSpPr>
              <p:spPr bwMode="auto">
                <a:xfrm>
                  <a:off x="2901" y="4187"/>
                  <a:ext cx="7352" cy="142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8" name="文本框 117"/>
                <p:cNvSpPr txBox="1"/>
                <p:nvPr/>
              </p:nvSpPr>
              <p:spPr>
                <a:xfrm>
                  <a:off x="2913" y="4187"/>
                  <a:ext cx="1097" cy="1340"/>
                </a:xfrm>
                <a:prstGeom prst="rect">
                  <a:avLst/>
                </a:prstGeom>
                <a:noFill/>
              </p:spPr>
              <p:txBody>
                <a:bodyPr wrap="square" rtlCol="0" anchor="ctr" anchorCtr="0">
                  <a:noAutofit/>
                </a:bodyPr>
                <a:lstStyle/>
                <a:p>
                  <a:r>
                    <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工作流</a:t>
                  </a:r>
                  <a:endPar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9" name="Rectangle: Rounded Corners 188"/>
                <p:cNvSpPr/>
                <p:nvPr/>
              </p:nvSpPr>
              <p:spPr>
                <a:xfrm>
                  <a:off x="395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意图识别</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Rectangle: Rounded Corners 188"/>
                <p:cNvSpPr/>
                <p:nvPr/>
              </p:nvSpPr>
              <p:spPr>
                <a:xfrm>
                  <a:off x="395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条件选择</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Rectangle: Rounded Corners 188"/>
                <p:cNvSpPr/>
                <p:nvPr/>
              </p:nvSpPr>
              <p:spPr>
                <a:xfrm>
                  <a:off x="612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代码</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Rectangle: Rounded Corners 188"/>
                <p:cNvSpPr/>
                <p:nvPr/>
              </p:nvSpPr>
              <p:spPr>
                <a:xfrm>
                  <a:off x="612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消息</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 name="Rectangle: Rounded Corners 188"/>
                <p:cNvSpPr/>
                <p:nvPr/>
              </p:nvSpPr>
              <p:spPr>
                <a:xfrm>
                  <a:off x="8374"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知识库</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4" name="Rectangle: Rounded Corners 188"/>
                <p:cNvSpPr/>
                <p:nvPr/>
              </p:nvSpPr>
              <p:spPr>
                <a:xfrm>
                  <a:off x="8374" y="4954"/>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5" name="组合 124"/>
              <p:cNvGrpSpPr/>
              <p:nvPr/>
            </p:nvGrpSpPr>
            <p:grpSpPr>
              <a:xfrm>
                <a:off x="9719" y="3397"/>
                <a:ext cx="2764" cy="646"/>
                <a:chOff x="2577" y="4187"/>
                <a:chExt cx="3498" cy="1421"/>
              </a:xfrm>
            </p:grpSpPr>
            <p:sp>
              <p:nvSpPr>
                <p:cNvPr id="126" name="圆角矩形 125"/>
                <p:cNvSpPr/>
                <p:nvPr/>
              </p:nvSpPr>
              <p:spPr bwMode="auto">
                <a:xfrm>
                  <a:off x="2651" y="4187"/>
                  <a:ext cx="3424" cy="1421"/>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文本框 126"/>
                <p:cNvSpPr txBox="1"/>
                <p:nvPr/>
              </p:nvSpPr>
              <p:spPr>
                <a:xfrm>
                  <a:off x="2577" y="4487"/>
                  <a:ext cx="1453" cy="1042"/>
                </a:xfrm>
                <a:prstGeom prst="rect">
                  <a:avLst/>
                </a:prstGeom>
                <a:noFill/>
              </p:spPr>
              <p:txBody>
                <a:bodyPr wrap="square" rtlCol="0" anchor="ctr" anchorCtr="0">
                  <a:noAutofit/>
                </a:bodyPr>
                <a:lstStyle/>
                <a:p>
                  <a:pPr algn="ctr"/>
                  <a:r>
                    <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智能体运营</a:t>
                  </a:r>
                  <a:endParaRPr lang="zh-CN" altLang="en-US" sz="600" b="1"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Rectangle: Rounded Corners 188"/>
                <p:cNvSpPr/>
                <p:nvPr/>
              </p:nvSpPr>
              <p:spPr>
                <a:xfrm>
                  <a:off x="3952" y="429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调用统计</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9" name="Rectangle: Rounded Corners 188"/>
                <p:cNvSpPr/>
                <p:nvPr/>
              </p:nvSpPr>
              <p:spPr>
                <a:xfrm>
                  <a:off x="3952" y="4966"/>
                  <a:ext cx="1789"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日志记录</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5" name="Rectangle: Rounded Corners 188"/>
              <p:cNvSpPr/>
              <p:nvPr/>
            </p:nvSpPr>
            <p:spPr>
              <a:xfrm>
                <a:off x="10703" y="4296"/>
                <a:ext cx="1570"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智能体调试</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Rectangle: Rounded Corners 188"/>
              <p:cNvSpPr/>
              <p:nvPr/>
            </p:nvSpPr>
            <p:spPr>
              <a:xfrm>
                <a:off x="10703" y="4980"/>
                <a:ext cx="1570"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智能体发布</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Rectangle: Rounded Corners 188"/>
              <p:cNvSpPr/>
              <p:nvPr/>
            </p:nvSpPr>
            <p:spPr>
              <a:xfrm>
                <a:off x="8984" y="4296"/>
                <a:ext cx="1570"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提示词优化</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Rectangle: Rounded Corners 188"/>
              <p:cNvSpPr/>
              <p:nvPr/>
            </p:nvSpPr>
            <p:spPr>
              <a:xfrm>
                <a:off x="8984" y="4980"/>
                <a:ext cx="1570" cy="561"/>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推荐问生成</a:t>
                </a:r>
                <a:endPar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箭头: 右 16"/>
              <p:cNvSpPr/>
              <p:nvPr>
                <p:custDataLst>
                  <p:tags r:id="rId3"/>
                </p:custDataLst>
              </p:nvPr>
            </p:nvSpPr>
            <p:spPr>
              <a:xfrm rot="5400000" flipH="1">
                <a:off x="4681" y="5705"/>
                <a:ext cx="213" cy="202"/>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0" name="箭头: 右 16"/>
              <p:cNvSpPr/>
              <p:nvPr>
                <p:custDataLst>
                  <p:tags r:id="rId4"/>
                </p:custDataLst>
              </p:nvPr>
            </p:nvSpPr>
            <p:spPr>
              <a:xfrm rot="5400000" flipH="1">
                <a:off x="7801" y="5705"/>
                <a:ext cx="212" cy="202"/>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1" name="箭头: 右 16"/>
              <p:cNvSpPr/>
              <p:nvPr>
                <p:custDataLst>
                  <p:tags r:id="rId5"/>
                </p:custDataLst>
              </p:nvPr>
            </p:nvSpPr>
            <p:spPr>
              <a:xfrm rot="5400000" flipH="1">
                <a:off x="10920" y="5705"/>
                <a:ext cx="212" cy="202"/>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圆角矩形 27"/>
            <p:cNvSpPr/>
            <p:nvPr/>
          </p:nvSpPr>
          <p:spPr bwMode="auto">
            <a:xfrm>
              <a:off x="1261" y="9425"/>
              <a:ext cx="11766" cy="645"/>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r>
                <a:rPr lang="zh-CN" alt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智算能力底座（一体机模式）</a:t>
              </a:r>
              <a:endParaRPr lang="zh-CN" altLang="en-US" sz="675"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p:cNvSpPr/>
            <p:nvPr/>
          </p:nvSpPr>
          <p:spPr>
            <a:xfrm>
              <a:off x="475" y="9425"/>
              <a:ext cx="593" cy="732"/>
            </a:xfrm>
            <a:prstGeom prst="rect">
              <a:avLst/>
            </a:prstGeom>
            <a:solidFill>
              <a:srgbClr val="FFFFFF"/>
            </a:solidFill>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算力</a:t>
              </a:r>
              <a:endParaRPr lang="zh-CN" altLang="en-US" sz="7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2" name="箭头: 右 16"/>
            <p:cNvSpPr/>
            <p:nvPr>
              <p:custDataLst>
                <p:tags r:id="rId6"/>
              </p:custDataLst>
            </p:nvPr>
          </p:nvSpPr>
          <p:spPr>
            <a:xfrm flipH="1">
              <a:off x="9150" y="4015"/>
              <a:ext cx="276" cy="303"/>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33" name="图片 32"/>
          <p:cNvPicPr>
            <a:picLocks noChangeAspect="1"/>
          </p:cNvPicPr>
          <p:nvPr/>
        </p:nvPicPr>
        <p:blipFill>
          <a:blip r:embed="rId7"/>
          <a:stretch>
            <a:fillRect/>
          </a:stretch>
        </p:blipFill>
        <p:spPr>
          <a:xfrm>
            <a:off x="2641283" y="2237423"/>
            <a:ext cx="1576388" cy="764381"/>
          </a:xfrm>
          <a:prstGeom prst="rect">
            <a:avLst/>
          </a:prstGeom>
        </p:spPr>
      </p:pic>
      <p:sp>
        <p:nvSpPr>
          <p:cNvPr id="34" name="Rectangle: Rounded Corners 188"/>
          <p:cNvSpPr/>
          <p:nvPr/>
        </p:nvSpPr>
        <p:spPr>
          <a:xfrm>
            <a:off x="202883" y="3542348"/>
            <a:ext cx="431959" cy="101918"/>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文档档案</a:t>
            </a:r>
            <a:endPar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文本框 34"/>
          <p:cNvSpPr txBox="1"/>
          <p:nvPr>
            <p:custDataLst>
              <p:tags r:id="rId8"/>
            </p:custDataLst>
          </p:nvPr>
        </p:nvSpPr>
        <p:spPr>
          <a:xfrm>
            <a:off x="177165" y="1547813"/>
            <a:ext cx="742474" cy="175260"/>
          </a:xfrm>
          <a:prstGeom prst="snip2DiagRect">
            <a:avLst/>
          </a:prstGeom>
          <a:solidFill>
            <a:srgbClr val="00B0F0">
              <a:alpha val="100000"/>
            </a:srgbClr>
          </a:solidFill>
          <a:ln>
            <a:noFill/>
          </a:ln>
        </p:spPr>
        <p:txBody>
          <a:bodyPr vert="horz" wrap="square" rtlCol="0" anchor="ctr" anchorCtr="0">
            <a:noAutofit/>
          </a:bodyPr>
          <a:lstStyle/>
          <a:p>
            <a:pPr lvl="0" algn="ctr" fontAlgn="ctr">
              <a:buClrTx/>
              <a:buSzTx/>
              <a:buFontTx/>
            </a:pPr>
            <a:r>
              <a:rPr lang="zh-CN" altLang="en-US" sz="1050" b="1">
                <a:solidFill>
                  <a:schemeClr val="lt1"/>
                </a:solidFill>
                <a:latin typeface="微软雅黑" panose="020B0503020204020204" pitchFamily="34" charset="-122"/>
                <a:ea typeface="微软雅黑" panose="020B0503020204020204" pitchFamily="34" charset="-122"/>
                <a:sym typeface="+mn-ea"/>
              </a:rPr>
              <a:t>客户需求</a:t>
            </a:r>
            <a:endParaRPr lang="zh-CN" altLang="en-US" sz="1050" b="1">
              <a:solidFill>
                <a:schemeClr val="lt1"/>
              </a:solidFill>
              <a:latin typeface="微软雅黑" panose="020B0503020204020204" pitchFamily="34" charset="-122"/>
              <a:ea typeface="微软雅黑" panose="020B0503020204020204" pitchFamily="34" charset="-122"/>
              <a:sym typeface="+mn-ea"/>
            </a:endParaRPr>
          </a:p>
        </p:txBody>
      </p:sp>
      <p:sp>
        <p:nvSpPr>
          <p:cNvPr id="36" name="圆角矩形 35"/>
          <p:cNvSpPr/>
          <p:nvPr/>
        </p:nvSpPr>
        <p:spPr bwMode="auto">
          <a:xfrm>
            <a:off x="144304" y="1777365"/>
            <a:ext cx="4203859" cy="134493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zh-CN" altLang="en-US" sz="9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1" name="矩形 150"/>
          <p:cNvSpPr/>
          <p:nvPr/>
        </p:nvSpPr>
        <p:spPr>
          <a:xfrm>
            <a:off x="1980248" y="4461986"/>
            <a:ext cx="2308860" cy="500539"/>
          </a:xfrm>
          <a:prstGeom prst="rect">
            <a:avLst/>
          </a:prstGeom>
          <a:ln w="9525">
            <a:solidFill>
              <a:srgbClr val="00B0F0"/>
            </a:solidFill>
          </a:ln>
        </p:spPr>
        <p:style>
          <a:lnRef idx="2">
            <a:schemeClr val="accent1"/>
          </a:lnRef>
          <a:fillRef idx="1">
            <a:schemeClr val="lt1"/>
          </a:fillRef>
          <a:effectRef idx="0">
            <a:schemeClr val="accent1"/>
          </a:effectRef>
          <a:fontRef idx="minor">
            <a:schemeClr val="dk1"/>
          </a:fontRef>
        </p:style>
        <p:txBody>
          <a:bodyPr wrap="square">
            <a:no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12" name="组合 111"/>
          <p:cNvGrpSpPr/>
          <p:nvPr/>
        </p:nvGrpSpPr>
        <p:grpSpPr>
          <a:xfrm>
            <a:off x="174784" y="3249454"/>
            <a:ext cx="1249204" cy="290036"/>
            <a:chOff x="589" y="6928"/>
            <a:chExt cx="1928" cy="609"/>
          </a:xfrm>
        </p:grpSpPr>
        <p:sp>
          <p:nvSpPr>
            <p:cNvPr id="81" name="矩形 80"/>
            <p:cNvSpPr/>
            <p:nvPr/>
          </p:nvSpPr>
          <p:spPr>
            <a:xfrm>
              <a:off x="589" y="7313"/>
              <a:ext cx="1928" cy="224"/>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文本框 86"/>
            <p:cNvSpPr txBox="1"/>
            <p:nvPr/>
          </p:nvSpPr>
          <p:spPr>
            <a:xfrm>
              <a:off x="590" y="6928"/>
              <a:ext cx="1927" cy="433"/>
            </a:xfrm>
            <a:prstGeom prst="rect">
              <a:avLst/>
            </a:prstGeom>
            <a:solidFill>
              <a:srgbClr val="00B0F0"/>
            </a:solidFill>
          </p:spPr>
          <p:txBody>
            <a:bodyPr wrap="square" rtlCol="0">
              <a:spAutoFit/>
            </a:bodyPr>
            <a:lstStyle/>
            <a:p>
              <a:pPr algn="ctr"/>
              <a:r>
                <a:rPr lang="zh-CN" altLang="en-US" sz="750" b="1">
                  <a:solidFill>
                    <a:schemeClr val="bg1"/>
                  </a:solidFill>
                </a:rPr>
                <a:t>行业知识库构建</a:t>
              </a:r>
              <a:endParaRPr lang="zh-CN" altLang="en-US" sz="750" b="1">
                <a:solidFill>
                  <a:schemeClr val="bg1"/>
                </a:solidFill>
              </a:endParaRPr>
            </a:p>
          </p:txBody>
        </p:sp>
      </p:grpSp>
      <p:sp>
        <p:nvSpPr>
          <p:cNvPr id="93" name="箭头: 右 16"/>
          <p:cNvSpPr/>
          <p:nvPr>
            <p:custDataLst>
              <p:tags r:id="rId9"/>
            </p:custDataLst>
          </p:nvPr>
        </p:nvSpPr>
        <p:spPr>
          <a:xfrm rot="10800000" flipH="1">
            <a:off x="1479233" y="3590449"/>
            <a:ext cx="477679" cy="196215"/>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4" name="文本框 323"/>
          <p:cNvSpPr txBox="1"/>
          <p:nvPr/>
        </p:nvSpPr>
        <p:spPr>
          <a:xfrm>
            <a:off x="2574131" y="4624864"/>
            <a:ext cx="1545431" cy="209074"/>
          </a:xfrm>
          <a:prstGeom prst="rect">
            <a:avLst/>
          </a:prstGeom>
          <a:solidFill>
            <a:srgbClr val="F2F2F2"/>
          </a:solidFill>
        </p:spPr>
        <p:txBody>
          <a:bodyPr wrap="square" rtlCol="0" anchor="t">
            <a:noAutofit/>
          </a:bodyPr>
          <a:lstStyle/>
          <a:p>
            <a:pPr lvl="0" algn="ctr">
              <a:spcBef>
                <a:spcPts val="0"/>
              </a:spcBef>
              <a:spcAft>
                <a:spcPts val="0"/>
              </a:spcAft>
              <a:buClrTx/>
              <a:buSzTx/>
              <a:buFontTx/>
              <a:defRPr/>
            </a:pPr>
            <a:r>
              <a:rPr lang="zh-CN" altLang="en-US" sz="900" b="1" noProof="0" dirty="0">
                <a:ln>
                  <a:noFill/>
                </a:ln>
                <a:solidFill>
                  <a:srgbClr val="0070C0"/>
                </a:solidFill>
                <a:effectLst/>
                <a:uLnTx/>
                <a:uFillTx/>
                <a:latin typeface="微软雅黑" panose="020B0503020204020204" pitchFamily="34" charset="-122"/>
                <a:ea typeface="微软雅黑" panose="020B0503020204020204" pitchFamily="34" charset="-122"/>
                <a:sym typeface="+mn-ea"/>
              </a:rPr>
              <a:t>交通行业业务专家</a:t>
            </a:r>
            <a:endParaRPr lang="zh-CN" altLang="en-US" sz="900" b="1" noProof="0" dirty="0">
              <a:ln>
                <a:noFill/>
              </a:ln>
              <a:solidFill>
                <a:srgbClr val="0070C0"/>
              </a:solidFill>
              <a:effectLst/>
              <a:uLnTx/>
              <a:uFillTx/>
              <a:latin typeface="微软雅黑" panose="020B0503020204020204" pitchFamily="34" charset="-122"/>
              <a:ea typeface="微软雅黑" panose="020B0503020204020204" pitchFamily="34" charset="-122"/>
              <a:sym typeface="+mn-ea"/>
            </a:endParaRPr>
          </a:p>
        </p:txBody>
      </p:sp>
      <p:sp>
        <p:nvSpPr>
          <p:cNvPr id="113" name="图形 2_1"/>
          <p:cNvSpPr/>
          <p:nvPr/>
        </p:nvSpPr>
        <p:spPr>
          <a:xfrm rot="5400000">
            <a:off x="456724" y="3726180"/>
            <a:ext cx="685324" cy="222885"/>
          </a:xfrm>
          <a:custGeom>
            <a:avLst/>
            <a:gdLst>
              <a:gd name="connsiteX0" fmla="*/ 345 w 4216139"/>
              <a:gd name="connsiteY0" fmla="*/ 3934615 h 3934607"/>
              <a:gd name="connsiteX1" fmla="*/ 1682698 w 4216139"/>
              <a:gd name="connsiteY1" fmla="*/ 1588650 h 3934607"/>
              <a:gd name="connsiteX2" fmla="*/ 1803355 w 4216139"/>
              <a:gd name="connsiteY2" fmla="*/ 623399 h 3934607"/>
              <a:gd name="connsiteX3" fmla="*/ 1609099 w 4216139"/>
              <a:gd name="connsiteY3" fmla="*/ 623399 h 3934607"/>
              <a:gd name="connsiteX4" fmla="*/ 2104996 w 4216139"/>
              <a:gd name="connsiteY4" fmla="*/ 7 h 3934607"/>
              <a:gd name="connsiteX5" fmla="*/ 2621003 w 4216139"/>
              <a:gd name="connsiteY5" fmla="*/ 623399 h 3934607"/>
              <a:gd name="connsiteX6" fmla="*/ 2419909 w 4216139"/>
              <a:gd name="connsiteY6" fmla="*/ 623399 h 3934607"/>
              <a:gd name="connsiteX7" fmla="*/ 4216485 w 4216139"/>
              <a:gd name="connsiteY7" fmla="*/ 3934615 h 393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39" h="3934607">
                <a:moveTo>
                  <a:pt x="345" y="3934615"/>
                </a:moveTo>
                <a:cubicBezTo>
                  <a:pt x="345" y="3934615"/>
                  <a:pt x="1313891" y="3391661"/>
                  <a:pt x="1682698" y="1588650"/>
                </a:cubicBezTo>
                <a:cubicBezTo>
                  <a:pt x="1722917" y="1367447"/>
                  <a:pt x="1803355" y="623399"/>
                  <a:pt x="1803355" y="623399"/>
                </a:cubicBezTo>
                <a:lnTo>
                  <a:pt x="1609099" y="623399"/>
                </a:lnTo>
                <a:lnTo>
                  <a:pt x="2104996" y="7"/>
                </a:lnTo>
                <a:lnTo>
                  <a:pt x="2621003" y="623399"/>
                </a:lnTo>
                <a:lnTo>
                  <a:pt x="2419909" y="623399"/>
                </a:lnTo>
                <a:cubicBezTo>
                  <a:pt x="2419909" y="623399"/>
                  <a:pt x="2279143" y="2594121"/>
                  <a:pt x="4216485" y="3934615"/>
                </a:cubicBezTo>
                <a:close/>
              </a:path>
            </a:pathLst>
          </a:custGeom>
          <a:gradFill flip="none" rotWithShape="1">
            <a:gsLst>
              <a:gs pos="33000">
                <a:schemeClr val="accent1">
                  <a:alpha val="62000"/>
                  <a:lumMod val="79000"/>
                </a:schemeClr>
              </a:gs>
              <a:gs pos="100000">
                <a:srgbClr val="F1F6FD"/>
              </a:gs>
            </a:gsLst>
            <a:lin ang="5400000" scaled="1"/>
            <a:tileRect/>
          </a:gradFill>
          <a:ln w="40186" cap="flat">
            <a:noFill/>
            <a:prstDash val="solid"/>
            <a:miter/>
          </a:ln>
        </p:spPr>
        <p:txBody>
          <a:bodyPr rtlCol="0" anchor="ctr"/>
          <a:lstStyle/>
          <a:p>
            <a:endParaRPr lang="zh-CN" altLang="en-US" sz="100" dirty="0">
              <a:latin typeface="微软雅黑" panose="020B0503020204020204" pitchFamily="34" charset="-122"/>
              <a:ea typeface="微软雅黑" panose="020B0503020204020204" pitchFamily="34" charset="-122"/>
            </a:endParaRPr>
          </a:p>
        </p:txBody>
      </p:sp>
      <p:sp>
        <p:nvSpPr>
          <p:cNvPr id="114" name="Rectangle: Rounded Corners 188"/>
          <p:cNvSpPr/>
          <p:nvPr/>
        </p:nvSpPr>
        <p:spPr>
          <a:xfrm>
            <a:off x="199073" y="3670459"/>
            <a:ext cx="439579" cy="101918"/>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行业标准</a:t>
            </a:r>
            <a:r>
              <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5" name="Rectangle: Rounded Corners 188"/>
          <p:cNvSpPr/>
          <p:nvPr/>
        </p:nvSpPr>
        <p:spPr>
          <a:xfrm>
            <a:off x="206693" y="3787140"/>
            <a:ext cx="431959" cy="101918"/>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法律法规</a:t>
            </a:r>
            <a:endPar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0" name="Rectangle: Rounded Corners 188"/>
          <p:cNvSpPr/>
          <p:nvPr/>
        </p:nvSpPr>
        <p:spPr>
          <a:xfrm>
            <a:off x="202883" y="3915251"/>
            <a:ext cx="439579" cy="101918"/>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数据库</a:t>
            </a:r>
            <a:r>
              <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Rectangle: Rounded Corners 188"/>
          <p:cNvSpPr/>
          <p:nvPr/>
        </p:nvSpPr>
        <p:spPr>
          <a:xfrm>
            <a:off x="206693" y="4048125"/>
            <a:ext cx="439579" cy="101918"/>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标准库</a:t>
            </a:r>
            <a:r>
              <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2" name="Rectangle: Rounded Corners 188"/>
          <p:cNvSpPr/>
          <p:nvPr/>
        </p:nvSpPr>
        <p:spPr>
          <a:xfrm>
            <a:off x="953929" y="3588068"/>
            <a:ext cx="431959" cy="460058"/>
          </a:xfrm>
          <a:prstGeom prst="roundRect">
            <a:avLst/>
          </a:prstGeom>
          <a:noFill/>
          <a:ln w="9525">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altLang="en-US" sz="600" spc="1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交通行业</a:t>
            </a:r>
            <a:endParaRPr lang="zh-CN" altLang="en-US" sz="600" spc="1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defTabSz="913765">
              <a:buClrTx/>
              <a:buSzTx/>
              <a:buFontTx/>
            </a:pPr>
            <a:r>
              <a:rPr lang="zh-CN" altLang="en-US" sz="600" spc="1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知识库</a:t>
            </a:r>
            <a:endParaRPr lang="zh-CN" altLang="en-US" sz="600" spc="1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3" name="组合 132"/>
          <p:cNvGrpSpPr/>
          <p:nvPr/>
        </p:nvGrpSpPr>
        <p:grpSpPr>
          <a:xfrm>
            <a:off x="2133124" y="4543901"/>
            <a:ext cx="356711" cy="322421"/>
            <a:chOff x="5146675" y="766763"/>
            <a:chExt cx="1590676" cy="1338263"/>
          </a:xfrm>
        </p:grpSpPr>
        <p:sp>
          <p:nvSpPr>
            <p:cNvPr id="134" name="Oval 18"/>
            <p:cNvSpPr>
              <a:spLocks noChangeArrowheads="1"/>
            </p:cNvSpPr>
            <p:nvPr/>
          </p:nvSpPr>
          <p:spPr bwMode="auto">
            <a:xfrm>
              <a:off x="5675313" y="766763"/>
              <a:ext cx="533400" cy="534988"/>
            </a:xfrm>
            <a:prstGeom prst="ellipse">
              <a:avLst/>
            </a:prstGeom>
            <a:solidFill>
              <a:srgbClr val="3B444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sp>
          <p:nvSpPr>
            <p:cNvPr id="143"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solidFill>
              <a:srgbClr val="3B444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sp>
          <p:nvSpPr>
            <p:cNvPr id="144"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solidFill>
              <a:srgbClr val="3B444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sp>
          <p:nvSpPr>
            <p:cNvPr id="145"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solidFill>
              <a:srgbClr val="3B444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sp>
          <p:nvSpPr>
            <p:cNvPr id="146"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solidFill>
              <a:srgbClr val="23A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sp>
          <p:nvSpPr>
            <p:cNvPr id="147"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solidFill>
              <a:srgbClr val="23A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sp>
          <p:nvSpPr>
            <p:cNvPr id="148"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solidFill>
              <a:srgbClr val="23A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sp>
          <p:nvSpPr>
            <p:cNvPr id="170" name="Oval 25"/>
            <p:cNvSpPr>
              <a:spLocks noChangeArrowheads="1"/>
            </p:cNvSpPr>
            <p:nvPr/>
          </p:nvSpPr>
          <p:spPr bwMode="auto">
            <a:xfrm>
              <a:off x="5267325" y="966788"/>
              <a:ext cx="401638" cy="403225"/>
            </a:xfrm>
            <a:prstGeom prst="ellipse">
              <a:avLst/>
            </a:prstGeom>
            <a:solidFill>
              <a:srgbClr val="23A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sp>
          <p:nvSpPr>
            <p:cNvPr id="172"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solidFill>
              <a:srgbClr val="A6C8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sp>
          <p:nvSpPr>
            <p:cNvPr id="149"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solidFill>
              <a:srgbClr val="A6C8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sp>
          <p:nvSpPr>
            <p:cNvPr id="183" name="Oval 28"/>
            <p:cNvSpPr>
              <a:spLocks noChangeArrowheads="1"/>
            </p:cNvSpPr>
            <p:nvPr/>
          </p:nvSpPr>
          <p:spPr bwMode="auto">
            <a:xfrm>
              <a:off x="6215063" y="966788"/>
              <a:ext cx="403225" cy="403225"/>
            </a:xfrm>
            <a:prstGeom prst="ellipse">
              <a:avLst/>
            </a:prstGeom>
            <a:solidFill>
              <a:srgbClr val="A6C8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sp>
          <p:nvSpPr>
            <p:cNvPr id="184"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solidFill>
              <a:srgbClr val="A6C8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0"/>
            </a:p>
          </p:txBody>
        </p:sp>
      </p:grpSp>
      <p:sp>
        <p:nvSpPr>
          <p:cNvPr id="152" name="文本框 151"/>
          <p:cNvSpPr txBox="1"/>
          <p:nvPr/>
        </p:nvSpPr>
        <p:spPr>
          <a:xfrm>
            <a:off x="1537335" y="3346133"/>
            <a:ext cx="358616" cy="553085"/>
          </a:xfrm>
          <a:prstGeom prst="rect">
            <a:avLst/>
          </a:prstGeom>
          <a:noFill/>
        </p:spPr>
        <p:txBody>
          <a:bodyPr wrap="square" rtlCol="0">
            <a:spAutoFit/>
          </a:bodyPr>
          <a:lstStyle/>
          <a:p>
            <a:r>
              <a:rPr lang="zh-CN" altLang="en-US" sz="750" b="1">
                <a:solidFill>
                  <a:srgbClr val="FFC000"/>
                </a:solidFill>
              </a:rPr>
              <a:t>数据赋能</a:t>
            </a:r>
            <a:endParaRPr lang="zh-CN" altLang="en-US" sz="750" b="1">
              <a:solidFill>
                <a:srgbClr val="FFC000"/>
              </a:solidFill>
            </a:endParaRPr>
          </a:p>
        </p:txBody>
      </p:sp>
      <p:sp>
        <p:nvSpPr>
          <p:cNvPr id="153" name="箭头: 右 16"/>
          <p:cNvSpPr/>
          <p:nvPr>
            <p:custDataLst>
              <p:tags r:id="rId10"/>
            </p:custDataLst>
          </p:nvPr>
        </p:nvSpPr>
        <p:spPr>
          <a:xfrm flipH="1">
            <a:off x="1502093" y="3798094"/>
            <a:ext cx="477679" cy="196215"/>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4" name="文本框 153"/>
          <p:cNvSpPr txBox="1"/>
          <p:nvPr/>
        </p:nvSpPr>
        <p:spPr>
          <a:xfrm>
            <a:off x="1556861" y="3925253"/>
            <a:ext cx="358616" cy="553085"/>
          </a:xfrm>
          <a:prstGeom prst="rect">
            <a:avLst/>
          </a:prstGeom>
          <a:noFill/>
        </p:spPr>
        <p:txBody>
          <a:bodyPr wrap="square" rtlCol="0">
            <a:spAutoFit/>
          </a:bodyPr>
          <a:lstStyle/>
          <a:p>
            <a:r>
              <a:rPr lang="zh-CN" altLang="en-US" sz="750" b="1">
                <a:solidFill>
                  <a:srgbClr val="FFC000"/>
                </a:solidFill>
              </a:rPr>
              <a:t>知识沉淀</a:t>
            </a:r>
            <a:endParaRPr lang="zh-CN" altLang="en-US" sz="750" b="1">
              <a:solidFill>
                <a:srgbClr val="FFC000"/>
              </a:solidFill>
            </a:endParaRPr>
          </a:p>
        </p:txBody>
      </p:sp>
      <p:sp>
        <p:nvSpPr>
          <p:cNvPr id="160" name="矩形 159"/>
          <p:cNvSpPr/>
          <p:nvPr/>
        </p:nvSpPr>
        <p:spPr>
          <a:xfrm>
            <a:off x="2087880" y="3915251"/>
            <a:ext cx="914876" cy="299085"/>
          </a:xfrm>
          <a:prstGeom prst="rect">
            <a:avLst/>
          </a:prstGeom>
          <a:solidFill>
            <a:srgbClr val="FFFFFF"/>
          </a:solidFill>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endParaRPr lang="zh-CN" altLang="en-US" sz="105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pic>
        <p:nvPicPr>
          <p:cNvPr id="155" name="图片 154"/>
          <p:cNvPicPr>
            <a:picLocks noChangeAspect="1"/>
          </p:cNvPicPr>
          <p:nvPr/>
        </p:nvPicPr>
        <p:blipFill>
          <a:blip r:embed="rId11"/>
          <a:stretch>
            <a:fillRect/>
          </a:stretch>
        </p:blipFill>
        <p:spPr>
          <a:xfrm>
            <a:off x="2087880" y="3925253"/>
            <a:ext cx="870109" cy="223361"/>
          </a:xfrm>
          <a:prstGeom prst="rect">
            <a:avLst/>
          </a:prstGeom>
        </p:spPr>
      </p:pic>
      <p:grpSp>
        <p:nvGrpSpPr>
          <p:cNvPr id="156" name="组合 155"/>
          <p:cNvGrpSpPr/>
          <p:nvPr/>
        </p:nvGrpSpPr>
        <p:grpSpPr>
          <a:xfrm>
            <a:off x="1979771" y="3248978"/>
            <a:ext cx="1151573" cy="290036"/>
            <a:chOff x="589" y="6928"/>
            <a:chExt cx="1928" cy="609"/>
          </a:xfrm>
        </p:grpSpPr>
        <p:sp>
          <p:nvSpPr>
            <p:cNvPr id="157" name="矩形 156"/>
            <p:cNvSpPr/>
            <p:nvPr/>
          </p:nvSpPr>
          <p:spPr>
            <a:xfrm>
              <a:off x="589" y="7313"/>
              <a:ext cx="1928" cy="224"/>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8" name="文本框 157"/>
            <p:cNvSpPr txBox="1"/>
            <p:nvPr/>
          </p:nvSpPr>
          <p:spPr>
            <a:xfrm>
              <a:off x="590" y="6928"/>
              <a:ext cx="1927" cy="433"/>
            </a:xfrm>
            <a:prstGeom prst="rect">
              <a:avLst/>
            </a:prstGeom>
            <a:solidFill>
              <a:srgbClr val="00B0F0"/>
            </a:solidFill>
          </p:spPr>
          <p:txBody>
            <a:bodyPr wrap="square" rtlCol="0">
              <a:spAutoFit/>
            </a:bodyPr>
            <a:lstStyle/>
            <a:p>
              <a:pPr algn="ctr"/>
              <a:r>
                <a:rPr lang="zh-CN" altLang="en-US" sz="750" b="1">
                  <a:solidFill>
                    <a:schemeClr val="bg1"/>
                  </a:solidFill>
                </a:rPr>
                <a:t>模型训练服务</a:t>
              </a:r>
              <a:endParaRPr lang="zh-CN" altLang="en-US" sz="750" b="1">
                <a:solidFill>
                  <a:schemeClr val="bg1"/>
                </a:solidFill>
              </a:endParaRPr>
            </a:p>
          </p:txBody>
        </p:sp>
      </p:grpSp>
      <p:sp>
        <p:nvSpPr>
          <p:cNvPr id="159" name="矩形 158"/>
          <p:cNvSpPr/>
          <p:nvPr/>
        </p:nvSpPr>
        <p:spPr>
          <a:xfrm>
            <a:off x="2087880" y="3539014"/>
            <a:ext cx="914876" cy="299085"/>
          </a:xfrm>
          <a:prstGeom prst="rect">
            <a:avLst/>
          </a:prstGeom>
          <a:solidFill>
            <a:srgbClr val="FFFFFF"/>
          </a:solidFill>
          <a:effectLst>
            <a:outerShdw blurRad="63500" sx="101000" sy="101000" algn="ctr" rotWithShape="0">
              <a:prstClr val="black">
                <a:alpha val="30000"/>
              </a:prstClr>
            </a:outerShdw>
          </a:effectLst>
        </p:spPr>
        <p:txBody>
          <a:bodyPr wrap="square" tIns="53958" anchor="ctr">
            <a:noAutofit/>
          </a:bodyPr>
          <a:lstStyle/>
          <a:p>
            <a:pPr algn="ctr" defTabSz="800735" fontAlgn="base">
              <a:spcBef>
                <a:spcPct val="0"/>
              </a:spcBef>
              <a:spcAft>
                <a:spcPct val="0"/>
              </a:spcAft>
              <a:defRPr/>
            </a:pPr>
            <a:r>
              <a:rPr lang="en-US" altLang="zh-CN" sz="90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AI</a:t>
            </a:r>
            <a:r>
              <a:rPr lang="zh-CN" altLang="en-US" sz="90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rPr>
              <a:t>大模型服务平台</a:t>
            </a:r>
            <a:endParaRPr lang="zh-CN" altLang="en-US" sz="900" kern="0" dirty="0">
              <a:solidFill>
                <a:schemeClr val="tx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1" name="箭头: 右 16"/>
          <p:cNvSpPr/>
          <p:nvPr>
            <p:custDataLst>
              <p:tags r:id="rId12"/>
            </p:custDataLst>
          </p:nvPr>
        </p:nvSpPr>
        <p:spPr>
          <a:xfrm rot="5400000" flipH="1">
            <a:off x="2605088" y="4233386"/>
            <a:ext cx="134303" cy="196215"/>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64" name="组合 163"/>
          <p:cNvGrpSpPr/>
          <p:nvPr/>
        </p:nvGrpSpPr>
        <p:grpSpPr>
          <a:xfrm>
            <a:off x="3275648" y="3252311"/>
            <a:ext cx="1033463" cy="289398"/>
            <a:chOff x="589" y="6928"/>
            <a:chExt cx="1928" cy="610"/>
          </a:xfrm>
        </p:grpSpPr>
        <p:sp>
          <p:nvSpPr>
            <p:cNvPr id="165" name="矩形 164"/>
            <p:cNvSpPr/>
            <p:nvPr/>
          </p:nvSpPr>
          <p:spPr>
            <a:xfrm>
              <a:off x="589" y="7313"/>
              <a:ext cx="1928" cy="225"/>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6" name="文本框 165"/>
            <p:cNvSpPr txBox="1"/>
            <p:nvPr/>
          </p:nvSpPr>
          <p:spPr>
            <a:xfrm>
              <a:off x="590" y="6928"/>
              <a:ext cx="1927" cy="435"/>
            </a:xfrm>
            <a:prstGeom prst="rect">
              <a:avLst/>
            </a:prstGeom>
            <a:solidFill>
              <a:srgbClr val="00B0F0"/>
            </a:solidFill>
          </p:spPr>
          <p:txBody>
            <a:bodyPr wrap="square" rtlCol="0">
              <a:spAutoFit/>
            </a:bodyPr>
            <a:lstStyle/>
            <a:p>
              <a:pPr algn="ctr"/>
              <a:r>
                <a:rPr lang="zh-CN" sz="750" b="1">
                  <a:solidFill>
                    <a:schemeClr val="bg1"/>
                  </a:solidFill>
                </a:rPr>
                <a:t>智能体应用</a:t>
              </a:r>
              <a:endParaRPr lang="zh-CN" sz="750" b="1">
                <a:solidFill>
                  <a:schemeClr val="bg1"/>
                </a:solidFill>
              </a:endParaRPr>
            </a:p>
          </p:txBody>
        </p:sp>
      </p:grpSp>
      <p:sp>
        <p:nvSpPr>
          <p:cNvPr id="167" name="箭头: 右 16"/>
          <p:cNvSpPr/>
          <p:nvPr>
            <p:custDataLst>
              <p:tags r:id="rId13"/>
            </p:custDataLst>
          </p:nvPr>
        </p:nvSpPr>
        <p:spPr>
          <a:xfrm rot="10800000" flipH="1">
            <a:off x="3132296" y="3629978"/>
            <a:ext cx="136208" cy="196215"/>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8" name="Rectangle: Rounded Corners 188"/>
          <p:cNvSpPr/>
          <p:nvPr/>
        </p:nvSpPr>
        <p:spPr>
          <a:xfrm>
            <a:off x="3330416" y="3521869"/>
            <a:ext cx="679133" cy="11763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公文生成</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Rectangle: Rounded Corners 188"/>
          <p:cNvSpPr/>
          <p:nvPr/>
        </p:nvSpPr>
        <p:spPr>
          <a:xfrm>
            <a:off x="3330416" y="3679508"/>
            <a:ext cx="679133" cy="11763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合同审核</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Rectangle: Rounded Corners 188"/>
          <p:cNvSpPr/>
          <p:nvPr/>
        </p:nvSpPr>
        <p:spPr>
          <a:xfrm>
            <a:off x="3330416" y="3837146"/>
            <a:ext cx="679133" cy="11763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文档校验</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3" name="Rectangle: Rounded Corners 188"/>
          <p:cNvSpPr/>
          <p:nvPr/>
        </p:nvSpPr>
        <p:spPr>
          <a:xfrm>
            <a:off x="4086225" y="3495199"/>
            <a:ext cx="162401" cy="6253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defTabSz="913765">
              <a:buClrTx/>
              <a:buSzTx/>
              <a:buFontTx/>
            </a:pPr>
            <a:r>
              <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AI</a:t>
            </a:r>
            <a:endParaRPr lang="en-US" alt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数</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字</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人</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 name="文本框 173"/>
          <p:cNvSpPr txBox="1"/>
          <p:nvPr/>
        </p:nvSpPr>
        <p:spPr>
          <a:xfrm>
            <a:off x="1950244" y="4301490"/>
            <a:ext cx="677704" cy="275590"/>
          </a:xfrm>
          <a:prstGeom prst="rect">
            <a:avLst/>
          </a:prstGeom>
          <a:noFill/>
        </p:spPr>
        <p:txBody>
          <a:bodyPr wrap="square" rtlCol="0">
            <a:spAutoFit/>
          </a:bodyPr>
          <a:lstStyle/>
          <a:p>
            <a:r>
              <a:rPr lang="zh-CN" altLang="en-US" sz="600"/>
              <a:t>业务思维逻辑链</a:t>
            </a:r>
            <a:endParaRPr lang="zh-CN" altLang="en-US" sz="600"/>
          </a:p>
        </p:txBody>
      </p:sp>
      <p:sp>
        <p:nvSpPr>
          <p:cNvPr id="176" name="箭头: 右 16"/>
          <p:cNvSpPr/>
          <p:nvPr>
            <p:custDataLst>
              <p:tags r:id="rId14"/>
            </p:custDataLst>
          </p:nvPr>
        </p:nvSpPr>
        <p:spPr>
          <a:xfrm rot="5400000" flipH="1">
            <a:off x="3844290" y="4233386"/>
            <a:ext cx="134303" cy="196215"/>
          </a:xfrm>
          <a:prstGeom prst="rightArrow">
            <a:avLst>
              <a:gd name="adj1" fmla="val 46687"/>
              <a:gd name="adj2" fmla="val 48993"/>
            </a:avLst>
          </a:prstGeom>
          <a:gradFill>
            <a:gsLst>
              <a:gs pos="0">
                <a:srgbClr val="307FF3">
                  <a:alpha val="0"/>
                </a:srgbClr>
              </a:gs>
              <a:gs pos="100000">
                <a:srgbClr val="307FF3">
                  <a:alpha val="6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7" name="文本框 176"/>
          <p:cNvSpPr txBox="1"/>
          <p:nvPr/>
        </p:nvSpPr>
        <p:spPr>
          <a:xfrm>
            <a:off x="3458528" y="4301490"/>
            <a:ext cx="677704" cy="183515"/>
          </a:xfrm>
          <a:prstGeom prst="rect">
            <a:avLst/>
          </a:prstGeom>
          <a:noFill/>
        </p:spPr>
        <p:txBody>
          <a:bodyPr wrap="square" rtlCol="0">
            <a:spAutoFit/>
          </a:bodyPr>
          <a:lstStyle/>
          <a:p>
            <a:r>
              <a:rPr lang="zh-CN" altLang="en-US" sz="600"/>
              <a:t>效果反馈</a:t>
            </a:r>
            <a:endParaRPr lang="zh-CN" altLang="en-US" sz="600"/>
          </a:p>
        </p:txBody>
      </p:sp>
      <p:sp>
        <p:nvSpPr>
          <p:cNvPr id="178" name="Rectangle: Rounded Corners 188"/>
          <p:cNvSpPr/>
          <p:nvPr/>
        </p:nvSpPr>
        <p:spPr>
          <a:xfrm>
            <a:off x="3330416" y="3994785"/>
            <a:ext cx="679133" cy="11763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8526" tIns="34263" rIns="68526" bIns="34263" numCol="1" spcCol="0" rtlCol="0" fromWordArt="0" anchor="ctr" anchorCtr="0" forceAA="0" compatLnSpc="1">
            <a:noAutofit/>
          </a:bodyPr>
          <a:lstStyle/>
          <a:p>
            <a:pPr lvl="0" algn="ctr" defTabSz="913765">
              <a:buClrTx/>
              <a:buSzTx/>
              <a:buFontTx/>
            </a:pPr>
            <a:r>
              <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知识问答</a:t>
            </a:r>
            <a:endParaRPr lang="zh-CN" sz="600" spc="100"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9" name="圆角矩形 178"/>
          <p:cNvSpPr/>
          <p:nvPr/>
        </p:nvSpPr>
        <p:spPr bwMode="auto">
          <a:xfrm>
            <a:off x="143828" y="3182779"/>
            <a:ext cx="4210526" cy="1835468"/>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zh-CN" altLang="en-US" sz="9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文本框 179"/>
          <p:cNvSpPr txBox="1"/>
          <p:nvPr/>
        </p:nvSpPr>
        <p:spPr>
          <a:xfrm>
            <a:off x="103420" y="4514220"/>
            <a:ext cx="1812173" cy="252730"/>
          </a:xfrm>
          <a:prstGeom prst="rect">
            <a:avLst/>
          </a:prstGeom>
          <a:noFill/>
        </p:spPr>
        <p:txBody>
          <a:bodyPr wrap="square" rtlCol="0" anchor="t">
            <a:spAutoFit/>
          </a:bodyPr>
          <a:lstStyle/>
          <a:p>
            <a:pPr lvl="0" algn="ctr">
              <a:spcBef>
                <a:spcPts val="0"/>
              </a:spcBef>
              <a:spcAft>
                <a:spcPts val="0"/>
              </a:spcAft>
              <a:buClrTx/>
              <a:buSzTx/>
              <a:buFontTx/>
              <a:defRPr/>
            </a:pPr>
            <a:r>
              <a:rPr lang="en-US" altLang="zh-CN" sz="1050" b="1" noProof="0" dirty="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rPr>
              <a:t>AI</a:t>
            </a:r>
            <a:r>
              <a:rPr lang="zh-CN" sz="1050" b="1" noProof="0" dirty="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rPr>
              <a:t>业务流程</a:t>
            </a:r>
            <a:endParaRPr lang="zh-CN" sz="1050" b="1" noProof="0" dirty="0">
              <a:ln>
                <a:noFill/>
              </a:ln>
              <a:solidFill>
                <a:srgbClr val="0070C0"/>
              </a:solidFill>
              <a:effectLst/>
              <a:uLnTx/>
              <a:uFillTx/>
              <a:latin typeface="微软雅黑" panose="020B0503020204020204" pitchFamily="34" charset="-122"/>
              <a:ea typeface="微软雅黑" panose="020B0503020204020204" pitchFamily="34" charset="-122"/>
              <a:sym typeface="Arial" panose="020B0604020202020204" pitchFamily="34" charset="0"/>
            </a:endParaRPr>
          </a:p>
        </p:txBody>
      </p:sp>
      <p:pic>
        <p:nvPicPr>
          <p:cNvPr id="181" name="图片 180" descr="模型微调@1.5x"/>
          <p:cNvPicPr>
            <a:picLocks noChangeAspect="1"/>
          </p:cNvPicPr>
          <p:nvPr/>
        </p:nvPicPr>
        <p:blipFill>
          <a:blip r:embed="rId15"/>
          <a:stretch>
            <a:fillRect/>
          </a:stretch>
        </p:blipFill>
        <p:spPr>
          <a:xfrm>
            <a:off x="305052" y="4515966"/>
            <a:ext cx="226601" cy="226602"/>
          </a:xfrm>
          <a:prstGeom prst="rect">
            <a:avLst/>
          </a:prstGeom>
        </p:spPr>
      </p:pic>
      <p:sp>
        <p:nvSpPr>
          <p:cNvPr id="4" name="文本框 3"/>
          <p:cNvSpPr txBox="1"/>
          <p:nvPr/>
        </p:nvSpPr>
        <p:spPr>
          <a:xfrm>
            <a:off x="263367" y="478632"/>
            <a:ext cx="8585359" cy="922020"/>
          </a:xfrm>
          <a:prstGeom prst="rect">
            <a:avLst/>
          </a:prstGeom>
          <a:solidFill>
            <a:schemeClr val="bg1">
              <a:lumMod val="95000"/>
            </a:schemeClr>
          </a:solidFill>
        </p:spPr>
        <p:txBody>
          <a:bodyPr wrap="square" lIns="134778" rIns="134778" rtlCol="0" anchor="ctr" anchorCtr="0">
            <a:spAutoFit/>
          </a:bodyPr>
          <a:lstStyle/>
          <a:p>
            <a:pPr marL="285750" indent="-285750" algn="l">
              <a:lnSpc>
                <a:spcPct val="150000"/>
              </a:lnSpc>
              <a:spcBef>
                <a:spcPts val="300"/>
              </a:spcBef>
              <a:buClrTx/>
              <a:buSzTx/>
              <a:buFont typeface="Wingdings" panose="05000000000000000000" charset="0"/>
              <a:buChar char="n"/>
            </a:pPr>
            <a:r>
              <a:rPr lang="zh-CN" sz="1200" b="1" dirty="0">
                <a:solidFill>
                  <a:srgbClr val="0070C0"/>
                </a:solidFill>
                <a:effectLst/>
                <a:latin typeface="微软雅黑" panose="020B0503020204020204" pitchFamily="34" charset="-122"/>
                <a:ea typeface="微软雅黑" panose="020B0503020204020204" pitchFamily="34" charset="-122"/>
                <a:sym typeface="+mn-ea"/>
              </a:rPr>
              <a:t>基于交通厅大量繁琐的OA公文和合同等文档处理工作需求，通过引入DeepSeek大模型实现公文自动化生成，合同风险点审核，文档自动比对预警等能力，解决公文质量低、撰写人员要求高等问题，实现交通办公业务流程简单化、智能化。</a:t>
            </a:r>
            <a:endParaRPr lang="zh-CN" sz="1200" b="1" i="0" u="none" strike="noStrike" dirty="0">
              <a:solidFill>
                <a:srgbClr val="0070C0"/>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77629" y="1499235"/>
            <a:ext cx="4324350" cy="3584258"/>
          </a:xfrm>
          <a:prstGeom prst="rect">
            <a:avLst/>
          </a:prstGeom>
          <a:solidFill>
            <a:schemeClr val="bg1"/>
          </a:solidFill>
          <a:ln>
            <a:solidFill>
              <a:srgbClr val="69C4F8"/>
            </a:solidFill>
          </a:ln>
        </p:spPr>
        <p:txBody>
          <a:bodyPr wrap="square" lIns="243000" tIns="121500" rIns="243000" bIns="121500" anchor="t">
            <a:noAutofit/>
          </a:bodyPr>
          <a:lstStyle/>
          <a:p>
            <a:pPr marL="0" indent="0" algn="l" defTabSz="0" rtl="0" eaLnBrk="1" latinLnBrk="0" hangingPunct="1">
              <a:lnSpc>
                <a:spcPct val="150000"/>
              </a:lnSpc>
              <a:buNone/>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43" name="矩形 42"/>
          <p:cNvSpPr/>
          <p:nvPr/>
        </p:nvSpPr>
        <p:spPr>
          <a:xfrm>
            <a:off x="4463891" y="1471613"/>
            <a:ext cx="4324350" cy="3584258"/>
          </a:xfrm>
          <a:prstGeom prst="rect">
            <a:avLst/>
          </a:prstGeom>
          <a:solidFill>
            <a:schemeClr val="bg1"/>
          </a:solidFill>
          <a:ln>
            <a:solidFill>
              <a:srgbClr val="69C4F8"/>
            </a:solidFill>
          </a:ln>
        </p:spPr>
        <p:txBody>
          <a:bodyPr wrap="square" lIns="243000" tIns="121500" rIns="243000" bIns="121500" anchor="t">
            <a:noAutofit/>
          </a:bodyPr>
          <a:lstStyle/>
          <a:p>
            <a:pPr marL="0" indent="0" algn="l" defTabSz="0" rtl="0" eaLnBrk="1" latinLnBrk="0" hangingPunct="1">
              <a:lnSpc>
                <a:spcPct val="150000"/>
              </a:lnSpc>
              <a:buNone/>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0"/>
          </p:nvPr>
        </p:nvSpPr>
        <p:spPr>
          <a:xfrm>
            <a:off x="548164" y="103982"/>
            <a:ext cx="4211003" cy="368300"/>
          </a:xfrm>
        </p:spPr>
        <p:txBody>
          <a:bodyPr wrap="square"/>
          <a:lstStyle/>
          <a:p>
            <a:r>
              <a:rPr lang="zh-CN" sz="1800" dirty="0">
                <a:solidFill>
                  <a:srgbClr val="0070C0"/>
                </a:solidFill>
                <a:sym typeface="+mn-ea"/>
              </a:rPr>
              <a:t>交通行业</a:t>
            </a:r>
            <a:r>
              <a:rPr lang="en-US" altLang="zh-CN" sz="1800" dirty="0">
                <a:solidFill>
                  <a:srgbClr val="0070C0"/>
                </a:solidFill>
                <a:sym typeface="+mn-ea"/>
              </a:rPr>
              <a:t>-</a:t>
            </a:r>
            <a:r>
              <a:rPr lang="zh-CN" sz="1800" dirty="0">
                <a:solidFill>
                  <a:srgbClr val="0070C0"/>
                </a:solidFill>
                <a:sym typeface="+mn-ea"/>
              </a:rPr>
              <a:t>应用场景-</a:t>
            </a:r>
            <a:r>
              <a:rPr lang="zh-CN" sz="1800" dirty="0">
                <a:solidFill>
                  <a:srgbClr val="0070C0"/>
                </a:solidFill>
              </a:rPr>
              <a:t>AI+</a:t>
            </a:r>
            <a:r>
              <a:rPr lang="zh-CN" sz="1800" dirty="0">
                <a:solidFill>
                  <a:srgbClr val="0070C0"/>
                </a:solidFill>
                <a:sym typeface="+mn-ea"/>
              </a:rPr>
              <a:t>智能检测</a:t>
            </a:r>
            <a:endParaRPr lang="zh-CN" altLang="en-US" sz="1800" dirty="0">
              <a:solidFill>
                <a:srgbClr val="0070C0"/>
              </a:solidFill>
              <a:sym typeface="+mn-ea"/>
            </a:endParaRPr>
          </a:p>
        </p:txBody>
      </p:sp>
      <p:sp>
        <p:nvSpPr>
          <p:cNvPr id="64" name="文本框 63"/>
          <p:cNvSpPr txBox="1"/>
          <p:nvPr>
            <p:custDataLst>
              <p:tags r:id="rId1"/>
            </p:custDataLst>
          </p:nvPr>
        </p:nvSpPr>
        <p:spPr>
          <a:xfrm>
            <a:off x="199549" y="1815941"/>
            <a:ext cx="2419826" cy="1269206"/>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lIns="0" tIns="0" rIns="0" bIns="0">
            <a:noAutofit/>
          </a:bodyPr>
          <a:lstStyle/>
          <a:p>
            <a:pPr marL="171450" indent="-1714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目标需求：</a:t>
            </a:r>
            <a:r>
              <a:rPr lang="zh-CN" altLang="en-US" sz="750">
                <a:latin typeface="微软雅黑" panose="020B0503020204020204" pitchFamily="34" charset="-122"/>
                <a:ea typeface="微软雅黑" panose="020B0503020204020204" pitchFamily="34" charset="-122"/>
                <a:sym typeface="+mn-ea"/>
              </a:rPr>
              <a:t>利用智能技术实现公路状况的实时、准确检测，以提高维护效率和安全性。</a:t>
            </a:r>
            <a:endParaRPr lang="zh-CN" altLang="en-US" sz="750">
              <a:latin typeface="微软雅黑" panose="020B0503020204020204" pitchFamily="34" charset="-122"/>
              <a:ea typeface="微软雅黑" panose="020B0503020204020204" pitchFamily="34" charset="-122"/>
              <a:sym typeface="+mn-ea"/>
            </a:endParaRPr>
          </a:p>
          <a:p>
            <a:pPr marL="166370" indent="-16637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传统检测问题</a:t>
            </a:r>
            <a:r>
              <a:rPr lang="zh-CN" altLang="en-US" sz="750">
                <a:latin typeface="微软雅黑" panose="020B0503020204020204" pitchFamily="34" charset="-122"/>
                <a:ea typeface="微软雅黑" panose="020B0503020204020204" pitchFamily="34" charset="-122"/>
                <a:sym typeface="+mn-ea"/>
              </a:rPr>
              <a:t>：依靠人工巡查或传统设备，效率较低，易遗漏问题。</a:t>
            </a:r>
            <a:endParaRPr lang="zh-CN" altLang="en-US" sz="750">
              <a:latin typeface="微软雅黑" panose="020B0503020204020204" pitchFamily="34" charset="-122"/>
              <a:ea typeface="微软雅黑" panose="020B0503020204020204" pitchFamily="34" charset="-122"/>
              <a:sym typeface="+mn-ea"/>
            </a:endParaRPr>
          </a:p>
          <a:p>
            <a:pPr marL="166370" indent="-16637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智能检测优势</a:t>
            </a:r>
            <a:r>
              <a:rPr lang="zh-CN" altLang="en-US" sz="750">
                <a:latin typeface="微软雅黑" panose="020B0503020204020204" pitchFamily="34" charset="-122"/>
                <a:ea typeface="微软雅黑" panose="020B0503020204020204" pitchFamily="34" charset="-122"/>
                <a:sym typeface="+mn-ea"/>
              </a:rPr>
              <a:t>：提高检测效率和准确性，减少人力成本。</a:t>
            </a:r>
            <a:endParaRPr lang="zh-CN" altLang="en-US" sz="750">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4463891" y="1305878"/>
            <a:ext cx="4324350" cy="176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主要应用场景</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文本框 34"/>
          <p:cNvSpPr txBox="1"/>
          <p:nvPr>
            <p:custDataLst>
              <p:tags r:id="rId2"/>
            </p:custDataLst>
          </p:nvPr>
        </p:nvSpPr>
        <p:spPr>
          <a:xfrm>
            <a:off x="177165" y="1547813"/>
            <a:ext cx="742474" cy="175260"/>
          </a:xfrm>
          <a:prstGeom prst="snip2DiagRect">
            <a:avLst/>
          </a:prstGeom>
          <a:solidFill>
            <a:srgbClr val="00B0F0">
              <a:alpha val="100000"/>
            </a:srgbClr>
          </a:solidFill>
          <a:ln>
            <a:noFill/>
          </a:ln>
        </p:spPr>
        <p:txBody>
          <a:bodyPr vert="horz" wrap="square" rtlCol="0" anchor="ctr" anchorCtr="0">
            <a:noAutofit/>
          </a:bodyPr>
          <a:lstStyle/>
          <a:p>
            <a:pPr lvl="0" algn="ctr" fontAlgn="ctr">
              <a:buClrTx/>
              <a:buSzTx/>
              <a:buFontTx/>
            </a:pPr>
            <a:r>
              <a:rPr lang="zh-CN" altLang="en-US" sz="1050" b="1">
                <a:solidFill>
                  <a:schemeClr val="lt1"/>
                </a:solidFill>
                <a:latin typeface="微软雅黑" panose="020B0503020204020204" pitchFamily="34" charset="-122"/>
                <a:ea typeface="微软雅黑" panose="020B0503020204020204" pitchFamily="34" charset="-122"/>
                <a:sym typeface="+mn-ea"/>
              </a:rPr>
              <a:t>需求内容</a:t>
            </a:r>
            <a:endParaRPr lang="zh-CN" altLang="en-US" sz="1050" b="1">
              <a:solidFill>
                <a:schemeClr val="lt1"/>
              </a:solidFill>
              <a:latin typeface="微软雅黑" panose="020B0503020204020204" pitchFamily="34" charset="-122"/>
              <a:ea typeface="微软雅黑" panose="020B0503020204020204" pitchFamily="34" charset="-122"/>
              <a:sym typeface="+mn-ea"/>
            </a:endParaRPr>
          </a:p>
        </p:txBody>
      </p:sp>
      <p:sp>
        <p:nvSpPr>
          <p:cNvPr id="36" name="圆角矩形 35"/>
          <p:cNvSpPr/>
          <p:nvPr/>
        </p:nvSpPr>
        <p:spPr bwMode="auto">
          <a:xfrm>
            <a:off x="144304" y="1777365"/>
            <a:ext cx="4203859" cy="134493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zh-CN" altLang="en-US" sz="9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2" name="组合 111"/>
          <p:cNvGrpSpPr/>
          <p:nvPr/>
        </p:nvGrpSpPr>
        <p:grpSpPr>
          <a:xfrm>
            <a:off x="4624864" y="1599724"/>
            <a:ext cx="1876901" cy="338705"/>
            <a:chOff x="589" y="7025"/>
            <a:chExt cx="1928" cy="421"/>
          </a:xfrm>
        </p:grpSpPr>
        <p:sp>
          <p:nvSpPr>
            <p:cNvPr id="81" name="矩形 80"/>
            <p:cNvSpPr/>
            <p:nvPr/>
          </p:nvSpPr>
          <p:spPr>
            <a:xfrm>
              <a:off x="589" y="7313"/>
              <a:ext cx="1928" cy="133"/>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文本框 86"/>
            <p:cNvSpPr txBox="1"/>
            <p:nvPr/>
          </p:nvSpPr>
          <p:spPr>
            <a:xfrm>
              <a:off x="590" y="7025"/>
              <a:ext cx="1927" cy="288"/>
            </a:xfrm>
            <a:prstGeom prst="rect">
              <a:avLst/>
            </a:prstGeom>
            <a:solidFill>
              <a:srgbClr val="00B0F0"/>
            </a:solidFill>
          </p:spPr>
          <p:txBody>
            <a:bodyPr wrap="square" rtlCol="0">
              <a:noAutofit/>
            </a:bodyPr>
            <a:lstStyle/>
            <a:p>
              <a:pPr algn="ctr"/>
              <a:r>
                <a:rPr lang="zh-CN" altLang="en-US" sz="1050" b="1">
                  <a:solidFill>
                    <a:schemeClr val="bg1"/>
                  </a:solidFill>
                  <a:sym typeface="+mn-ea"/>
                </a:rPr>
                <a:t>实时路况监测</a:t>
              </a:r>
              <a:endParaRPr lang="zh-CN" altLang="en-US" sz="1050" b="1">
                <a:solidFill>
                  <a:schemeClr val="bg1"/>
                </a:solidFill>
              </a:endParaRPr>
            </a:p>
          </p:txBody>
        </p:sp>
      </p:grpSp>
      <p:sp>
        <p:nvSpPr>
          <p:cNvPr id="179" name="圆角矩形 178"/>
          <p:cNvSpPr/>
          <p:nvPr/>
        </p:nvSpPr>
        <p:spPr bwMode="auto">
          <a:xfrm>
            <a:off x="143828" y="3344228"/>
            <a:ext cx="4210526" cy="1674019"/>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600" b="1">
                <a:latin typeface="微软雅黑" panose="020B0503020204020204" pitchFamily="34" charset="-122"/>
                <a:ea typeface="微软雅黑" panose="020B0503020204020204" pitchFamily="34" charset="-122"/>
                <a:sym typeface="+mn-ea"/>
              </a:rPr>
              <a:t>提升交通安全：</a:t>
            </a:r>
            <a:r>
              <a:rPr lang="zh-CN" altLang="en-US" sz="600">
                <a:latin typeface="微软雅黑" panose="020B0503020204020204" pitchFamily="34" charset="-122"/>
                <a:ea typeface="微软雅黑" panose="020B0503020204020204" pitchFamily="34" charset="-122"/>
                <a:sym typeface="+mn-ea"/>
              </a:rPr>
              <a:t>通过实时监测路况、路面病害和桥梁、隧道的安全状况，能够及时发现并预警潜在的安全隐患，减少</a:t>
            </a:r>
            <a:endParaRPr lang="zh-CN" altLang="en-US" sz="600">
              <a:latin typeface="微软雅黑" panose="020B0503020204020204" pitchFamily="34" charset="-122"/>
              <a:ea typeface="微软雅黑" panose="020B0503020204020204" pitchFamily="34" charset="-122"/>
              <a:sym typeface="+mn-ea"/>
            </a:endParaRPr>
          </a:p>
          <a:p>
            <a:pPr indent="0" algn="l" defTabSz="914400">
              <a:lnSpc>
                <a:spcPct val="200000"/>
              </a:lnSpc>
              <a:spcBef>
                <a:spcPts val="0"/>
              </a:spcBef>
              <a:spcAft>
                <a:spcPts val="0"/>
              </a:spcAft>
              <a:buClrTx/>
              <a:buSzTx/>
              <a:buFont typeface="Arial" panose="020B0604020202020204" pitchFamily="34" charset="0"/>
              <a:buNone/>
            </a:pPr>
            <a:r>
              <a:rPr lang="zh-CN" altLang="en-US" sz="600">
                <a:latin typeface="微软雅黑" panose="020B0503020204020204" pitchFamily="34" charset="-122"/>
                <a:ea typeface="微软雅黑" panose="020B0503020204020204" pitchFamily="34" charset="-122"/>
                <a:sym typeface="+mn-ea"/>
              </a:rPr>
              <a:t>交通事故的发生，保障行车安全。</a:t>
            </a:r>
            <a:endParaRPr lang="zh-CN" altLang="en-US" sz="600">
              <a:latin typeface="微软雅黑" panose="020B0503020204020204" pitchFamily="34" charset="-122"/>
              <a:ea typeface="微软雅黑" panose="020B0503020204020204" pitchFamily="34" charset="-122"/>
            </a:endParaRPr>
          </a:p>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600" b="1">
                <a:latin typeface="微软雅黑" panose="020B0503020204020204" pitchFamily="34" charset="-122"/>
                <a:ea typeface="微软雅黑" panose="020B0503020204020204" pitchFamily="34" charset="-122"/>
                <a:sym typeface="+mn-ea"/>
              </a:rPr>
              <a:t>优化交通管理：</a:t>
            </a:r>
            <a:r>
              <a:rPr lang="zh-CN" altLang="en-US" sz="600">
                <a:latin typeface="微软雅黑" panose="020B0503020204020204" pitchFamily="34" charset="-122"/>
                <a:ea typeface="微软雅黑" panose="020B0503020204020204" pitchFamily="34" charset="-122"/>
                <a:sym typeface="+mn-ea"/>
              </a:rPr>
              <a:t>实时路况信息的获取有助于交通管理部门进行智能调度，疏导交通拥堵，提高道路通行效率，减少</a:t>
            </a:r>
            <a:endParaRPr lang="zh-CN" altLang="en-US" sz="600">
              <a:latin typeface="微软雅黑" panose="020B0503020204020204" pitchFamily="34" charset="-122"/>
              <a:ea typeface="微软雅黑" panose="020B0503020204020204" pitchFamily="34" charset="-122"/>
              <a:sym typeface="+mn-ea"/>
            </a:endParaRPr>
          </a:p>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600">
                <a:latin typeface="微软雅黑" panose="020B0503020204020204" pitchFamily="34" charset="-122"/>
                <a:ea typeface="微软雅黑" panose="020B0503020204020204" pitchFamily="34" charset="-122"/>
                <a:sym typeface="+mn-ea"/>
              </a:rPr>
              <a:t>交通延误。</a:t>
            </a:r>
            <a:endParaRPr lang="zh-CN" altLang="en-US" sz="600">
              <a:latin typeface="微软雅黑" panose="020B0503020204020204" pitchFamily="34" charset="-122"/>
              <a:ea typeface="微软雅黑" panose="020B0503020204020204" pitchFamily="34" charset="-122"/>
            </a:endParaRPr>
          </a:p>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600" b="1">
                <a:latin typeface="微软雅黑" panose="020B0503020204020204" pitchFamily="34" charset="-122"/>
                <a:ea typeface="微软雅黑" panose="020B0503020204020204" pitchFamily="34" charset="-122"/>
                <a:sym typeface="+mn-ea"/>
              </a:rPr>
              <a:t>延长道路使用寿命：</a:t>
            </a:r>
            <a:r>
              <a:rPr lang="zh-CN" altLang="en-US" sz="600">
                <a:latin typeface="微软雅黑" panose="020B0503020204020204" pitchFamily="34" charset="-122"/>
                <a:ea typeface="微软雅黑" panose="020B0503020204020204" pitchFamily="34" charset="-122"/>
                <a:sym typeface="+mn-ea"/>
              </a:rPr>
              <a:t>通过对路面病害的及时检测和维修，可以有效防止病害的进一步扩大，延长道路的使用寿命，降低</a:t>
            </a:r>
            <a:endParaRPr lang="zh-CN" altLang="en-US" sz="600">
              <a:latin typeface="微软雅黑" panose="020B0503020204020204" pitchFamily="34" charset="-122"/>
              <a:ea typeface="微软雅黑" panose="020B0503020204020204" pitchFamily="34" charset="-122"/>
              <a:sym typeface="+mn-ea"/>
            </a:endParaRPr>
          </a:p>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600">
                <a:latin typeface="微软雅黑" panose="020B0503020204020204" pitchFamily="34" charset="-122"/>
                <a:ea typeface="微软雅黑" panose="020B0503020204020204" pitchFamily="34" charset="-122"/>
                <a:sym typeface="+mn-ea"/>
              </a:rPr>
              <a:t>道路维护成本。</a:t>
            </a:r>
            <a:endParaRPr lang="zh-CN" altLang="en-US" sz="600">
              <a:latin typeface="微软雅黑" panose="020B0503020204020204" pitchFamily="34" charset="-122"/>
              <a:ea typeface="微软雅黑" panose="020B0503020204020204" pitchFamily="34" charset="-122"/>
            </a:endParaRPr>
          </a:p>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600" b="1">
                <a:latin typeface="微软雅黑" panose="020B0503020204020204" pitchFamily="34" charset="-122"/>
                <a:ea typeface="微软雅黑" panose="020B0503020204020204" pitchFamily="34" charset="-122"/>
                <a:sym typeface="+mn-ea"/>
              </a:rPr>
              <a:t>增强应急响应能力：</a:t>
            </a:r>
            <a:r>
              <a:rPr lang="zh-CN" altLang="en-US" sz="600">
                <a:latin typeface="微软雅黑" panose="020B0503020204020204" pitchFamily="34" charset="-122"/>
                <a:ea typeface="微软雅黑" panose="020B0503020204020204" pitchFamily="34" charset="-122"/>
                <a:sym typeface="+mn-ea"/>
              </a:rPr>
              <a:t>在突发事件发生时，智能检测系统能够快速提供现场信息，协助应急部门制定救援方案，提高</a:t>
            </a:r>
            <a:endParaRPr lang="zh-CN" altLang="en-US" sz="600">
              <a:latin typeface="微软雅黑" panose="020B0503020204020204" pitchFamily="34" charset="-122"/>
              <a:ea typeface="微软雅黑" panose="020B0503020204020204" pitchFamily="34" charset="-122"/>
              <a:sym typeface="+mn-ea"/>
            </a:endParaRPr>
          </a:p>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600">
                <a:latin typeface="微软雅黑" panose="020B0503020204020204" pitchFamily="34" charset="-122"/>
                <a:ea typeface="微软雅黑" panose="020B0503020204020204" pitchFamily="34" charset="-122"/>
                <a:sym typeface="+mn-ea"/>
              </a:rPr>
              <a:t>应急响应和处置能力。</a:t>
            </a:r>
            <a:endParaRPr lang="zh-CN" altLang="en-US" sz="600">
              <a:latin typeface="微软雅黑" panose="020B0503020204020204" pitchFamily="34" charset="-122"/>
              <a:ea typeface="微软雅黑" panose="020B0503020204020204" pitchFamily="34" charset="-122"/>
            </a:endParaRPr>
          </a:p>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600" b="1">
                <a:latin typeface="微软雅黑" panose="020B0503020204020204" pitchFamily="34" charset="-122"/>
                <a:ea typeface="微软雅黑" panose="020B0503020204020204" pitchFamily="34" charset="-122"/>
                <a:sym typeface="+mn-ea"/>
              </a:rPr>
              <a:t>提升管理决策水平：</a:t>
            </a:r>
            <a:r>
              <a:rPr lang="zh-CN" altLang="en-US" sz="600">
                <a:latin typeface="微软雅黑" panose="020B0503020204020204" pitchFamily="34" charset="-122"/>
                <a:ea typeface="微软雅黑" panose="020B0503020204020204" pitchFamily="34" charset="-122"/>
                <a:sym typeface="+mn-ea"/>
              </a:rPr>
              <a:t>智能检测系统能够为公路管理部门提供科学的决策依据，提升管理决策的科学性和准确性</a:t>
            </a:r>
            <a:r>
              <a:rPr lang="zh-CN" altLang="en-US" sz="600" b="1">
                <a:latin typeface="微软雅黑" panose="020B0503020204020204" pitchFamily="34" charset="-122"/>
                <a:ea typeface="微软雅黑" panose="020B0503020204020204" pitchFamily="34" charset="-122"/>
                <a:sym typeface="+mn-ea"/>
              </a:rPr>
              <a:t>。</a:t>
            </a:r>
            <a:endParaRPr lang="zh-CN" altLang="en-US" sz="6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p:cNvSpPr txBox="1"/>
          <p:nvPr/>
        </p:nvSpPr>
        <p:spPr>
          <a:xfrm>
            <a:off x="263367" y="617062"/>
            <a:ext cx="8585359" cy="645160"/>
          </a:xfrm>
          <a:prstGeom prst="rect">
            <a:avLst/>
          </a:prstGeom>
          <a:solidFill>
            <a:srgbClr val="F8FAFC"/>
          </a:solidFill>
        </p:spPr>
        <p:txBody>
          <a:bodyPr wrap="square" lIns="134778" rIns="134778" rtlCol="0" anchor="ctr" anchorCtr="0">
            <a:spAutoFit/>
          </a:bodyPr>
          <a:lstStyle/>
          <a:p>
            <a:pPr marL="285750" indent="-285750" algn="l">
              <a:lnSpc>
                <a:spcPct val="150000"/>
              </a:lnSpc>
              <a:spcBef>
                <a:spcPts val="300"/>
              </a:spcBef>
              <a:buClrTx/>
              <a:buSzTx/>
              <a:buFont typeface="Wingdings" panose="05000000000000000000" charset="0"/>
              <a:buChar char="n"/>
            </a:pPr>
            <a:r>
              <a:rPr lang="zh-CN" sz="1200" b="1" dirty="0">
                <a:solidFill>
                  <a:srgbClr val="0070C0"/>
                </a:solidFill>
                <a:effectLst/>
                <a:latin typeface="微软雅黑" panose="020B0503020204020204" pitchFamily="34" charset="-122"/>
                <a:ea typeface="微软雅黑" panose="020B0503020204020204" pitchFamily="34" charset="-122"/>
                <a:sym typeface="+mn-ea"/>
              </a:rPr>
              <a:t>DeepSeek在公路智能检测中通过图像识别、传感器技术和数据分析，提升了检测效率和准确性，为公路管理和维护提供了有力支持。</a:t>
            </a:r>
            <a:endParaRPr lang="zh-CN" sz="1200" b="1" dirty="0">
              <a:solidFill>
                <a:srgbClr val="0070C0"/>
              </a:solidFill>
              <a:effectLst/>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3"/>
          <a:stretch>
            <a:fillRect/>
          </a:stretch>
        </p:blipFill>
        <p:spPr>
          <a:xfrm>
            <a:off x="2790349" y="1815465"/>
            <a:ext cx="1380649" cy="1212533"/>
          </a:xfrm>
          <a:prstGeom prst="rect">
            <a:avLst/>
          </a:prstGeom>
        </p:spPr>
      </p:pic>
      <p:grpSp>
        <p:nvGrpSpPr>
          <p:cNvPr id="8" name="组合 7"/>
          <p:cNvGrpSpPr/>
          <p:nvPr/>
        </p:nvGrpSpPr>
        <p:grpSpPr>
          <a:xfrm>
            <a:off x="6730841" y="1599724"/>
            <a:ext cx="1876901" cy="337697"/>
            <a:chOff x="589" y="7025"/>
            <a:chExt cx="1928" cy="421"/>
          </a:xfrm>
        </p:grpSpPr>
        <p:sp>
          <p:nvSpPr>
            <p:cNvPr id="9" name="矩形 8"/>
            <p:cNvSpPr/>
            <p:nvPr/>
          </p:nvSpPr>
          <p:spPr>
            <a:xfrm>
              <a:off x="589" y="7313"/>
              <a:ext cx="1928" cy="133"/>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文本框 11"/>
            <p:cNvSpPr txBox="1"/>
            <p:nvPr/>
          </p:nvSpPr>
          <p:spPr>
            <a:xfrm>
              <a:off x="590" y="7025"/>
              <a:ext cx="1927" cy="288"/>
            </a:xfrm>
            <a:prstGeom prst="rect">
              <a:avLst/>
            </a:prstGeom>
            <a:solidFill>
              <a:srgbClr val="00B0F0"/>
            </a:solidFill>
          </p:spPr>
          <p:txBody>
            <a:bodyPr wrap="square" rtlCol="0">
              <a:noAutofit/>
            </a:bodyPr>
            <a:lstStyle/>
            <a:p>
              <a:pPr algn="ctr"/>
              <a:r>
                <a:rPr lang="zh-CN" altLang="en-US" sz="1050" b="1">
                  <a:solidFill>
                    <a:schemeClr val="bg1"/>
                  </a:solidFill>
                  <a:sym typeface="+mn-ea"/>
                </a:rPr>
                <a:t>路面病害监测</a:t>
              </a:r>
              <a:endParaRPr lang="zh-CN" altLang="en-US" sz="1050" b="1">
                <a:solidFill>
                  <a:schemeClr val="bg1"/>
                </a:solidFill>
              </a:endParaRPr>
            </a:p>
          </p:txBody>
        </p:sp>
      </p:grpSp>
      <p:grpSp>
        <p:nvGrpSpPr>
          <p:cNvPr id="14" name="组合 13"/>
          <p:cNvGrpSpPr/>
          <p:nvPr/>
        </p:nvGrpSpPr>
        <p:grpSpPr>
          <a:xfrm>
            <a:off x="4624864" y="3327559"/>
            <a:ext cx="1876901" cy="328298"/>
            <a:chOff x="589" y="7025"/>
            <a:chExt cx="1928" cy="427"/>
          </a:xfrm>
        </p:grpSpPr>
        <p:sp>
          <p:nvSpPr>
            <p:cNvPr id="19" name="矩形 18"/>
            <p:cNvSpPr/>
            <p:nvPr/>
          </p:nvSpPr>
          <p:spPr>
            <a:xfrm>
              <a:off x="589" y="7313"/>
              <a:ext cx="1928" cy="139"/>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文本框 24"/>
            <p:cNvSpPr txBox="1"/>
            <p:nvPr/>
          </p:nvSpPr>
          <p:spPr>
            <a:xfrm>
              <a:off x="590" y="7025"/>
              <a:ext cx="1927" cy="288"/>
            </a:xfrm>
            <a:prstGeom prst="rect">
              <a:avLst/>
            </a:prstGeom>
            <a:solidFill>
              <a:srgbClr val="00B0F0"/>
            </a:solidFill>
          </p:spPr>
          <p:txBody>
            <a:bodyPr wrap="square" rtlCol="0">
              <a:noAutofit/>
            </a:bodyPr>
            <a:lstStyle/>
            <a:p>
              <a:pPr algn="ctr">
                <a:buClrTx/>
                <a:buSzTx/>
                <a:buFontTx/>
              </a:pPr>
              <a:r>
                <a:rPr lang="zh-CN" altLang="en-US" sz="1050" b="1">
                  <a:solidFill>
                    <a:schemeClr val="bg1"/>
                  </a:solidFill>
                  <a:sym typeface="+mn-ea"/>
                </a:rPr>
                <a:t>桥梁结构健康监测</a:t>
              </a:r>
              <a:endParaRPr lang="zh-CN" altLang="en-US" sz="1050" b="1">
                <a:solidFill>
                  <a:schemeClr val="bg1"/>
                </a:solidFill>
              </a:endParaRPr>
            </a:p>
          </p:txBody>
        </p:sp>
      </p:grpSp>
      <p:grpSp>
        <p:nvGrpSpPr>
          <p:cNvPr id="31" name="组合 30"/>
          <p:cNvGrpSpPr/>
          <p:nvPr/>
        </p:nvGrpSpPr>
        <p:grpSpPr>
          <a:xfrm>
            <a:off x="6730841" y="3327559"/>
            <a:ext cx="1876901" cy="328298"/>
            <a:chOff x="589" y="7025"/>
            <a:chExt cx="1928" cy="427"/>
          </a:xfrm>
        </p:grpSpPr>
        <p:sp>
          <p:nvSpPr>
            <p:cNvPr id="37" name="矩形 36"/>
            <p:cNvSpPr/>
            <p:nvPr/>
          </p:nvSpPr>
          <p:spPr>
            <a:xfrm>
              <a:off x="589" y="7313"/>
              <a:ext cx="1928" cy="139"/>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文本框 37"/>
            <p:cNvSpPr txBox="1"/>
            <p:nvPr/>
          </p:nvSpPr>
          <p:spPr>
            <a:xfrm>
              <a:off x="590" y="7025"/>
              <a:ext cx="1927" cy="288"/>
            </a:xfrm>
            <a:prstGeom prst="rect">
              <a:avLst/>
            </a:prstGeom>
            <a:solidFill>
              <a:srgbClr val="00B0F0"/>
            </a:solidFill>
          </p:spPr>
          <p:txBody>
            <a:bodyPr wrap="square" rtlCol="0">
              <a:noAutofit/>
            </a:bodyPr>
            <a:lstStyle/>
            <a:p>
              <a:pPr algn="ctr">
                <a:buClrTx/>
                <a:buSzTx/>
                <a:buFontTx/>
              </a:pPr>
              <a:r>
                <a:rPr lang="zh-CN" altLang="en-US" sz="1050" b="1">
                  <a:solidFill>
                    <a:schemeClr val="bg1"/>
                  </a:solidFill>
                  <a:sym typeface="+mn-ea"/>
                </a:rPr>
                <a:t>隧道安全监测</a:t>
              </a:r>
              <a:endParaRPr lang="zh-CN" altLang="en-US" sz="1050" b="1">
                <a:solidFill>
                  <a:schemeClr val="bg1"/>
                </a:solidFill>
              </a:endParaRPr>
            </a:p>
          </p:txBody>
        </p:sp>
      </p:grpSp>
      <p:sp>
        <p:nvSpPr>
          <p:cNvPr id="39" name="文本框 38"/>
          <p:cNvSpPr txBox="1"/>
          <p:nvPr/>
        </p:nvSpPr>
        <p:spPr>
          <a:xfrm>
            <a:off x="4628674" y="1869758"/>
            <a:ext cx="1875949" cy="1180624"/>
          </a:xfrm>
          <a:prstGeom prst="rect">
            <a:avLst/>
          </a:prstGeom>
          <a:noFill/>
        </p:spPr>
        <p:txBody>
          <a:bodyPr wrap="square" rtlCol="0" anchor="t">
            <a:noAutofit/>
          </a:bodyPr>
          <a:lstStyle/>
          <a:p>
            <a:r>
              <a:rPr lang="zh-CN" altLang="en-US" sz="750" b="1">
                <a:latin typeface="微软雅黑" panose="020B0503020204020204" pitchFamily="34" charset="-122"/>
                <a:ea typeface="微软雅黑" panose="020B0503020204020204" pitchFamily="34" charset="-122"/>
                <a:sym typeface="+mn-ea"/>
              </a:rPr>
              <a:t>应用场景</a:t>
            </a:r>
            <a:r>
              <a:rPr lang="zh-CN" altLang="en-US" sz="900">
                <a:sym typeface="+mn-ea"/>
              </a:rPr>
              <a:t>：高速公路、城市主干道等。</a:t>
            </a:r>
            <a:endParaRPr lang="zh-CN" altLang="en-US" sz="900"/>
          </a:p>
          <a:p>
            <a:r>
              <a:rPr lang="zh-CN" altLang="en-US" sz="750" b="1">
                <a:latin typeface="微软雅黑" panose="020B0503020204020204" pitchFamily="34" charset="-122"/>
                <a:ea typeface="微软雅黑" panose="020B0503020204020204" pitchFamily="34" charset="-122"/>
                <a:sym typeface="+mn-ea"/>
              </a:rPr>
              <a:t>功能实现</a:t>
            </a:r>
            <a:r>
              <a:rPr lang="zh-CN" altLang="en-US" sz="900">
                <a:sym typeface="+mn-ea"/>
              </a:rPr>
              <a:t>：通过安装在道路两侧的摄像头和传感器，实时监测车流量、车速、交通事故等路况信息。</a:t>
            </a:r>
            <a:endParaRPr lang="zh-CN" altLang="en-US" sz="900"/>
          </a:p>
          <a:p>
            <a:r>
              <a:rPr lang="zh-CN" altLang="en-US" sz="750" b="1">
                <a:latin typeface="微软雅黑" panose="020B0503020204020204" pitchFamily="34" charset="-122"/>
                <a:ea typeface="微软雅黑" panose="020B0503020204020204" pitchFamily="34" charset="-122"/>
                <a:sym typeface="+mn-ea"/>
              </a:rPr>
              <a:t>应用效果</a:t>
            </a:r>
            <a:r>
              <a:rPr lang="zh-CN" altLang="en-US" sz="900">
                <a:sym typeface="+mn-ea"/>
              </a:rPr>
              <a:t>：及时发现拥堵、事故等异常情况，通过智能系统快速响应，疏导交通，减少拥堵时间。</a:t>
            </a:r>
            <a:endParaRPr lang="zh-CN" altLang="en-US" sz="900">
              <a:sym typeface="+mn-ea"/>
            </a:endParaRPr>
          </a:p>
        </p:txBody>
      </p:sp>
      <p:sp>
        <p:nvSpPr>
          <p:cNvPr id="40" name="文本框 39"/>
          <p:cNvSpPr txBox="1"/>
          <p:nvPr/>
        </p:nvSpPr>
        <p:spPr>
          <a:xfrm>
            <a:off x="6731794" y="1869758"/>
            <a:ext cx="1875949" cy="1180624"/>
          </a:xfrm>
          <a:prstGeom prst="rect">
            <a:avLst/>
          </a:prstGeom>
          <a:noFill/>
        </p:spPr>
        <p:txBody>
          <a:bodyPr wrap="square" rtlCol="0" anchor="t">
            <a:noAutofit/>
          </a:bodyPr>
          <a:lstStyle/>
          <a:p>
            <a:r>
              <a:rPr lang="zh-CN" altLang="en-US" sz="750" b="1">
                <a:latin typeface="微软雅黑" panose="020B0503020204020204" pitchFamily="34" charset="-122"/>
                <a:ea typeface="微软雅黑" panose="020B0503020204020204" pitchFamily="34" charset="-122"/>
                <a:sym typeface="+mn-ea"/>
              </a:rPr>
              <a:t>应用场景</a:t>
            </a:r>
            <a:r>
              <a:rPr lang="zh-CN" altLang="en-US" sz="900">
                <a:sym typeface="+mn-ea"/>
              </a:rPr>
              <a:t>：城市道路、乡村公路等。</a:t>
            </a:r>
            <a:r>
              <a:rPr lang="zh-CN" altLang="en-US" sz="750" b="1">
                <a:latin typeface="微软雅黑" panose="020B0503020204020204" pitchFamily="34" charset="-122"/>
                <a:ea typeface="微软雅黑" panose="020B0503020204020204" pitchFamily="34" charset="-122"/>
                <a:sym typeface="+mn-ea"/>
              </a:rPr>
              <a:t>功能实现</a:t>
            </a:r>
            <a:r>
              <a:rPr lang="zh-CN" altLang="en-US" sz="900">
                <a:sym typeface="+mn-ea"/>
              </a:rPr>
              <a:t>：利用无人机搭载高分辨率摄像头和激光雷达，定期对路面进行巡检，识别裂缝、坑洼、沉降等病害。</a:t>
            </a:r>
            <a:endParaRPr lang="zh-CN" altLang="en-US" sz="900"/>
          </a:p>
          <a:p>
            <a:r>
              <a:rPr lang="zh-CN" altLang="en-US" sz="750" b="1">
                <a:latin typeface="微软雅黑" panose="020B0503020204020204" pitchFamily="34" charset="-122"/>
                <a:ea typeface="微软雅黑" panose="020B0503020204020204" pitchFamily="34" charset="-122"/>
                <a:sym typeface="+mn-ea"/>
              </a:rPr>
              <a:t>应用效果</a:t>
            </a:r>
            <a:r>
              <a:rPr lang="zh-CN" altLang="en-US" sz="900">
                <a:sym typeface="+mn-ea"/>
              </a:rPr>
              <a:t>：提前发现并修复路面病害，延长道路使用寿命，提高行车安全性。</a:t>
            </a:r>
            <a:endParaRPr lang="zh-CN" altLang="en-US" sz="900">
              <a:sym typeface="+mn-ea"/>
            </a:endParaRPr>
          </a:p>
        </p:txBody>
      </p:sp>
      <p:sp>
        <p:nvSpPr>
          <p:cNvPr id="41" name="文本框 40"/>
          <p:cNvSpPr txBox="1"/>
          <p:nvPr/>
        </p:nvSpPr>
        <p:spPr>
          <a:xfrm>
            <a:off x="4628674" y="3610928"/>
            <a:ext cx="1875949" cy="1180624"/>
          </a:xfrm>
          <a:prstGeom prst="rect">
            <a:avLst/>
          </a:prstGeom>
          <a:noFill/>
        </p:spPr>
        <p:txBody>
          <a:bodyPr wrap="square" rtlCol="0" anchor="t">
            <a:noAutofit/>
          </a:bodyPr>
          <a:lstStyle/>
          <a:p>
            <a:r>
              <a:rPr lang="zh-CN" altLang="en-US" sz="750" b="1">
                <a:latin typeface="微软雅黑" panose="020B0503020204020204" pitchFamily="34" charset="-122"/>
                <a:ea typeface="微软雅黑" panose="020B0503020204020204" pitchFamily="34" charset="-122"/>
                <a:sym typeface="+mn-ea"/>
              </a:rPr>
              <a:t>应用场景</a:t>
            </a:r>
            <a:r>
              <a:rPr lang="zh-CN" altLang="en-US" sz="900">
                <a:sym typeface="+mn-ea"/>
              </a:rPr>
              <a:t>：大中型桥梁等各类桥梁。</a:t>
            </a:r>
            <a:endParaRPr lang="zh-CN" altLang="en-US" sz="900">
              <a:sym typeface="+mn-ea"/>
            </a:endParaRPr>
          </a:p>
          <a:p>
            <a:r>
              <a:rPr lang="zh-CN" altLang="en-US" sz="750" b="1">
                <a:latin typeface="微软雅黑" panose="020B0503020204020204" pitchFamily="34" charset="-122"/>
                <a:ea typeface="微软雅黑" panose="020B0503020204020204" pitchFamily="34" charset="-122"/>
                <a:sym typeface="+mn-ea"/>
              </a:rPr>
              <a:t>功能实现</a:t>
            </a:r>
            <a:r>
              <a:rPr lang="zh-CN" altLang="en-US" sz="900">
                <a:sym typeface="+mn-ea"/>
              </a:rPr>
              <a:t>：在桥梁关键部位安装传感器，实时监测桥梁的应力、应变、振动等参数。</a:t>
            </a:r>
            <a:endParaRPr lang="zh-CN" altLang="en-US" sz="900"/>
          </a:p>
          <a:p>
            <a:r>
              <a:rPr lang="zh-CN" altLang="en-US" sz="750" b="1">
                <a:latin typeface="微软雅黑" panose="020B0503020204020204" pitchFamily="34" charset="-122"/>
                <a:ea typeface="微软雅黑" panose="020B0503020204020204" pitchFamily="34" charset="-122"/>
                <a:sym typeface="+mn-ea"/>
              </a:rPr>
              <a:t>应用效果</a:t>
            </a:r>
            <a:r>
              <a:rPr lang="zh-CN" altLang="en-US" sz="900">
                <a:sym typeface="+mn-ea"/>
              </a:rPr>
              <a:t>：基于数据分析提前发现并修复路面病害，延长道路使用寿命，提高行车安全性。</a:t>
            </a:r>
            <a:endParaRPr lang="zh-CN" altLang="en-US" sz="900">
              <a:sym typeface="+mn-ea"/>
            </a:endParaRPr>
          </a:p>
        </p:txBody>
      </p:sp>
      <p:sp>
        <p:nvSpPr>
          <p:cNvPr id="42" name="文本框 41"/>
          <p:cNvSpPr txBox="1"/>
          <p:nvPr/>
        </p:nvSpPr>
        <p:spPr>
          <a:xfrm>
            <a:off x="6731794" y="3610928"/>
            <a:ext cx="1875949" cy="1180624"/>
          </a:xfrm>
          <a:prstGeom prst="rect">
            <a:avLst/>
          </a:prstGeom>
          <a:noFill/>
        </p:spPr>
        <p:txBody>
          <a:bodyPr wrap="square" rtlCol="0" anchor="t">
            <a:noAutofit/>
          </a:bodyPr>
          <a:lstStyle/>
          <a:p>
            <a:r>
              <a:rPr lang="zh-CN" altLang="en-US" sz="750" b="1">
                <a:latin typeface="微软雅黑" panose="020B0503020204020204" pitchFamily="34" charset="-122"/>
                <a:ea typeface="微软雅黑" panose="020B0503020204020204" pitchFamily="34" charset="-122"/>
                <a:sym typeface="+mn-ea"/>
              </a:rPr>
              <a:t>应用场景</a:t>
            </a:r>
            <a:r>
              <a:rPr lang="zh-CN" altLang="en-US" sz="900">
                <a:sym typeface="+mn-ea"/>
              </a:rPr>
              <a:t>：城市道路，高速公路等隧道。</a:t>
            </a:r>
            <a:endParaRPr lang="zh-CN" altLang="en-US" sz="900">
              <a:sym typeface="+mn-ea"/>
            </a:endParaRPr>
          </a:p>
          <a:p>
            <a:r>
              <a:rPr lang="zh-CN" altLang="en-US" sz="750" b="1">
                <a:latin typeface="微软雅黑" panose="020B0503020204020204" pitchFamily="34" charset="-122"/>
                <a:ea typeface="微软雅黑" panose="020B0503020204020204" pitchFamily="34" charset="-122"/>
                <a:sym typeface="+mn-ea"/>
              </a:rPr>
              <a:t>功能实现</a:t>
            </a:r>
            <a:r>
              <a:rPr lang="zh-CN" altLang="en-US" sz="900">
                <a:sym typeface="+mn-ea"/>
              </a:rPr>
              <a:t>：通过安装在隧道内的摄像头、烟雾传感器、温度传感器等设备，实时监测隧道内的交通状况、环境参数及时发现火灾、塌方等安全事故，通过智能系统快速疏散车辆和人员，保障隧道安全。</a:t>
            </a:r>
            <a:endParaRPr lang="zh-CN" altLang="en-US" sz="900">
              <a:sym typeface="+mn-ea"/>
            </a:endParaRPr>
          </a:p>
        </p:txBody>
      </p:sp>
      <p:sp>
        <p:nvSpPr>
          <p:cNvPr id="44" name="文本框 43"/>
          <p:cNvSpPr txBox="1"/>
          <p:nvPr>
            <p:custDataLst>
              <p:tags r:id="rId4"/>
            </p:custDataLst>
          </p:nvPr>
        </p:nvSpPr>
        <p:spPr>
          <a:xfrm>
            <a:off x="199549" y="3158490"/>
            <a:ext cx="742474" cy="175260"/>
          </a:xfrm>
          <a:prstGeom prst="snip2DiagRect">
            <a:avLst/>
          </a:prstGeom>
          <a:solidFill>
            <a:srgbClr val="00B0F0">
              <a:alpha val="100000"/>
            </a:srgbClr>
          </a:solidFill>
          <a:ln>
            <a:noFill/>
          </a:ln>
        </p:spPr>
        <p:txBody>
          <a:bodyPr vert="horz" wrap="square" rtlCol="0" anchor="ctr" anchorCtr="0">
            <a:noAutofit/>
          </a:bodyPr>
          <a:lstStyle/>
          <a:p>
            <a:pPr lvl="0" algn="ctr" fontAlgn="ctr">
              <a:buClrTx/>
              <a:buSzTx/>
              <a:buFontTx/>
            </a:pPr>
            <a:r>
              <a:rPr lang="zh-CN" altLang="en-US" sz="1050" b="1">
                <a:solidFill>
                  <a:schemeClr val="lt1"/>
                </a:solidFill>
                <a:latin typeface="微软雅黑" panose="020B0503020204020204" pitchFamily="34" charset="-122"/>
                <a:ea typeface="微软雅黑" panose="020B0503020204020204" pitchFamily="34" charset="-122"/>
                <a:sym typeface="+mn-ea"/>
              </a:rPr>
              <a:t>应用价值</a:t>
            </a:r>
            <a:endParaRPr lang="zh-CN" altLang="en-US" sz="1050" b="1">
              <a:solidFill>
                <a:schemeClr val="lt1"/>
              </a:solidFill>
              <a:latin typeface="微软雅黑" panose="020B0503020204020204" pitchFamily="34" charset="-122"/>
              <a:ea typeface="微软雅黑" panose="020B0503020204020204" pitchFamily="34" charset="-122"/>
              <a:sym typeface="+mn-ea"/>
            </a:endParaRPr>
          </a:p>
        </p:txBody>
      </p:sp>
      <p:sp>
        <p:nvSpPr>
          <p:cNvPr id="63" name="矩形 62"/>
          <p:cNvSpPr/>
          <p:nvPr/>
        </p:nvSpPr>
        <p:spPr>
          <a:xfrm>
            <a:off x="77629" y="1320641"/>
            <a:ext cx="4324350" cy="1785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应用需求</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77629" y="1499235"/>
            <a:ext cx="4324350" cy="3584258"/>
          </a:xfrm>
          <a:prstGeom prst="rect">
            <a:avLst/>
          </a:prstGeom>
          <a:solidFill>
            <a:schemeClr val="bg1"/>
          </a:solidFill>
          <a:ln>
            <a:solidFill>
              <a:srgbClr val="69C4F8"/>
            </a:solidFill>
          </a:ln>
        </p:spPr>
        <p:txBody>
          <a:bodyPr wrap="square" lIns="243000" tIns="121500" rIns="243000" bIns="121500" anchor="t">
            <a:noAutofit/>
          </a:bodyPr>
          <a:lstStyle/>
          <a:p>
            <a:pPr marL="0" indent="0" algn="l" defTabSz="0" rtl="0" eaLnBrk="1" latinLnBrk="0" hangingPunct="1">
              <a:lnSpc>
                <a:spcPct val="150000"/>
              </a:lnSpc>
              <a:buNone/>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43" name="矩形 42"/>
          <p:cNvSpPr/>
          <p:nvPr/>
        </p:nvSpPr>
        <p:spPr>
          <a:xfrm>
            <a:off x="4463891" y="1471613"/>
            <a:ext cx="4324350" cy="3584258"/>
          </a:xfrm>
          <a:prstGeom prst="rect">
            <a:avLst/>
          </a:prstGeom>
          <a:solidFill>
            <a:schemeClr val="bg1"/>
          </a:solidFill>
          <a:ln>
            <a:solidFill>
              <a:srgbClr val="69C4F8"/>
            </a:solidFill>
          </a:ln>
        </p:spPr>
        <p:txBody>
          <a:bodyPr wrap="square" lIns="243000" tIns="121500" rIns="243000" bIns="121500" anchor="t">
            <a:noAutofit/>
          </a:bodyPr>
          <a:lstStyle/>
          <a:p>
            <a:pPr marL="0" indent="0" algn="l" defTabSz="0" rtl="0" eaLnBrk="1" latinLnBrk="0" hangingPunct="1">
              <a:lnSpc>
                <a:spcPct val="150000"/>
              </a:lnSpc>
              <a:buNone/>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0"/>
          </p:nvPr>
        </p:nvSpPr>
        <p:spPr>
          <a:xfrm>
            <a:off x="548390" y="103949"/>
            <a:ext cx="3521189" cy="368300"/>
          </a:xfrm>
        </p:spPr>
        <p:txBody>
          <a:bodyPr/>
          <a:lstStyle/>
          <a:p>
            <a:r>
              <a:rPr lang="zh-CN" sz="1800" dirty="0">
                <a:solidFill>
                  <a:srgbClr val="0070C0"/>
                </a:solidFill>
                <a:sym typeface="+mn-ea"/>
              </a:rPr>
              <a:t>交通行业-</a:t>
            </a:r>
            <a:r>
              <a:rPr lang="zh-CN" sz="1800" dirty="0">
                <a:solidFill>
                  <a:srgbClr val="0070C0"/>
                </a:solidFill>
              </a:rPr>
              <a:t>AI+智慧养护场景</a:t>
            </a:r>
            <a:endParaRPr lang="zh-CN" sz="1800" dirty="0">
              <a:solidFill>
                <a:srgbClr val="0070C0"/>
              </a:solidFill>
            </a:endParaRPr>
          </a:p>
        </p:txBody>
      </p:sp>
      <p:sp>
        <p:nvSpPr>
          <p:cNvPr id="64" name="文本框 63"/>
          <p:cNvSpPr txBox="1"/>
          <p:nvPr>
            <p:custDataLst>
              <p:tags r:id="rId1"/>
            </p:custDataLst>
          </p:nvPr>
        </p:nvSpPr>
        <p:spPr>
          <a:xfrm>
            <a:off x="199549" y="1815941"/>
            <a:ext cx="2811780" cy="1269206"/>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lIns="0" tIns="0" rIns="0" bIns="0">
            <a:noAutofit/>
          </a:bodyPr>
          <a:lstStyle/>
          <a:p>
            <a:pPr marL="171450" indent="-1714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目标需求：</a:t>
            </a:r>
            <a:r>
              <a:rPr lang="zh-CN" altLang="en-US" sz="750">
                <a:latin typeface="微软雅黑" panose="020B0503020204020204" pitchFamily="34" charset="-122"/>
                <a:ea typeface="微软雅黑" panose="020B0503020204020204" pitchFamily="34" charset="-122"/>
                <a:sym typeface="+mn-ea"/>
              </a:rPr>
              <a:t>通过AI算法与公路养护场景的深度融合，实现从“被动维修”到“主动预防”、从“经验驱动”到“数据驱动”的转变，提升公路服务的可靠性、安全性和经济性，</a:t>
            </a:r>
            <a:endParaRPr lang="zh-CN" altLang="en-US" sz="750">
              <a:latin typeface="微软雅黑" panose="020B0503020204020204" pitchFamily="34" charset="-122"/>
              <a:ea typeface="微软雅黑" panose="020B0503020204020204" pitchFamily="34" charset="-122"/>
              <a:sym typeface="+mn-ea"/>
            </a:endParaRPr>
          </a:p>
          <a:p>
            <a:pPr marL="171450" indent="-1714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传统养护问题</a:t>
            </a:r>
            <a:r>
              <a:rPr lang="zh-CN" altLang="en-US" sz="750">
                <a:latin typeface="微软雅黑" panose="020B0503020204020204" pitchFamily="34" charset="-122"/>
                <a:ea typeface="微软雅黑" panose="020B0503020204020204" pitchFamily="34" charset="-122"/>
                <a:sym typeface="+mn-ea"/>
              </a:rPr>
              <a:t>：依靠人工巡查，养护效率低。</a:t>
            </a:r>
            <a:endParaRPr lang="zh-CN" altLang="en-US" sz="750">
              <a:latin typeface="微软雅黑" panose="020B0503020204020204" pitchFamily="34" charset="-122"/>
              <a:ea typeface="微软雅黑" panose="020B0503020204020204" pitchFamily="34" charset="-122"/>
              <a:sym typeface="+mn-ea"/>
            </a:endParaRPr>
          </a:p>
          <a:p>
            <a:pPr marL="166370" indent="-16637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智慧养护优势</a:t>
            </a:r>
            <a:r>
              <a:rPr lang="zh-CN" altLang="en-US" sz="750">
                <a:latin typeface="微软雅黑" panose="020B0503020204020204" pitchFamily="34" charset="-122"/>
                <a:ea typeface="微软雅黑" panose="020B0503020204020204" pitchFamily="34" charset="-122"/>
                <a:sym typeface="+mn-ea"/>
              </a:rPr>
              <a:t>：养护效率高，智能化养护。</a:t>
            </a:r>
            <a:endParaRPr lang="zh-CN" altLang="en-US" sz="750">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4463891" y="1305878"/>
            <a:ext cx="4324350" cy="176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主要应用场景</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文本框 34"/>
          <p:cNvSpPr txBox="1"/>
          <p:nvPr>
            <p:custDataLst>
              <p:tags r:id="rId2"/>
            </p:custDataLst>
          </p:nvPr>
        </p:nvSpPr>
        <p:spPr>
          <a:xfrm>
            <a:off x="177165" y="1547813"/>
            <a:ext cx="742474" cy="175260"/>
          </a:xfrm>
          <a:prstGeom prst="snip2DiagRect">
            <a:avLst/>
          </a:prstGeom>
          <a:solidFill>
            <a:srgbClr val="00B0F0">
              <a:alpha val="100000"/>
            </a:srgbClr>
          </a:solidFill>
          <a:ln>
            <a:noFill/>
          </a:ln>
        </p:spPr>
        <p:txBody>
          <a:bodyPr vert="horz" wrap="square" rtlCol="0" anchor="ctr" anchorCtr="0">
            <a:noAutofit/>
          </a:bodyPr>
          <a:lstStyle/>
          <a:p>
            <a:pPr lvl="0" algn="ctr" fontAlgn="ctr">
              <a:buClrTx/>
              <a:buSzTx/>
              <a:buFontTx/>
            </a:pPr>
            <a:r>
              <a:rPr lang="zh-CN" altLang="en-US" sz="1050" b="1">
                <a:solidFill>
                  <a:schemeClr val="lt1"/>
                </a:solidFill>
                <a:latin typeface="微软雅黑" panose="020B0503020204020204" pitchFamily="34" charset="-122"/>
                <a:ea typeface="微软雅黑" panose="020B0503020204020204" pitchFamily="34" charset="-122"/>
                <a:sym typeface="+mn-ea"/>
              </a:rPr>
              <a:t>需求内容</a:t>
            </a:r>
            <a:endParaRPr lang="zh-CN" altLang="en-US" sz="1050" b="1">
              <a:solidFill>
                <a:schemeClr val="lt1"/>
              </a:solidFill>
              <a:latin typeface="微软雅黑" panose="020B0503020204020204" pitchFamily="34" charset="-122"/>
              <a:ea typeface="微软雅黑" panose="020B0503020204020204" pitchFamily="34" charset="-122"/>
              <a:sym typeface="+mn-ea"/>
            </a:endParaRPr>
          </a:p>
        </p:txBody>
      </p:sp>
      <p:sp>
        <p:nvSpPr>
          <p:cNvPr id="36" name="圆角矩形 35"/>
          <p:cNvSpPr/>
          <p:nvPr/>
        </p:nvSpPr>
        <p:spPr bwMode="auto">
          <a:xfrm>
            <a:off x="144304" y="1777365"/>
            <a:ext cx="4203859" cy="134493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zh-CN" altLang="en-US" sz="9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2" name="组合 111"/>
          <p:cNvGrpSpPr/>
          <p:nvPr/>
        </p:nvGrpSpPr>
        <p:grpSpPr>
          <a:xfrm>
            <a:off x="4624864" y="1599724"/>
            <a:ext cx="1876901" cy="338705"/>
            <a:chOff x="589" y="7025"/>
            <a:chExt cx="1928" cy="421"/>
          </a:xfrm>
        </p:grpSpPr>
        <p:sp>
          <p:nvSpPr>
            <p:cNvPr id="81" name="矩形 80"/>
            <p:cNvSpPr/>
            <p:nvPr/>
          </p:nvSpPr>
          <p:spPr>
            <a:xfrm>
              <a:off x="589" y="7313"/>
              <a:ext cx="1928" cy="133"/>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文本框 86"/>
            <p:cNvSpPr txBox="1"/>
            <p:nvPr/>
          </p:nvSpPr>
          <p:spPr>
            <a:xfrm>
              <a:off x="590" y="7025"/>
              <a:ext cx="1927" cy="288"/>
            </a:xfrm>
            <a:prstGeom prst="rect">
              <a:avLst/>
            </a:prstGeom>
            <a:solidFill>
              <a:srgbClr val="00B0F0"/>
            </a:solidFill>
          </p:spPr>
          <p:txBody>
            <a:bodyPr wrap="square" rtlCol="0">
              <a:noAutofit/>
            </a:bodyPr>
            <a:lstStyle/>
            <a:p>
              <a:pPr algn="ctr"/>
              <a:r>
                <a:rPr lang="zh-CN" altLang="en-US" sz="1050" b="1">
                  <a:solidFill>
                    <a:schemeClr val="bg1"/>
                  </a:solidFill>
                  <a:sym typeface="+mn-ea"/>
                </a:rPr>
                <a:t>养护方案智能生成</a:t>
              </a:r>
              <a:endParaRPr lang="zh-CN" altLang="en-US" sz="1050" b="1">
                <a:solidFill>
                  <a:schemeClr val="bg1"/>
                </a:solidFill>
                <a:sym typeface="+mn-ea"/>
              </a:endParaRPr>
            </a:p>
          </p:txBody>
        </p:sp>
      </p:grpSp>
      <p:sp>
        <p:nvSpPr>
          <p:cNvPr id="179" name="圆角矩形 178"/>
          <p:cNvSpPr/>
          <p:nvPr/>
        </p:nvSpPr>
        <p:spPr bwMode="auto">
          <a:xfrm>
            <a:off x="143828" y="3344228"/>
            <a:ext cx="4210526" cy="1674019"/>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降低养护成本：</a:t>
            </a:r>
            <a:endParaRPr lang="zh-CN" altLang="en-US" sz="750" b="1">
              <a:latin typeface="微软雅黑" panose="020B0503020204020204" pitchFamily="34" charset="-122"/>
              <a:ea typeface="微软雅黑" panose="020B0503020204020204" pitchFamily="34" charset="-122"/>
              <a:sym typeface="+mn-ea"/>
            </a:endParaRPr>
          </a:p>
          <a:p>
            <a:pPr marL="171450" indent="-171450" algn="l" defTabSz="914400">
              <a:lnSpc>
                <a:spcPct val="200000"/>
              </a:lnSpc>
              <a:spcBef>
                <a:spcPts val="0"/>
              </a:spcBef>
              <a:spcAft>
                <a:spcPts val="0"/>
              </a:spcAft>
              <a:buClrTx/>
              <a:buSzTx/>
              <a:buFont typeface="Wingdings" panose="05000000000000000000" charset="0"/>
              <a:buChar char="Ø"/>
            </a:pPr>
            <a:r>
              <a:rPr lang="zh-CN" altLang="en-US" sz="750">
                <a:latin typeface="微软雅黑" panose="020B0503020204020204" pitchFamily="34" charset="-122"/>
                <a:ea typeface="微软雅黑" panose="020B0503020204020204" pitchFamily="34" charset="-122"/>
                <a:sym typeface="+mn-ea"/>
              </a:rPr>
              <a:t>通过预测性维护（如AI预测病害发展），减少突发性大修需求，养护成本降低30%-50%。</a:t>
            </a:r>
            <a:endParaRPr lang="zh-CN" altLang="en-US" sz="750">
              <a:latin typeface="微软雅黑" panose="020B0503020204020204" pitchFamily="34" charset="-122"/>
              <a:ea typeface="微软雅黑" panose="020B0503020204020204" pitchFamily="34" charset="-122"/>
              <a:sym typeface="+mn-ea"/>
            </a:endParaRPr>
          </a:p>
          <a:p>
            <a:pPr marL="171450" indent="-171450" algn="l" defTabSz="914400">
              <a:lnSpc>
                <a:spcPct val="200000"/>
              </a:lnSpc>
              <a:spcBef>
                <a:spcPts val="0"/>
              </a:spcBef>
              <a:spcAft>
                <a:spcPts val="0"/>
              </a:spcAft>
              <a:buClrTx/>
              <a:buSzTx/>
              <a:buFont typeface="Wingdings" panose="05000000000000000000" charset="0"/>
              <a:buChar char="Ø"/>
            </a:pPr>
            <a:r>
              <a:rPr lang="zh-CN" altLang="en-US" sz="750">
                <a:latin typeface="微软雅黑" panose="020B0503020204020204" pitchFamily="34" charset="-122"/>
                <a:ea typeface="微软雅黑" panose="020B0503020204020204" pitchFamily="34" charset="-122"/>
                <a:sym typeface="+mn-ea"/>
              </a:rPr>
              <a:t>资源优化调度（如车辆路径规划）减少空驶率，节省燃油和人力成本。</a:t>
            </a:r>
            <a:endParaRPr lang="zh-CN" altLang="en-US" sz="750">
              <a:latin typeface="微软雅黑" panose="020B0503020204020204" pitchFamily="34" charset="-122"/>
              <a:ea typeface="微软雅黑" panose="020B0503020204020204" pitchFamily="34" charset="-122"/>
              <a:sym typeface="+mn-ea"/>
            </a:endParaRPr>
          </a:p>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延长公路寿命：</a:t>
            </a:r>
            <a:endParaRPr lang="zh-CN" altLang="en-US" sz="750" b="1">
              <a:latin typeface="微软雅黑" panose="020B0503020204020204" pitchFamily="34" charset="-122"/>
              <a:ea typeface="微软雅黑" panose="020B0503020204020204" pitchFamily="34" charset="-122"/>
              <a:sym typeface="+mn-ea"/>
            </a:endParaRPr>
          </a:p>
          <a:p>
            <a:pPr marL="171450" indent="-171450" algn="l" defTabSz="914400">
              <a:lnSpc>
                <a:spcPct val="200000"/>
              </a:lnSpc>
              <a:spcBef>
                <a:spcPts val="0"/>
              </a:spcBef>
              <a:spcAft>
                <a:spcPts val="0"/>
              </a:spcAft>
              <a:buClrTx/>
              <a:buSzTx/>
              <a:buFont typeface="Wingdings" panose="05000000000000000000" charset="0"/>
              <a:buChar char="Ø"/>
            </a:pPr>
            <a:r>
              <a:rPr lang="en-US" altLang="zh-CN" sz="750">
                <a:latin typeface="微软雅黑" panose="020B0503020204020204" pitchFamily="34" charset="-122"/>
                <a:ea typeface="微软雅黑" panose="020B0503020204020204" pitchFamily="34" charset="-122"/>
                <a:sym typeface="+mn-ea"/>
              </a:rPr>
              <a:t>基于全生命周期分析精准制定养护策略，延长路面使用寿命20%以上，延缓大修周期。</a:t>
            </a:r>
            <a:endParaRPr lang="en-US" altLang="zh-CN" sz="750">
              <a:latin typeface="微软雅黑" panose="020B0503020204020204" pitchFamily="34" charset="-122"/>
              <a:ea typeface="微软雅黑" panose="020B0503020204020204" pitchFamily="34" charset="-122"/>
              <a:sym typeface="+mn-ea"/>
            </a:endParaRPr>
          </a:p>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减少交通中断损失：</a:t>
            </a:r>
            <a:endParaRPr lang="zh-CN" altLang="en-US" sz="750" b="1">
              <a:latin typeface="微软雅黑" panose="020B0503020204020204" pitchFamily="34" charset="-122"/>
              <a:ea typeface="微软雅黑" panose="020B0503020204020204" pitchFamily="34" charset="-122"/>
              <a:sym typeface="+mn-ea"/>
            </a:endParaRPr>
          </a:p>
          <a:p>
            <a:pPr marL="171450" indent="-171450" algn="l" defTabSz="914400">
              <a:lnSpc>
                <a:spcPct val="200000"/>
              </a:lnSpc>
              <a:spcBef>
                <a:spcPts val="0"/>
              </a:spcBef>
              <a:spcAft>
                <a:spcPts val="0"/>
              </a:spcAft>
              <a:buClrTx/>
              <a:buSzTx/>
              <a:buFont typeface="Wingdings" panose="05000000000000000000" charset="0"/>
              <a:buChar char="Ø"/>
            </a:pPr>
            <a:r>
              <a:rPr lang="en-US" altLang="zh-CN" sz="750">
                <a:latin typeface="微软雅黑" panose="020B0503020204020204" pitchFamily="34" charset="-122"/>
                <a:ea typeface="微软雅黑" panose="020B0503020204020204" pitchFamily="34" charset="-122"/>
                <a:sym typeface="+mn-ea"/>
              </a:rPr>
              <a:t>通过无人化施工（如夜间无人摊铺）缩短封路时间，降低因施工造成的交通拥堵经济损失。</a:t>
            </a:r>
            <a:endParaRPr lang="en-US" altLang="zh-CN" sz="750">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263366" y="694849"/>
            <a:ext cx="8585359" cy="614363"/>
          </a:xfrm>
          <a:prstGeom prst="rect">
            <a:avLst/>
          </a:prstGeom>
          <a:solidFill>
            <a:srgbClr val="F8FAFC"/>
          </a:solidFill>
        </p:spPr>
        <p:txBody>
          <a:bodyPr wrap="square" lIns="134778" rIns="134778" rtlCol="0" anchor="ctr" anchorCtr="0">
            <a:noAutofit/>
          </a:bodyPr>
          <a:lstStyle/>
          <a:p>
            <a:pPr marL="285750" indent="-285750" algn="l" fontAlgn="auto">
              <a:lnSpc>
                <a:spcPct val="100000"/>
              </a:lnSpc>
              <a:spcBef>
                <a:spcPts val="300"/>
              </a:spcBef>
              <a:buClrTx/>
              <a:buSzTx/>
              <a:buFont typeface="Wingdings" panose="05000000000000000000" charset="0"/>
              <a:buChar char="n"/>
            </a:pPr>
            <a:r>
              <a:rPr lang="zh-CN" sz="1200" b="1" dirty="0">
                <a:solidFill>
                  <a:srgbClr val="0070C0"/>
                </a:solidFill>
                <a:effectLst/>
                <a:latin typeface="微软雅黑" panose="020B0503020204020204" pitchFamily="34" charset="-122"/>
                <a:ea typeface="微软雅黑" panose="020B0503020204020204" pitchFamily="34" charset="-122"/>
                <a:sym typeface="+mn-ea"/>
              </a:rPr>
              <a:t>基于 DeepSeek大模型强大的数据分析与处理能力，结合路段技术状况评定数据，实现养护对策的精准推荐，为养护从业人员提供智能化决策支持，助力养护决策的全流程智能化，助力道路养护更加智慧、精准、高效，为交通基础设施的长期稳定运行保驾护航。</a:t>
            </a:r>
            <a:endParaRPr lang="zh-CN" sz="1200" b="1" dirty="0">
              <a:solidFill>
                <a:srgbClr val="0070C0"/>
              </a:solidFill>
              <a:effectLst/>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6730841" y="1599724"/>
            <a:ext cx="1876901" cy="337697"/>
            <a:chOff x="589" y="7025"/>
            <a:chExt cx="1928" cy="421"/>
          </a:xfrm>
        </p:grpSpPr>
        <p:sp>
          <p:nvSpPr>
            <p:cNvPr id="9" name="矩形 8"/>
            <p:cNvSpPr/>
            <p:nvPr/>
          </p:nvSpPr>
          <p:spPr>
            <a:xfrm>
              <a:off x="589" y="7313"/>
              <a:ext cx="1928" cy="133"/>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文本框 11"/>
            <p:cNvSpPr txBox="1"/>
            <p:nvPr/>
          </p:nvSpPr>
          <p:spPr>
            <a:xfrm>
              <a:off x="590" y="7025"/>
              <a:ext cx="1927" cy="288"/>
            </a:xfrm>
            <a:prstGeom prst="rect">
              <a:avLst/>
            </a:prstGeom>
            <a:solidFill>
              <a:srgbClr val="00B0F0"/>
            </a:solidFill>
          </p:spPr>
          <p:txBody>
            <a:bodyPr wrap="square" rtlCol="0">
              <a:noAutofit/>
            </a:bodyPr>
            <a:lstStyle/>
            <a:p>
              <a:pPr algn="ctr"/>
              <a:r>
                <a:rPr lang="zh-CN" altLang="en-US" sz="1050" b="1">
                  <a:solidFill>
                    <a:schemeClr val="bg1"/>
                  </a:solidFill>
                  <a:sym typeface="+mn-ea"/>
                </a:rPr>
                <a:t>养护资源优化调度</a:t>
              </a:r>
              <a:endParaRPr lang="zh-CN" altLang="en-US" sz="1050" b="1">
                <a:solidFill>
                  <a:schemeClr val="bg1"/>
                </a:solidFill>
                <a:sym typeface="+mn-ea"/>
              </a:endParaRPr>
            </a:p>
          </p:txBody>
        </p:sp>
      </p:grpSp>
      <p:grpSp>
        <p:nvGrpSpPr>
          <p:cNvPr id="14" name="组合 13"/>
          <p:cNvGrpSpPr/>
          <p:nvPr/>
        </p:nvGrpSpPr>
        <p:grpSpPr>
          <a:xfrm>
            <a:off x="4624864" y="3327559"/>
            <a:ext cx="1876901" cy="345072"/>
            <a:chOff x="589" y="7025"/>
            <a:chExt cx="1928" cy="417"/>
          </a:xfrm>
        </p:grpSpPr>
        <p:sp>
          <p:nvSpPr>
            <p:cNvPr id="19" name="矩形 18"/>
            <p:cNvSpPr/>
            <p:nvPr/>
          </p:nvSpPr>
          <p:spPr>
            <a:xfrm>
              <a:off x="589" y="7313"/>
              <a:ext cx="1928" cy="129"/>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文本框 24"/>
            <p:cNvSpPr txBox="1"/>
            <p:nvPr/>
          </p:nvSpPr>
          <p:spPr>
            <a:xfrm>
              <a:off x="590" y="7025"/>
              <a:ext cx="1927" cy="288"/>
            </a:xfrm>
            <a:prstGeom prst="rect">
              <a:avLst/>
            </a:prstGeom>
            <a:solidFill>
              <a:srgbClr val="00B0F0"/>
            </a:solidFill>
          </p:spPr>
          <p:txBody>
            <a:bodyPr wrap="square" rtlCol="0">
              <a:noAutofit/>
            </a:bodyPr>
            <a:lstStyle/>
            <a:p>
              <a:pPr algn="ctr">
                <a:buClrTx/>
                <a:buSzTx/>
                <a:buFontTx/>
              </a:pPr>
              <a:r>
                <a:rPr lang="zh-CN" altLang="en-US" sz="1050" b="1">
                  <a:solidFill>
                    <a:schemeClr val="bg1"/>
                  </a:solidFill>
                  <a:sym typeface="+mn-ea"/>
                </a:rPr>
                <a:t>无人化养护施工</a:t>
              </a:r>
              <a:endParaRPr lang="zh-CN" altLang="en-US" sz="1050" b="1">
                <a:solidFill>
                  <a:schemeClr val="bg1"/>
                </a:solidFill>
                <a:sym typeface="+mn-ea"/>
              </a:endParaRPr>
            </a:p>
          </p:txBody>
        </p:sp>
      </p:grpSp>
      <p:grpSp>
        <p:nvGrpSpPr>
          <p:cNvPr id="31" name="组合 30"/>
          <p:cNvGrpSpPr/>
          <p:nvPr/>
        </p:nvGrpSpPr>
        <p:grpSpPr>
          <a:xfrm>
            <a:off x="6730841" y="3327559"/>
            <a:ext cx="1876901" cy="345072"/>
            <a:chOff x="589" y="7025"/>
            <a:chExt cx="1928" cy="417"/>
          </a:xfrm>
        </p:grpSpPr>
        <p:sp>
          <p:nvSpPr>
            <p:cNvPr id="37" name="矩形 36"/>
            <p:cNvSpPr/>
            <p:nvPr/>
          </p:nvSpPr>
          <p:spPr>
            <a:xfrm>
              <a:off x="589" y="7313"/>
              <a:ext cx="1928" cy="129"/>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文本框 37"/>
            <p:cNvSpPr txBox="1"/>
            <p:nvPr/>
          </p:nvSpPr>
          <p:spPr>
            <a:xfrm>
              <a:off x="590" y="7025"/>
              <a:ext cx="1927" cy="288"/>
            </a:xfrm>
            <a:prstGeom prst="rect">
              <a:avLst/>
            </a:prstGeom>
            <a:solidFill>
              <a:srgbClr val="00B0F0"/>
            </a:solidFill>
          </p:spPr>
          <p:txBody>
            <a:bodyPr wrap="square" rtlCol="0">
              <a:noAutofit/>
            </a:bodyPr>
            <a:lstStyle/>
            <a:p>
              <a:pPr algn="ctr">
                <a:buClrTx/>
                <a:buSzTx/>
                <a:buFontTx/>
              </a:pPr>
              <a:r>
                <a:rPr lang="zh-CN" altLang="en-US" sz="1050" b="1">
                  <a:solidFill>
                    <a:schemeClr val="bg1"/>
                  </a:solidFill>
                  <a:sym typeface="+mn-ea"/>
                </a:rPr>
                <a:t>动态监测与反馈优化</a:t>
              </a:r>
              <a:endParaRPr lang="zh-CN" altLang="en-US" sz="1050" b="1">
                <a:solidFill>
                  <a:schemeClr val="bg1"/>
                </a:solidFill>
                <a:sym typeface="+mn-ea"/>
              </a:endParaRPr>
            </a:p>
          </p:txBody>
        </p:sp>
      </p:grpSp>
      <p:sp>
        <p:nvSpPr>
          <p:cNvPr id="39" name="文本框 38"/>
          <p:cNvSpPr txBox="1"/>
          <p:nvPr/>
        </p:nvSpPr>
        <p:spPr>
          <a:xfrm>
            <a:off x="4628674" y="1869758"/>
            <a:ext cx="1875949" cy="1180624"/>
          </a:xfrm>
          <a:prstGeom prst="rect">
            <a:avLst/>
          </a:prstGeom>
          <a:noFill/>
        </p:spPr>
        <p:txBody>
          <a:bodyPr wrap="square" rtlCol="0" anchor="t">
            <a:noAutofit/>
          </a:bodyPr>
          <a:lstStyle/>
          <a:p>
            <a:r>
              <a:rPr lang="zh-CN" altLang="en-US" sz="750" b="1">
                <a:latin typeface="微软雅黑" panose="020B0503020204020204" pitchFamily="34" charset="-122"/>
                <a:ea typeface="微软雅黑" panose="020B0503020204020204" pitchFamily="34" charset="-122"/>
                <a:sym typeface="+mn-ea"/>
              </a:rPr>
              <a:t>AI辅助决策</a:t>
            </a:r>
            <a:r>
              <a:rPr lang="zh-CN" altLang="en-US" sz="900">
                <a:sym typeface="+mn-ea"/>
              </a:rPr>
              <a:t>：根据病害类型、严重程度和路段重要性，自动推荐最优养护策略（如局部修补、铣刨重铺、预防性养护），并生成施工方案。</a:t>
            </a:r>
            <a:r>
              <a:rPr lang="zh-CN" altLang="en-US" sz="750" b="1">
                <a:latin typeface="微软雅黑" panose="020B0503020204020204" pitchFamily="34" charset="-122"/>
                <a:ea typeface="微软雅黑" panose="020B0503020204020204" pitchFamily="34" charset="-122"/>
                <a:sym typeface="+mn-ea"/>
              </a:rPr>
              <a:t>材料与工艺匹配</a:t>
            </a:r>
            <a:r>
              <a:rPr lang="zh-CN" altLang="en-US" sz="900">
                <a:sym typeface="+mn-ea"/>
              </a:rPr>
              <a:t>：结合气候条件、交通负荷等参数，通过知识图谱技术匹配最适配的养护材料（如沥青、混凝土）和施工工艺。</a:t>
            </a:r>
            <a:endParaRPr lang="zh-CN" altLang="en-US" sz="900">
              <a:sym typeface="+mn-ea"/>
            </a:endParaRPr>
          </a:p>
          <a:p>
            <a:endParaRPr lang="zh-CN" altLang="en-US" sz="900">
              <a:sym typeface="+mn-ea"/>
            </a:endParaRPr>
          </a:p>
        </p:txBody>
      </p:sp>
      <p:sp>
        <p:nvSpPr>
          <p:cNvPr id="40" name="文本框 39"/>
          <p:cNvSpPr txBox="1"/>
          <p:nvPr/>
        </p:nvSpPr>
        <p:spPr>
          <a:xfrm>
            <a:off x="6731794" y="1869758"/>
            <a:ext cx="1875949" cy="1180624"/>
          </a:xfrm>
          <a:prstGeom prst="rect">
            <a:avLst/>
          </a:prstGeom>
          <a:noFill/>
        </p:spPr>
        <p:txBody>
          <a:bodyPr wrap="square" rtlCol="0" anchor="t">
            <a:noAutofit/>
          </a:bodyPr>
          <a:lstStyle/>
          <a:p>
            <a:r>
              <a:rPr lang="zh-CN" altLang="en-US" sz="750" b="1">
                <a:latin typeface="微软雅黑" panose="020B0503020204020204" pitchFamily="34" charset="-122"/>
                <a:ea typeface="微软雅黑" panose="020B0503020204020204" pitchFamily="34" charset="-122"/>
                <a:sym typeface="+mn-ea"/>
              </a:rPr>
              <a:t>优先级动态评估</a:t>
            </a:r>
            <a:r>
              <a:rPr lang="zh-CN" altLang="en-US" sz="900">
                <a:sym typeface="+mn-ea"/>
              </a:rPr>
              <a:t>：构建多目标优化模型（如强化学习），综合考虑路段交通量、病害风险、经济成本等因素，动态调整养护优先级。</a:t>
            </a:r>
            <a:endParaRPr lang="zh-CN" altLang="en-US" sz="900">
              <a:sym typeface="+mn-ea"/>
            </a:endParaRPr>
          </a:p>
          <a:p>
            <a:r>
              <a:rPr lang="zh-CN" altLang="en-US" sz="750" b="1">
                <a:latin typeface="微软雅黑" panose="020B0503020204020204" pitchFamily="34" charset="-122"/>
                <a:ea typeface="微软雅黑" panose="020B0503020204020204" pitchFamily="34" charset="-122"/>
                <a:sym typeface="+mn-ea"/>
              </a:rPr>
              <a:t>资源智能调度</a:t>
            </a:r>
            <a:r>
              <a:rPr lang="zh-CN" altLang="en-US" sz="900">
                <a:sym typeface="+mn-ea"/>
              </a:rPr>
              <a:t>：利用路径规划算法（如遗传算法、蚁群算法）优化施工车辆、设备和人员的调度路线，减少空驶率和时间成本。</a:t>
            </a:r>
            <a:endParaRPr lang="zh-CN" altLang="en-US" sz="900">
              <a:sym typeface="+mn-ea"/>
            </a:endParaRPr>
          </a:p>
        </p:txBody>
      </p:sp>
      <p:sp>
        <p:nvSpPr>
          <p:cNvPr id="41" name="文本框 40"/>
          <p:cNvSpPr txBox="1"/>
          <p:nvPr/>
        </p:nvSpPr>
        <p:spPr>
          <a:xfrm>
            <a:off x="4628674" y="3610928"/>
            <a:ext cx="1875949" cy="1180624"/>
          </a:xfrm>
          <a:prstGeom prst="rect">
            <a:avLst/>
          </a:prstGeom>
          <a:noFill/>
        </p:spPr>
        <p:txBody>
          <a:bodyPr wrap="square" rtlCol="0" anchor="t">
            <a:noAutofit/>
          </a:bodyPr>
          <a:lstStyle/>
          <a:p>
            <a:r>
              <a:rPr lang="zh-CN" altLang="en-US" sz="750" b="1">
                <a:latin typeface="微软雅黑" panose="020B0503020204020204" pitchFamily="34" charset="-122"/>
                <a:ea typeface="微软雅黑" panose="020B0503020204020204" pitchFamily="34" charset="-122"/>
                <a:sym typeface="+mn-ea"/>
              </a:rPr>
              <a:t>自动化施工设备控制</a:t>
            </a:r>
            <a:r>
              <a:rPr lang="zh-CN" altLang="en-US" sz="900">
                <a:sym typeface="+mn-ea"/>
              </a:rPr>
              <a:t>：通过AI算法控制无人摊铺机、压路机等设备，实现路面修补、标线施划等作业的精准施工。</a:t>
            </a:r>
            <a:endParaRPr lang="zh-CN" altLang="en-US" sz="900">
              <a:sym typeface="+mn-ea"/>
            </a:endParaRPr>
          </a:p>
          <a:p>
            <a:r>
              <a:rPr lang="zh-CN" altLang="en-US" sz="750" b="1">
                <a:latin typeface="微软雅黑" panose="020B0503020204020204" pitchFamily="34" charset="-122"/>
                <a:ea typeface="微软雅黑" panose="020B0503020204020204" pitchFamily="34" charset="-122"/>
                <a:sym typeface="+mn-ea"/>
              </a:rPr>
              <a:t>机器人协同作业</a:t>
            </a:r>
            <a:r>
              <a:rPr lang="zh-CN" altLang="en-US" sz="900">
                <a:sym typeface="+mn-ea"/>
              </a:rPr>
              <a:t>：基于部署的裂缝填补机器人、清洁机器人等，结合</a:t>
            </a:r>
            <a:r>
              <a:rPr lang="en-US" altLang="zh-CN" sz="900">
                <a:sym typeface="+mn-ea"/>
              </a:rPr>
              <a:t>AI</a:t>
            </a:r>
            <a:r>
              <a:rPr lang="zh-CN" altLang="en-US" sz="900">
                <a:sym typeface="+mn-ea"/>
              </a:rPr>
              <a:t>技术完成复杂环境下的协同养护任务。</a:t>
            </a:r>
            <a:endParaRPr lang="zh-CN" altLang="en-US" sz="900"/>
          </a:p>
          <a:p>
            <a:endParaRPr lang="zh-CN" altLang="en-US" sz="900">
              <a:sym typeface="+mn-ea"/>
            </a:endParaRPr>
          </a:p>
        </p:txBody>
      </p:sp>
      <p:sp>
        <p:nvSpPr>
          <p:cNvPr id="42" name="文本框 41"/>
          <p:cNvSpPr txBox="1"/>
          <p:nvPr/>
        </p:nvSpPr>
        <p:spPr>
          <a:xfrm>
            <a:off x="6731794" y="3610928"/>
            <a:ext cx="1875949" cy="1180624"/>
          </a:xfrm>
          <a:prstGeom prst="rect">
            <a:avLst/>
          </a:prstGeom>
          <a:noFill/>
        </p:spPr>
        <p:txBody>
          <a:bodyPr wrap="square" rtlCol="0" anchor="t">
            <a:noAutofit/>
          </a:bodyPr>
          <a:lstStyle/>
          <a:p>
            <a:r>
              <a:rPr lang="zh-CN" altLang="en-US" sz="750" b="1">
                <a:latin typeface="微软雅黑" panose="020B0503020204020204" pitchFamily="34" charset="-122"/>
                <a:ea typeface="微软雅黑" panose="020B0503020204020204" pitchFamily="34" charset="-122"/>
                <a:sym typeface="+mn-ea"/>
              </a:rPr>
              <a:t>IoT实时监测</a:t>
            </a:r>
            <a:r>
              <a:rPr lang="zh-CN" altLang="en-US" sz="900">
                <a:sym typeface="+mn-ea"/>
              </a:rPr>
              <a:t>：通过埋入式传感器（应变传感器、温湿度传感器）和边缘计算设备，实时监测养护后路面的应力、变形等参数。</a:t>
            </a:r>
            <a:endParaRPr lang="zh-CN" altLang="en-US" sz="900">
              <a:sym typeface="+mn-ea"/>
            </a:endParaRPr>
          </a:p>
          <a:p>
            <a:r>
              <a:rPr lang="zh-CN" altLang="en-US" sz="750" b="1">
                <a:latin typeface="微软雅黑" panose="020B0503020204020204" pitchFamily="34" charset="-122"/>
                <a:ea typeface="微软雅黑" panose="020B0503020204020204" pitchFamily="34" charset="-122"/>
                <a:sym typeface="+mn-ea"/>
              </a:rPr>
              <a:t>效果智能评估</a:t>
            </a:r>
            <a:r>
              <a:rPr lang="zh-CN" altLang="en-US" sz="900">
                <a:sym typeface="+mn-ea"/>
              </a:rPr>
              <a:t>：基于施工前后对比数据和车辙仪检测结果，利用AI模型评估养护效果，动态优化后续方案。</a:t>
            </a:r>
            <a:endParaRPr lang="zh-CN" altLang="en-US" sz="900">
              <a:sym typeface="+mn-ea"/>
            </a:endParaRPr>
          </a:p>
        </p:txBody>
      </p:sp>
      <p:sp>
        <p:nvSpPr>
          <p:cNvPr id="44" name="文本框 43"/>
          <p:cNvSpPr txBox="1"/>
          <p:nvPr>
            <p:custDataLst>
              <p:tags r:id="rId3"/>
            </p:custDataLst>
          </p:nvPr>
        </p:nvSpPr>
        <p:spPr>
          <a:xfrm>
            <a:off x="199549" y="3158490"/>
            <a:ext cx="742474" cy="175260"/>
          </a:xfrm>
          <a:prstGeom prst="snip2DiagRect">
            <a:avLst/>
          </a:prstGeom>
          <a:solidFill>
            <a:srgbClr val="00B0F0">
              <a:alpha val="100000"/>
            </a:srgbClr>
          </a:solidFill>
          <a:ln>
            <a:noFill/>
          </a:ln>
        </p:spPr>
        <p:txBody>
          <a:bodyPr vert="horz" wrap="square" rtlCol="0" anchor="ctr" anchorCtr="0">
            <a:noAutofit/>
          </a:bodyPr>
          <a:lstStyle/>
          <a:p>
            <a:pPr lvl="0" algn="ctr" fontAlgn="ctr">
              <a:buClrTx/>
              <a:buSzTx/>
              <a:buFontTx/>
            </a:pPr>
            <a:r>
              <a:rPr lang="zh-CN" altLang="en-US" sz="1050" b="1">
                <a:solidFill>
                  <a:schemeClr val="lt1"/>
                </a:solidFill>
                <a:latin typeface="微软雅黑" panose="020B0503020204020204" pitchFamily="34" charset="-122"/>
                <a:ea typeface="微软雅黑" panose="020B0503020204020204" pitchFamily="34" charset="-122"/>
                <a:sym typeface="+mn-ea"/>
              </a:rPr>
              <a:t>应用价值</a:t>
            </a:r>
            <a:endParaRPr lang="zh-CN" altLang="en-US" sz="1050" b="1">
              <a:solidFill>
                <a:schemeClr val="lt1"/>
              </a:solidFill>
              <a:latin typeface="微软雅黑" panose="020B0503020204020204" pitchFamily="34" charset="-122"/>
              <a:ea typeface="微软雅黑" panose="020B0503020204020204" pitchFamily="34" charset="-122"/>
              <a:sym typeface="+mn-ea"/>
            </a:endParaRPr>
          </a:p>
        </p:txBody>
      </p:sp>
      <p:sp>
        <p:nvSpPr>
          <p:cNvPr id="63" name="矩形 62"/>
          <p:cNvSpPr/>
          <p:nvPr/>
        </p:nvSpPr>
        <p:spPr>
          <a:xfrm>
            <a:off x="77629" y="1320641"/>
            <a:ext cx="4324350" cy="1785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应用需求</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4"/>
          <a:stretch>
            <a:fillRect/>
          </a:stretch>
        </p:blipFill>
        <p:spPr>
          <a:xfrm>
            <a:off x="3059906" y="1933099"/>
            <a:ext cx="1238726" cy="9891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77629" y="1499235"/>
            <a:ext cx="4324350" cy="3584258"/>
          </a:xfrm>
          <a:prstGeom prst="rect">
            <a:avLst/>
          </a:prstGeom>
          <a:solidFill>
            <a:schemeClr val="bg1"/>
          </a:solidFill>
          <a:ln>
            <a:solidFill>
              <a:srgbClr val="69C4F8"/>
            </a:solidFill>
          </a:ln>
        </p:spPr>
        <p:txBody>
          <a:bodyPr wrap="square" lIns="243000" tIns="121500" rIns="243000" bIns="121500" anchor="t">
            <a:noAutofit/>
          </a:bodyPr>
          <a:lstStyle/>
          <a:p>
            <a:pPr marL="0" indent="0" algn="l" defTabSz="0" rtl="0" eaLnBrk="1" latinLnBrk="0" hangingPunct="1">
              <a:lnSpc>
                <a:spcPct val="150000"/>
              </a:lnSpc>
              <a:buNone/>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43" name="矩形 42"/>
          <p:cNvSpPr/>
          <p:nvPr/>
        </p:nvSpPr>
        <p:spPr>
          <a:xfrm>
            <a:off x="4463891" y="1471613"/>
            <a:ext cx="4324350" cy="3584258"/>
          </a:xfrm>
          <a:prstGeom prst="rect">
            <a:avLst/>
          </a:prstGeom>
          <a:solidFill>
            <a:schemeClr val="bg1"/>
          </a:solidFill>
          <a:ln>
            <a:solidFill>
              <a:srgbClr val="69C4F8"/>
            </a:solidFill>
          </a:ln>
        </p:spPr>
        <p:txBody>
          <a:bodyPr wrap="square" lIns="243000" tIns="121500" rIns="243000" bIns="121500" anchor="t">
            <a:noAutofit/>
          </a:bodyPr>
          <a:lstStyle/>
          <a:p>
            <a:pPr marL="0" indent="0" algn="l" defTabSz="0" rtl="0" eaLnBrk="1" latinLnBrk="0" hangingPunct="1">
              <a:lnSpc>
                <a:spcPct val="150000"/>
              </a:lnSpc>
              <a:buNone/>
            </a:pPr>
            <a:endParaRPr lang="zh-CN" altLang="en-US" sz="825" b="1" dirty="0">
              <a:solidFill>
                <a:srgbClr val="0070C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0"/>
          </p:nvPr>
        </p:nvSpPr>
        <p:spPr>
          <a:xfrm>
            <a:off x="548164" y="103982"/>
            <a:ext cx="4158139" cy="368300"/>
          </a:xfrm>
        </p:spPr>
        <p:txBody>
          <a:bodyPr wrap="square"/>
          <a:lstStyle/>
          <a:p>
            <a:r>
              <a:rPr lang="zh-CN" sz="1800" dirty="0">
                <a:solidFill>
                  <a:srgbClr val="0070C0"/>
                </a:solidFill>
                <a:sym typeface="+mn-ea"/>
              </a:rPr>
              <a:t>交通行业-</a:t>
            </a:r>
            <a:r>
              <a:rPr lang="zh-CN" sz="1800" dirty="0">
                <a:solidFill>
                  <a:srgbClr val="0070C0"/>
                </a:solidFill>
              </a:rPr>
              <a:t>AI+应急调度场景</a:t>
            </a:r>
            <a:endParaRPr lang="zh-CN" sz="1800" dirty="0">
              <a:solidFill>
                <a:srgbClr val="0070C0"/>
              </a:solidFill>
            </a:endParaRPr>
          </a:p>
        </p:txBody>
      </p:sp>
      <p:sp>
        <p:nvSpPr>
          <p:cNvPr id="64" name="文本框 63"/>
          <p:cNvSpPr txBox="1"/>
          <p:nvPr>
            <p:custDataLst>
              <p:tags r:id="rId1"/>
            </p:custDataLst>
          </p:nvPr>
        </p:nvSpPr>
        <p:spPr>
          <a:xfrm>
            <a:off x="199549" y="1815941"/>
            <a:ext cx="2811780" cy="1269206"/>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lIns="0" tIns="0" rIns="0" bIns="0">
            <a:noAutofit/>
          </a:bodyPr>
          <a:lstStyle/>
          <a:p>
            <a:pPr marL="171450" indent="-1714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目标需求：</a:t>
            </a:r>
            <a:r>
              <a:rPr lang="zh-CN" altLang="en-US" sz="750">
                <a:latin typeface="微软雅黑" panose="020B0503020204020204" pitchFamily="34" charset="-122"/>
                <a:ea typeface="微软雅黑" panose="020B0503020204020204" pitchFamily="34" charset="-122"/>
                <a:sym typeface="+mn-ea"/>
              </a:rPr>
              <a:t>通过</a:t>
            </a:r>
            <a:r>
              <a:rPr lang="en-US" altLang="zh-CN" sz="750">
                <a:latin typeface="微软雅黑" panose="020B0503020204020204" pitchFamily="34" charset="-122"/>
                <a:ea typeface="微软雅黑" panose="020B0503020204020204" pitchFamily="34" charset="-122"/>
                <a:sym typeface="+mn-ea"/>
              </a:rPr>
              <a:t>AI</a:t>
            </a:r>
            <a:r>
              <a:rPr lang="zh-CN" altLang="en-US" sz="750">
                <a:latin typeface="微软雅黑" panose="020B0503020204020204" pitchFamily="34" charset="-122"/>
                <a:ea typeface="微软雅黑" panose="020B0503020204020204" pitchFamily="34" charset="-122"/>
                <a:sym typeface="+mn-ea"/>
              </a:rPr>
              <a:t>技术应急提升应急指挥调度水平，助力交通应急指挥调度业务系统智能化，实现</a:t>
            </a:r>
            <a:r>
              <a:rPr lang="en-US" altLang="zh-CN" sz="750">
                <a:latin typeface="微软雅黑" panose="020B0503020204020204" pitchFamily="34" charset="-122"/>
                <a:ea typeface="微软雅黑" panose="020B0503020204020204" pitchFamily="34" charset="-122"/>
                <a:sym typeface="+mn-ea"/>
              </a:rPr>
              <a:t>24</a:t>
            </a:r>
            <a:r>
              <a:rPr lang="zh-CN" altLang="en-US" sz="750">
                <a:latin typeface="微软雅黑" panose="020B0503020204020204" pitchFamily="34" charset="-122"/>
                <a:ea typeface="微软雅黑" panose="020B0503020204020204" pitchFamily="34" charset="-122"/>
                <a:sym typeface="+mn-ea"/>
              </a:rPr>
              <a:t>小时智慧化事件发现和智能处置。</a:t>
            </a:r>
            <a:endParaRPr lang="zh-CN" altLang="en-US" sz="750">
              <a:latin typeface="微软雅黑" panose="020B0503020204020204" pitchFamily="34" charset="-122"/>
              <a:ea typeface="微软雅黑" panose="020B0503020204020204" pitchFamily="34" charset="-122"/>
              <a:sym typeface="+mn-ea"/>
            </a:endParaRPr>
          </a:p>
          <a:p>
            <a:pPr marL="171450" indent="-17145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传统指挥调度问题</a:t>
            </a:r>
            <a:r>
              <a:rPr lang="zh-CN" altLang="en-US" sz="750">
                <a:latin typeface="微软雅黑" panose="020B0503020204020204" pitchFamily="34" charset="-122"/>
                <a:ea typeface="微软雅黑" panose="020B0503020204020204" pitchFamily="34" charset="-122"/>
                <a:sym typeface="+mn-ea"/>
              </a:rPr>
              <a:t>：依靠人工指挥，电话调度。</a:t>
            </a:r>
            <a:endParaRPr lang="zh-CN" altLang="en-US" sz="750">
              <a:latin typeface="微软雅黑" panose="020B0503020204020204" pitchFamily="34" charset="-122"/>
              <a:ea typeface="微软雅黑" panose="020B0503020204020204" pitchFamily="34" charset="-122"/>
              <a:sym typeface="+mn-ea"/>
            </a:endParaRPr>
          </a:p>
          <a:p>
            <a:pPr marL="166370" indent="-166370" algn="l">
              <a:lnSpc>
                <a:spcPct val="200000"/>
              </a:lnSpc>
              <a:spcBef>
                <a:spcPts val="0"/>
              </a:spcBef>
              <a:spcAft>
                <a:spcPts val="0"/>
              </a:spcAft>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智慧指挥调度优势</a:t>
            </a:r>
            <a:r>
              <a:rPr lang="zh-CN" altLang="en-US" sz="750">
                <a:latin typeface="微软雅黑" panose="020B0503020204020204" pitchFamily="34" charset="-122"/>
                <a:ea typeface="微软雅黑" panose="020B0503020204020204" pitchFamily="34" charset="-122"/>
                <a:sym typeface="+mn-ea"/>
              </a:rPr>
              <a:t>：</a:t>
            </a:r>
            <a:r>
              <a:rPr lang="en-US" altLang="zh-CN" sz="750">
                <a:latin typeface="微软雅黑" panose="020B0503020204020204" pitchFamily="34" charset="-122"/>
                <a:ea typeface="微软雅黑" panose="020B0503020204020204" pitchFamily="34" charset="-122"/>
                <a:sym typeface="+mn-ea"/>
              </a:rPr>
              <a:t>AI</a:t>
            </a:r>
            <a:r>
              <a:rPr lang="zh-CN" altLang="en-US" sz="750">
                <a:latin typeface="微软雅黑" panose="020B0503020204020204" pitchFamily="34" charset="-122"/>
                <a:ea typeface="微软雅黑" panose="020B0503020204020204" pitchFamily="34" charset="-122"/>
                <a:sym typeface="+mn-ea"/>
              </a:rPr>
              <a:t>事件快速发现，智能资源调度和处置。</a:t>
            </a:r>
            <a:endParaRPr lang="zh-CN" altLang="en-US" sz="750">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4463891" y="1305878"/>
            <a:ext cx="4324350" cy="176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主要应用场景</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文本框 34"/>
          <p:cNvSpPr txBox="1"/>
          <p:nvPr>
            <p:custDataLst>
              <p:tags r:id="rId2"/>
            </p:custDataLst>
          </p:nvPr>
        </p:nvSpPr>
        <p:spPr>
          <a:xfrm>
            <a:off x="177165" y="1547813"/>
            <a:ext cx="742474" cy="175260"/>
          </a:xfrm>
          <a:prstGeom prst="snip2DiagRect">
            <a:avLst/>
          </a:prstGeom>
          <a:solidFill>
            <a:srgbClr val="00B0F0">
              <a:alpha val="100000"/>
            </a:srgbClr>
          </a:solidFill>
          <a:ln>
            <a:noFill/>
          </a:ln>
        </p:spPr>
        <p:txBody>
          <a:bodyPr vert="horz" wrap="square" rtlCol="0" anchor="ctr" anchorCtr="0">
            <a:noAutofit/>
          </a:bodyPr>
          <a:lstStyle/>
          <a:p>
            <a:pPr lvl="0" algn="ctr" fontAlgn="ctr">
              <a:buClrTx/>
              <a:buSzTx/>
              <a:buFontTx/>
            </a:pPr>
            <a:r>
              <a:rPr lang="zh-CN" altLang="en-US" sz="1050" b="1">
                <a:solidFill>
                  <a:schemeClr val="lt1"/>
                </a:solidFill>
                <a:latin typeface="微软雅黑" panose="020B0503020204020204" pitchFamily="34" charset="-122"/>
                <a:ea typeface="微软雅黑" panose="020B0503020204020204" pitchFamily="34" charset="-122"/>
                <a:sym typeface="+mn-ea"/>
              </a:rPr>
              <a:t>需求内容</a:t>
            </a:r>
            <a:endParaRPr lang="zh-CN" altLang="en-US" sz="1050" b="1">
              <a:solidFill>
                <a:schemeClr val="lt1"/>
              </a:solidFill>
              <a:latin typeface="微软雅黑" panose="020B0503020204020204" pitchFamily="34" charset="-122"/>
              <a:ea typeface="微软雅黑" panose="020B0503020204020204" pitchFamily="34" charset="-122"/>
              <a:sym typeface="+mn-ea"/>
            </a:endParaRPr>
          </a:p>
        </p:txBody>
      </p:sp>
      <p:sp>
        <p:nvSpPr>
          <p:cNvPr id="36" name="圆角矩形 35"/>
          <p:cNvSpPr/>
          <p:nvPr/>
        </p:nvSpPr>
        <p:spPr bwMode="auto">
          <a:xfrm>
            <a:off x="144304" y="1777365"/>
            <a:ext cx="4203859" cy="1344930"/>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algn="ctr" defTabSz="800735"/>
            <a:endParaRPr lang="zh-CN" altLang="en-US" sz="9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2" name="组合 111"/>
          <p:cNvGrpSpPr/>
          <p:nvPr/>
        </p:nvGrpSpPr>
        <p:grpSpPr>
          <a:xfrm>
            <a:off x="4624864" y="1599724"/>
            <a:ext cx="1876901" cy="338705"/>
            <a:chOff x="589" y="7025"/>
            <a:chExt cx="1928" cy="421"/>
          </a:xfrm>
        </p:grpSpPr>
        <p:sp>
          <p:nvSpPr>
            <p:cNvPr id="81" name="矩形 80"/>
            <p:cNvSpPr/>
            <p:nvPr/>
          </p:nvSpPr>
          <p:spPr>
            <a:xfrm>
              <a:off x="589" y="7313"/>
              <a:ext cx="1928" cy="133"/>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文本框 86"/>
            <p:cNvSpPr txBox="1"/>
            <p:nvPr/>
          </p:nvSpPr>
          <p:spPr>
            <a:xfrm>
              <a:off x="590" y="7025"/>
              <a:ext cx="1927" cy="288"/>
            </a:xfrm>
            <a:prstGeom prst="rect">
              <a:avLst/>
            </a:prstGeom>
            <a:solidFill>
              <a:srgbClr val="00B0F0"/>
            </a:solidFill>
          </p:spPr>
          <p:txBody>
            <a:bodyPr wrap="square" rtlCol="0">
              <a:noAutofit/>
            </a:bodyPr>
            <a:lstStyle/>
            <a:p>
              <a:pPr algn="ctr"/>
              <a:r>
                <a:rPr lang="zh-CN" altLang="en-US" sz="1050" b="1">
                  <a:solidFill>
                    <a:schemeClr val="bg1"/>
                  </a:solidFill>
                  <a:sym typeface="+mn-ea"/>
                </a:rPr>
                <a:t>流量预测 </a:t>
              </a:r>
              <a:endParaRPr lang="zh-CN" altLang="en-US" sz="1050" b="1">
                <a:solidFill>
                  <a:schemeClr val="bg1"/>
                </a:solidFill>
                <a:sym typeface="+mn-ea"/>
              </a:endParaRPr>
            </a:p>
          </p:txBody>
        </p:sp>
      </p:grpSp>
      <p:sp>
        <p:nvSpPr>
          <p:cNvPr id="179" name="圆角矩形 178"/>
          <p:cNvSpPr/>
          <p:nvPr/>
        </p:nvSpPr>
        <p:spPr bwMode="auto">
          <a:xfrm>
            <a:off x="143828" y="3344228"/>
            <a:ext cx="4210526" cy="1674019"/>
          </a:xfrm>
          <a:prstGeom prst="roundRect">
            <a:avLst>
              <a:gd name="adj" fmla="val 7190"/>
            </a:avLst>
          </a:prstGeom>
          <a:noFill/>
          <a:ln w="9525" cap="flat" cmpd="sng" algn="ctr">
            <a:solidFill>
              <a:schemeClr val="accent1">
                <a:lumMod val="60000"/>
                <a:lumOff val="40000"/>
              </a:schemeClr>
            </a:solidFill>
            <a:prstDash val="dash"/>
            <a:round/>
            <a:headEnd type="none" w="med" len="med"/>
            <a:tailEnd type="none" w="med" len="med"/>
          </a:ln>
          <a:effectLst/>
        </p:spPr>
        <p:txBody>
          <a:bodyPr rot="0" spcFirstLastPara="0" vertOverflow="overflow" horzOverflow="overflow" vert="horz" wrap="none" lIns="68526" tIns="34263" rIns="68526" bIns="34263" numCol="1" spcCol="0" rtlCol="0" fromWordArt="0" anchor="ctr" anchorCtr="0" forceAA="0" compatLnSpc="1">
            <a:noAutofit/>
          </a:bodyPr>
          <a:lstStyle/>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快速响应：</a:t>
            </a:r>
            <a:r>
              <a:rPr lang="zh-CN" altLang="en-US" sz="750">
                <a:latin typeface="微软雅黑" panose="020B0503020204020204" pitchFamily="34" charset="-122"/>
                <a:ea typeface="微软雅黑" panose="020B0503020204020204" pitchFamily="34" charset="-122"/>
                <a:sym typeface="+mn-ea"/>
              </a:rPr>
              <a:t>AI技术可以实时分析大量数据，快速识别紧急情况，并立即启动应急响应程序，从</a:t>
            </a:r>
            <a:endParaRPr lang="zh-CN" altLang="en-US" sz="750">
              <a:latin typeface="微软雅黑" panose="020B0503020204020204" pitchFamily="34" charset="-122"/>
              <a:ea typeface="微软雅黑" panose="020B0503020204020204" pitchFamily="34" charset="-122"/>
              <a:sym typeface="+mn-ea"/>
            </a:endParaRPr>
          </a:p>
          <a:p>
            <a:pPr indent="0" algn="l" defTabSz="914400">
              <a:lnSpc>
                <a:spcPct val="200000"/>
              </a:lnSpc>
              <a:spcBef>
                <a:spcPts val="0"/>
              </a:spcBef>
              <a:spcAft>
                <a:spcPts val="0"/>
              </a:spcAft>
              <a:buClrTx/>
              <a:buSzTx/>
              <a:buFont typeface="Arial" panose="020B0604020202020204" pitchFamily="34" charset="0"/>
              <a:buNone/>
            </a:pPr>
            <a:r>
              <a:rPr lang="zh-CN" altLang="en-US" sz="750">
                <a:latin typeface="微软雅黑" panose="020B0503020204020204" pitchFamily="34" charset="-122"/>
                <a:ea typeface="微软雅黑" panose="020B0503020204020204" pitchFamily="34" charset="-122"/>
                <a:sym typeface="+mn-ea"/>
              </a:rPr>
              <a:t>而大幅缩短反应时间。</a:t>
            </a:r>
            <a:endParaRPr lang="zh-CN" altLang="en-US" sz="750">
              <a:latin typeface="微软雅黑" panose="020B0503020204020204" pitchFamily="34" charset="-122"/>
              <a:ea typeface="微软雅黑" panose="020B0503020204020204" pitchFamily="34" charset="-122"/>
              <a:sym typeface="+mn-ea"/>
            </a:endParaRPr>
          </a:p>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精准预测：</a:t>
            </a:r>
            <a:r>
              <a:rPr lang="en-US" altLang="zh-CN" sz="750">
                <a:latin typeface="微软雅黑" panose="020B0503020204020204" pitchFamily="34" charset="-122"/>
                <a:ea typeface="微软雅黑" panose="020B0503020204020204" pitchFamily="34" charset="-122"/>
                <a:sym typeface="+mn-ea"/>
              </a:rPr>
              <a:t>通过机器学习和数据挖掘技术，AI能够预测自然灾害、事故等突发事件的发生，为</a:t>
            </a:r>
            <a:endParaRPr lang="en-US" altLang="zh-CN" sz="750">
              <a:latin typeface="微软雅黑" panose="020B0503020204020204" pitchFamily="34" charset="-122"/>
              <a:ea typeface="微软雅黑" panose="020B0503020204020204" pitchFamily="34" charset="-122"/>
              <a:sym typeface="+mn-ea"/>
            </a:endParaRPr>
          </a:p>
          <a:p>
            <a:pPr indent="0" algn="l" defTabSz="914400">
              <a:lnSpc>
                <a:spcPct val="200000"/>
              </a:lnSpc>
              <a:spcBef>
                <a:spcPts val="0"/>
              </a:spcBef>
              <a:spcAft>
                <a:spcPts val="0"/>
              </a:spcAft>
              <a:buClrTx/>
              <a:buSzTx/>
              <a:buFont typeface="Arial" panose="020B0604020202020204" pitchFamily="34" charset="0"/>
              <a:buNone/>
            </a:pPr>
            <a:r>
              <a:rPr lang="en-US" altLang="zh-CN" sz="750">
                <a:latin typeface="微软雅黑" panose="020B0503020204020204" pitchFamily="34" charset="-122"/>
                <a:ea typeface="微软雅黑" panose="020B0503020204020204" pitchFamily="34" charset="-122"/>
                <a:sym typeface="+mn-ea"/>
              </a:rPr>
              <a:t>应急指挥提供决策支持。</a:t>
            </a:r>
            <a:endParaRPr lang="en-US" altLang="zh-CN" sz="750">
              <a:latin typeface="微软雅黑" panose="020B0503020204020204" pitchFamily="34" charset="-122"/>
              <a:ea typeface="微软雅黑" panose="020B0503020204020204" pitchFamily="34" charset="-122"/>
              <a:sym typeface="+mn-ea"/>
            </a:endParaRPr>
          </a:p>
          <a:p>
            <a:pPr marL="166370" indent="-166370" algn="l" defTabSz="914400">
              <a:lnSpc>
                <a:spcPct val="200000"/>
              </a:lnSpc>
              <a:spcBef>
                <a:spcPts val="0"/>
              </a:spcBef>
              <a:spcAft>
                <a:spcPts val="0"/>
              </a:spcAft>
              <a:buClrTx/>
              <a:buSzTx/>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资源优化配置：</a:t>
            </a:r>
            <a:r>
              <a:rPr lang="en-US" altLang="zh-CN" sz="750">
                <a:latin typeface="微软雅黑" panose="020B0503020204020204" pitchFamily="34" charset="-122"/>
                <a:ea typeface="微软雅黑" panose="020B0503020204020204" pitchFamily="34" charset="-122"/>
                <a:sym typeface="+mn-ea"/>
              </a:rPr>
              <a:t>AI系统能够根据</a:t>
            </a:r>
            <a:r>
              <a:rPr lang="zh-CN" altLang="en-US" sz="750">
                <a:latin typeface="微软雅黑" panose="020B0503020204020204" pitchFamily="34" charset="-122"/>
                <a:ea typeface="微软雅黑" panose="020B0503020204020204" pitchFamily="34" charset="-122"/>
                <a:sym typeface="+mn-ea"/>
              </a:rPr>
              <a:t>事件</a:t>
            </a:r>
            <a:r>
              <a:rPr lang="en-US" altLang="zh-CN" sz="750">
                <a:latin typeface="微软雅黑" panose="020B0503020204020204" pitchFamily="34" charset="-122"/>
                <a:ea typeface="微软雅黑" panose="020B0503020204020204" pitchFamily="34" charset="-122"/>
                <a:sym typeface="+mn-ea"/>
              </a:rPr>
              <a:t>类型和影响范围，智能调配救援资源，包括人员、物资和</a:t>
            </a:r>
            <a:endParaRPr lang="en-US" altLang="zh-CN" sz="750">
              <a:latin typeface="微软雅黑" panose="020B0503020204020204" pitchFamily="34" charset="-122"/>
              <a:ea typeface="微软雅黑" panose="020B0503020204020204" pitchFamily="34" charset="-122"/>
              <a:sym typeface="+mn-ea"/>
            </a:endParaRPr>
          </a:p>
          <a:p>
            <a:pPr indent="0" algn="l" defTabSz="914400">
              <a:lnSpc>
                <a:spcPct val="200000"/>
              </a:lnSpc>
              <a:spcBef>
                <a:spcPts val="0"/>
              </a:spcBef>
              <a:spcAft>
                <a:spcPts val="0"/>
              </a:spcAft>
              <a:buClrTx/>
              <a:buSzTx/>
              <a:buFont typeface="Arial" panose="020B0604020202020204" pitchFamily="34" charset="0"/>
              <a:buNone/>
            </a:pPr>
            <a:r>
              <a:rPr lang="en-US" altLang="zh-CN" sz="750">
                <a:latin typeface="微软雅黑" panose="020B0503020204020204" pitchFamily="34" charset="-122"/>
                <a:ea typeface="微软雅黑" panose="020B0503020204020204" pitchFamily="34" charset="-122"/>
                <a:sym typeface="+mn-ea"/>
              </a:rPr>
              <a:t>设备，确保救援效率最大化</a:t>
            </a:r>
            <a:r>
              <a:rPr lang="zh-CN" altLang="en-US" sz="750" b="1">
                <a:latin typeface="微软雅黑" panose="020B0503020204020204" pitchFamily="34" charset="-122"/>
                <a:ea typeface="微软雅黑" panose="020B0503020204020204" pitchFamily="34" charset="-122"/>
                <a:sym typeface="+mn-ea"/>
              </a:rPr>
              <a:t>。</a:t>
            </a:r>
            <a:endParaRPr lang="zh-CN" altLang="en-US" sz="750" b="1">
              <a:latin typeface="微软雅黑" panose="020B0503020204020204" pitchFamily="34" charset="-122"/>
              <a:ea typeface="微软雅黑" panose="020B0503020204020204" pitchFamily="34" charset="-122"/>
              <a:sym typeface="+mn-ea"/>
            </a:endParaRPr>
          </a:p>
          <a:p>
            <a:pPr marL="171450" indent="-171450" algn="l" defTabSz="914400">
              <a:lnSpc>
                <a:spcPct val="200000"/>
              </a:lnSpc>
              <a:spcBef>
                <a:spcPts val="0"/>
              </a:spcBef>
              <a:spcAft>
                <a:spcPts val="0"/>
              </a:spcAft>
              <a:buClrTx/>
              <a:buSzTx/>
              <a:buFont typeface="Arial" panose="020B0604020202020204" pitchFamily="34" charset="0"/>
              <a:buChar char="•"/>
            </a:pPr>
            <a:r>
              <a:rPr lang="zh-CN" altLang="en-US" sz="750" b="1">
                <a:latin typeface="微软雅黑" panose="020B0503020204020204" pitchFamily="34" charset="-122"/>
                <a:ea typeface="微软雅黑" panose="020B0503020204020204" pitchFamily="34" charset="-122"/>
                <a:sym typeface="+mn-ea"/>
              </a:rPr>
              <a:t>智能辅助决策：</a:t>
            </a:r>
            <a:r>
              <a:rPr lang="zh-CN" altLang="en-US" sz="750">
                <a:latin typeface="微软雅黑" panose="020B0503020204020204" pitchFamily="34" charset="-122"/>
                <a:ea typeface="微软雅黑" panose="020B0503020204020204" pitchFamily="34" charset="-122"/>
                <a:sym typeface="+mn-ea"/>
              </a:rPr>
              <a:t>AI可以模拟不同的应急响应方案，为指挥人员提供最优决策建议。</a:t>
            </a:r>
            <a:endParaRPr lang="zh-CN" altLang="en-US" sz="750">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263366" y="717709"/>
            <a:ext cx="8585359" cy="497681"/>
          </a:xfrm>
          <a:prstGeom prst="rect">
            <a:avLst/>
          </a:prstGeom>
          <a:solidFill>
            <a:srgbClr val="F8FAFC"/>
          </a:solidFill>
        </p:spPr>
        <p:txBody>
          <a:bodyPr wrap="square" lIns="134778" rIns="134778" rtlCol="0" anchor="ctr" anchorCtr="0">
            <a:noAutofit/>
          </a:bodyPr>
          <a:lstStyle/>
          <a:p>
            <a:pPr marL="285750" indent="-285750" algn="l">
              <a:lnSpc>
                <a:spcPct val="150000"/>
              </a:lnSpc>
              <a:spcBef>
                <a:spcPts val="300"/>
              </a:spcBef>
              <a:buClrTx/>
              <a:buSzTx/>
              <a:buFont typeface="Wingdings" panose="05000000000000000000" charset="0"/>
              <a:buChar char="n"/>
            </a:pPr>
            <a:r>
              <a:rPr lang="zh-CN" sz="1200" b="1" dirty="0">
                <a:solidFill>
                  <a:srgbClr val="0070C0"/>
                </a:solidFill>
                <a:effectLst/>
                <a:latin typeface="微软雅黑" panose="020B0503020204020204" pitchFamily="34" charset="-122"/>
                <a:ea typeface="微软雅黑" panose="020B0503020204020204" pitchFamily="34" charset="-122"/>
                <a:sym typeface="+mn-ea"/>
              </a:rPr>
              <a:t>基于交通运输系统智慧卡口、交通运输协调与应急指挥平台等平台的数据，构建交通本地交通运输知识库，服务出行预测、智能感知、安全巡检等智慧应用。</a:t>
            </a:r>
            <a:endParaRPr lang="zh-CN" sz="1200" b="1" dirty="0">
              <a:solidFill>
                <a:srgbClr val="0070C0"/>
              </a:solidFill>
              <a:effectLst/>
              <a:latin typeface="微软雅黑" panose="020B0503020204020204" pitchFamily="34" charset="-122"/>
              <a:ea typeface="微软雅黑" panose="020B0503020204020204" pitchFamily="34" charset="-122"/>
              <a:sym typeface="+mn-ea"/>
            </a:endParaRPr>
          </a:p>
        </p:txBody>
      </p:sp>
      <p:grpSp>
        <p:nvGrpSpPr>
          <p:cNvPr id="8" name="组合 7"/>
          <p:cNvGrpSpPr/>
          <p:nvPr/>
        </p:nvGrpSpPr>
        <p:grpSpPr>
          <a:xfrm>
            <a:off x="6730841" y="1599724"/>
            <a:ext cx="1876901" cy="337697"/>
            <a:chOff x="589" y="7025"/>
            <a:chExt cx="1928" cy="421"/>
          </a:xfrm>
        </p:grpSpPr>
        <p:sp>
          <p:nvSpPr>
            <p:cNvPr id="9" name="矩形 8"/>
            <p:cNvSpPr/>
            <p:nvPr/>
          </p:nvSpPr>
          <p:spPr>
            <a:xfrm>
              <a:off x="589" y="7313"/>
              <a:ext cx="1928" cy="133"/>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文本框 11"/>
            <p:cNvSpPr txBox="1"/>
            <p:nvPr/>
          </p:nvSpPr>
          <p:spPr>
            <a:xfrm>
              <a:off x="590" y="7025"/>
              <a:ext cx="1927" cy="288"/>
            </a:xfrm>
            <a:prstGeom prst="rect">
              <a:avLst/>
            </a:prstGeom>
            <a:solidFill>
              <a:srgbClr val="00B0F0"/>
            </a:solidFill>
          </p:spPr>
          <p:txBody>
            <a:bodyPr wrap="square" rtlCol="0">
              <a:noAutofit/>
            </a:bodyPr>
            <a:lstStyle/>
            <a:p>
              <a:pPr algn="ctr"/>
              <a:r>
                <a:rPr lang="zh-CN" altLang="en-US" sz="1050" b="1">
                  <a:solidFill>
                    <a:schemeClr val="bg1"/>
                  </a:solidFill>
                  <a:sym typeface="+mn-ea"/>
                </a:rPr>
                <a:t>智能感知</a:t>
              </a:r>
              <a:endParaRPr lang="zh-CN" altLang="en-US" sz="1050" b="1">
                <a:solidFill>
                  <a:schemeClr val="bg1"/>
                </a:solidFill>
                <a:sym typeface="+mn-ea"/>
              </a:endParaRPr>
            </a:p>
          </p:txBody>
        </p:sp>
      </p:grpSp>
      <p:grpSp>
        <p:nvGrpSpPr>
          <p:cNvPr id="14" name="组合 13"/>
          <p:cNvGrpSpPr/>
          <p:nvPr/>
        </p:nvGrpSpPr>
        <p:grpSpPr>
          <a:xfrm>
            <a:off x="4624864" y="3327559"/>
            <a:ext cx="1876901" cy="345072"/>
            <a:chOff x="589" y="7025"/>
            <a:chExt cx="1928" cy="417"/>
          </a:xfrm>
        </p:grpSpPr>
        <p:sp>
          <p:nvSpPr>
            <p:cNvPr id="19" name="矩形 18"/>
            <p:cNvSpPr/>
            <p:nvPr/>
          </p:nvSpPr>
          <p:spPr>
            <a:xfrm>
              <a:off x="589" y="7313"/>
              <a:ext cx="1928" cy="129"/>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文本框 24"/>
            <p:cNvSpPr txBox="1"/>
            <p:nvPr/>
          </p:nvSpPr>
          <p:spPr>
            <a:xfrm>
              <a:off x="590" y="7025"/>
              <a:ext cx="1927" cy="288"/>
            </a:xfrm>
            <a:prstGeom prst="rect">
              <a:avLst/>
            </a:prstGeom>
            <a:solidFill>
              <a:srgbClr val="00B0F0"/>
            </a:solidFill>
          </p:spPr>
          <p:txBody>
            <a:bodyPr wrap="square" rtlCol="0">
              <a:noAutofit/>
            </a:bodyPr>
            <a:lstStyle/>
            <a:p>
              <a:pPr algn="ctr">
                <a:buClrTx/>
                <a:buSzTx/>
                <a:buFontTx/>
              </a:pPr>
              <a:r>
                <a:rPr lang="zh-CN" altLang="en-US" sz="1050" b="1">
                  <a:solidFill>
                    <a:schemeClr val="bg1"/>
                  </a:solidFill>
                  <a:sym typeface="+mn-ea"/>
                </a:rPr>
                <a:t>事件智能发现处置</a:t>
              </a:r>
              <a:endParaRPr lang="zh-CN" altLang="en-US" sz="1050" b="1">
                <a:solidFill>
                  <a:schemeClr val="bg1"/>
                </a:solidFill>
                <a:sym typeface="+mn-ea"/>
              </a:endParaRPr>
            </a:p>
          </p:txBody>
        </p:sp>
      </p:grpSp>
      <p:grpSp>
        <p:nvGrpSpPr>
          <p:cNvPr id="31" name="组合 30"/>
          <p:cNvGrpSpPr/>
          <p:nvPr/>
        </p:nvGrpSpPr>
        <p:grpSpPr>
          <a:xfrm>
            <a:off x="6730841" y="3327559"/>
            <a:ext cx="1876901" cy="345072"/>
            <a:chOff x="589" y="7025"/>
            <a:chExt cx="1928" cy="417"/>
          </a:xfrm>
        </p:grpSpPr>
        <p:sp>
          <p:nvSpPr>
            <p:cNvPr id="37" name="矩形 36"/>
            <p:cNvSpPr/>
            <p:nvPr/>
          </p:nvSpPr>
          <p:spPr>
            <a:xfrm>
              <a:off x="589" y="7313"/>
              <a:ext cx="1928" cy="129"/>
            </a:xfrm>
            <a:prstGeom prst="rect">
              <a:avLst/>
            </a:prstGeom>
            <a:noFill/>
            <a:ln>
              <a:solidFill>
                <a:srgbClr val="69C4F8"/>
              </a:solidFill>
            </a:ln>
          </p:spPr>
          <p:txBody>
            <a:bodyPr wrap="square">
              <a:spAutoFit/>
            </a:bodyPr>
            <a:lstStyle/>
            <a:p>
              <a:pPr algn="ctr"/>
              <a:endParaRPr lang="zh-CN" altLang="en-US" sz="10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文本框 37"/>
            <p:cNvSpPr txBox="1"/>
            <p:nvPr/>
          </p:nvSpPr>
          <p:spPr>
            <a:xfrm>
              <a:off x="590" y="7025"/>
              <a:ext cx="1927" cy="288"/>
            </a:xfrm>
            <a:prstGeom prst="rect">
              <a:avLst/>
            </a:prstGeom>
            <a:solidFill>
              <a:srgbClr val="00B0F0"/>
            </a:solidFill>
          </p:spPr>
          <p:txBody>
            <a:bodyPr wrap="square" rtlCol="0">
              <a:noAutofit/>
            </a:bodyPr>
            <a:lstStyle/>
            <a:p>
              <a:pPr algn="ctr">
                <a:buClrTx/>
                <a:buSzTx/>
                <a:buFontTx/>
              </a:pPr>
              <a:r>
                <a:rPr lang="zh-CN" altLang="en-US" sz="1050" b="1">
                  <a:solidFill>
                    <a:schemeClr val="bg1"/>
                  </a:solidFill>
                  <a:sym typeface="+mn-ea"/>
                </a:rPr>
                <a:t>应急助手</a:t>
              </a:r>
              <a:endParaRPr lang="zh-CN" altLang="en-US" sz="1050" b="1">
                <a:solidFill>
                  <a:schemeClr val="bg1"/>
                </a:solidFill>
                <a:sym typeface="+mn-ea"/>
              </a:endParaRPr>
            </a:p>
          </p:txBody>
        </p:sp>
      </p:grpSp>
      <p:sp>
        <p:nvSpPr>
          <p:cNvPr id="39" name="文本框 38"/>
          <p:cNvSpPr txBox="1"/>
          <p:nvPr/>
        </p:nvSpPr>
        <p:spPr>
          <a:xfrm>
            <a:off x="4628674" y="1869758"/>
            <a:ext cx="1875949" cy="1180624"/>
          </a:xfrm>
          <a:prstGeom prst="rect">
            <a:avLst/>
          </a:prstGeom>
          <a:noFill/>
        </p:spPr>
        <p:txBody>
          <a:bodyPr wrap="square" rtlCol="0" anchor="t">
            <a:noAutofit/>
          </a:bodyPr>
          <a:lstStyle/>
          <a:p>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借助DeepSeek预测全市交通流量，并通过微信公众号、短信、电子屏等渠道发布拥堵预警和绕行建议，让市民提前规划，告别“堵在路上”。同时，对超限车辆分析，制定计划主动出击。</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文本框 39"/>
          <p:cNvSpPr txBox="1"/>
          <p:nvPr/>
        </p:nvSpPr>
        <p:spPr>
          <a:xfrm>
            <a:off x="6731794" y="1869758"/>
            <a:ext cx="1875949" cy="1180624"/>
          </a:xfrm>
          <a:prstGeom prst="rect">
            <a:avLst/>
          </a:prstGeom>
          <a:noFill/>
        </p:spPr>
        <p:txBody>
          <a:bodyPr wrap="square" rtlCol="0" anchor="t">
            <a:noAutofit/>
          </a:bodyPr>
          <a:lstStyle/>
          <a:p>
            <a:pPr algn="l">
              <a:buClrTx/>
              <a:buSzTx/>
              <a:buFontTx/>
            </a:pP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接入水上智慧卡口历史船舶数据及实时监控视频，智能感知、监测、预警船舶违法倾倒渣土、危化品船舶违反禁航规定等违法行为，由大海捞针式的被动执法，改为有预警支撑的“线上线下”执法模式。</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文本框 40"/>
          <p:cNvSpPr txBox="1"/>
          <p:nvPr/>
        </p:nvSpPr>
        <p:spPr>
          <a:xfrm>
            <a:off x="4628674" y="3610928"/>
            <a:ext cx="1875949" cy="1180624"/>
          </a:xfrm>
          <a:prstGeom prst="rect">
            <a:avLst/>
          </a:prstGeom>
          <a:noFill/>
        </p:spPr>
        <p:txBody>
          <a:bodyPr wrap="square" rtlCol="0" anchor="t">
            <a:noAutofit/>
          </a:bodyPr>
          <a:lstStyle/>
          <a:p>
            <a:pPr algn="l">
              <a:buClrTx/>
              <a:buSzTx/>
              <a:buFontTx/>
            </a:pP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利用AI算法，自动识别高速公路违规上下客、小渔船违规作业、港口工人未穿救生衣等安全隐患；秒级预警交通事故、施工路段异常情况，助力应急响应提速；24小时监控道路设施状态，发现破损、故障即时上报，保障出行安全。</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文本框 41"/>
          <p:cNvSpPr txBox="1"/>
          <p:nvPr/>
        </p:nvSpPr>
        <p:spPr>
          <a:xfrm>
            <a:off x="6731794" y="3610928"/>
            <a:ext cx="1875949" cy="1180624"/>
          </a:xfrm>
          <a:prstGeom prst="rect">
            <a:avLst/>
          </a:prstGeom>
          <a:noFill/>
        </p:spPr>
        <p:txBody>
          <a:bodyPr wrap="square" rtlCol="0" anchor="t">
            <a:noAutofit/>
          </a:bodyPr>
          <a:lstStyle/>
          <a:p>
            <a:pPr algn="l">
              <a:buClrTx/>
              <a:buSzTx/>
              <a:buFontTx/>
            </a:pP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依托交通本地知识库开发交通应急处置智能助手，提供</a:t>
            </a:r>
            <a:r>
              <a:rPr lang="en-US" altLang="zh-CN" sz="105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应急预案</a:t>
            </a:r>
            <a:r>
              <a:rPr lang="en-US" altLang="zh-CN" sz="105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“政策法规”“专家队伍”“公共出行”等问题咨询，智能助手将自动推荐处置建议，并推荐最优方案建议。</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4" name="文本框 43"/>
          <p:cNvSpPr txBox="1"/>
          <p:nvPr>
            <p:custDataLst>
              <p:tags r:id="rId3"/>
            </p:custDataLst>
          </p:nvPr>
        </p:nvSpPr>
        <p:spPr>
          <a:xfrm>
            <a:off x="199549" y="3158490"/>
            <a:ext cx="742474" cy="175260"/>
          </a:xfrm>
          <a:prstGeom prst="snip2DiagRect">
            <a:avLst/>
          </a:prstGeom>
          <a:solidFill>
            <a:srgbClr val="00B0F0">
              <a:alpha val="100000"/>
            </a:srgbClr>
          </a:solidFill>
          <a:ln>
            <a:noFill/>
          </a:ln>
        </p:spPr>
        <p:txBody>
          <a:bodyPr vert="horz" wrap="square" rtlCol="0" anchor="ctr" anchorCtr="0">
            <a:noAutofit/>
          </a:bodyPr>
          <a:lstStyle/>
          <a:p>
            <a:pPr lvl="0" algn="ctr" fontAlgn="ctr">
              <a:buClrTx/>
              <a:buSzTx/>
              <a:buFontTx/>
            </a:pPr>
            <a:r>
              <a:rPr lang="zh-CN" altLang="en-US" sz="1050" b="1">
                <a:solidFill>
                  <a:schemeClr val="lt1"/>
                </a:solidFill>
                <a:latin typeface="微软雅黑" panose="020B0503020204020204" pitchFamily="34" charset="-122"/>
                <a:ea typeface="微软雅黑" panose="020B0503020204020204" pitchFamily="34" charset="-122"/>
                <a:sym typeface="+mn-ea"/>
              </a:rPr>
              <a:t>应用价值</a:t>
            </a:r>
            <a:endParaRPr lang="zh-CN" altLang="en-US" sz="1050" b="1">
              <a:solidFill>
                <a:schemeClr val="lt1"/>
              </a:solidFill>
              <a:latin typeface="微软雅黑" panose="020B0503020204020204" pitchFamily="34" charset="-122"/>
              <a:ea typeface="微软雅黑" panose="020B0503020204020204" pitchFamily="34" charset="-122"/>
              <a:sym typeface="+mn-ea"/>
            </a:endParaRPr>
          </a:p>
        </p:txBody>
      </p:sp>
      <p:sp>
        <p:nvSpPr>
          <p:cNvPr id="63" name="矩形 62"/>
          <p:cNvSpPr/>
          <p:nvPr/>
        </p:nvSpPr>
        <p:spPr>
          <a:xfrm>
            <a:off x="77629" y="1320641"/>
            <a:ext cx="4324350" cy="1785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应用需求</a:t>
            </a:r>
            <a:endParaRPr lang="zh-CN" altLang="en-US" sz="12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4"/>
          <a:stretch>
            <a:fillRect/>
          </a:stretch>
        </p:blipFill>
        <p:spPr>
          <a:xfrm>
            <a:off x="3059906" y="1924050"/>
            <a:ext cx="1218248" cy="979646"/>
          </a:xfrm>
          <a:prstGeom prst="rect">
            <a:avLst/>
          </a:prstGeom>
        </p:spPr>
      </p:pic>
      <p:sp>
        <p:nvSpPr>
          <p:cNvPr id="3" name="文本框 2"/>
          <p:cNvSpPr txBox="1"/>
          <p:nvPr/>
        </p:nvSpPr>
        <p:spPr>
          <a:xfrm>
            <a:off x="8556784" y="61913"/>
            <a:ext cx="551498" cy="106680"/>
          </a:xfrm>
          <a:prstGeom prst="rect">
            <a:avLst/>
          </a:prstGeom>
          <a:solidFill>
            <a:srgbClr val="0B93DF"/>
          </a:solidFill>
        </p:spPr>
        <p:txBody>
          <a:bodyPr wrap="square" rtlCol="0">
            <a:spAutoFit/>
          </a:bodyPr>
          <a:lstStyle/>
          <a:p>
            <a:r>
              <a:rPr lang="zh-CN" altLang="en-US" sz="100" b="1">
                <a:solidFill>
                  <a:schemeClr val="bg1"/>
                </a:solidFill>
                <a:latin typeface="微软雅黑" panose="020B0503020204020204" pitchFamily="34" charset="-122"/>
                <a:ea typeface="微软雅黑" panose="020B0503020204020204" pitchFamily="34" charset="-122"/>
              </a:rPr>
              <a:t>交通</a:t>
            </a:r>
            <a:endParaRPr lang="zh-CN" altLang="en-US" sz="1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19513"/>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sz="1800" dirty="0">
                <a:solidFill>
                  <a:srgbClr val="0084CF"/>
                </a:solidFill>
                <a:cs typeface="+mn-cs"/>
                <a:sym typeface="+mn-ea"/>
              </a:rPr>
              <a:t>医疗行业</a:t>
            </a:r>
            <a:r>
              <a:rPr lang="en-US" altLang="zh-CN" sz="1800" dirty="0">
                <a:solidFill>
                  <a:srgbClr val="0084CF"/>
                </a:solidFill>
                <a:cs typeface="+mn-cs"/>
                <a:sym typeface="+mn-ea"/>
              </a:rPr>
              <a:t>-</a:t>
            </a:r>
            <a:r>
              <a:rPr sz="1800" dirty="0">
                <a:solidFill>
                  <a:srgbClr val="0084CF"/>
                </a:solidFill>
                <a:cs typeface="+mn-cs"/>
                <a:sym typeface="+mn-ea"/>
              </a:rPr>
              <a:t>临床辅助决策场景</a:t>
            </a:r>
            <a:endParaRPr sz="1800" dirty="0">
              <a:solidFill>
                <a:srgbClr val="0084CF"/>
              </a:solidFill>
              <a:cs typeface="+mn-cs"/>
              <a:sym typeface="+mn-ea"/>
            </a:endParaRPr>
          </a:p>
        </p:txBody>
      </p:sp>
      <p:sp>
        <p:nvSpPr>
          <p:cNvPr id="38" name="文本框 37"/>
          <p:cNvSpPr txBox="1"/>
          <p:nvPr>
            <p:custDataLst>
              <p:tags r:id="rId1"/>
            </p:custDataLst>
          </p:nvPr>
        </p:nvSpPr>
        <p:spPr>
          <a:xfrm>
            <a:off x="6094143" y="1516071"/>
            <a:ext cx="3128963" cy="275749"/>
          </a:xfrm>
          <a:prstGeom prst="rect">
            <a:avLst/>
          </a:prstGeom>
          <a:noFill/>
        </p:spPr>
        <p:txBody>
          <a:bodyPr wrap="square" rtlCol="0" anchor="ctr" anchorCtr="0">
            <a:noAutofit/>
          </a:bodyPr>
          <a:lstStyle>
            <a:defPPr>
              <a:defRPr lang="en-US"/>
            </a:defPPr>
            <a:lvl1pPr marR="0" lvl="0" algn="ctr" defTabSz="876300" fontAlgn="ctr">
              <a:lnSpc>
                <a:spcPct val="100000"/>
              </a:lnSpc>
              <a:spcBef>
                <a:spcPts val="955"/>
              </a:spcBef>
              <a:spcAft>
                <a:spcPts val="0"/>
              </a:spcAft>
              <a:buClrTx/>
              <a:buSzTx/>
              <a:buFontTx/>
              <a:buNone/>
              <a:defRPr sz="3600" spc="100">
                <a:solidFill>
                  <a:srgbClr val="FFC000"/>
                </a:solidFill>
                <a:latin typeface="方正兰亭粗黑简体" panose="02000000000000000000" pitchFamily="2" charset="-122"/>
                <a:ea typeface="方正兰亭粗黑简体" panose="02000000000000000000" pitchFamily="2" charset="-122"/>
                <a:cs typeface="方正兰亭中黑_GBK" panose="02000000000000000000" charset="-122"/>
              </a:defRPr>
            </a:lvl1pPr>
          </a:lstStyle>
          <a:p>
            <a:pPr algn="ctr"/>
            <a:endParaRPr lang="zh-CN" altLang="en-US" sz="1350" b="1" dirty="0">
              <a:ln>
                <a:noFill/>
              </a:ln>
              <a:solidFill>
                <a:schemeClr val="bg2">
                  <a:lumMod val="50000"/>
                </a:schemeClr>
              </a:solidFill>
              <a:latin typeface="微软雅黑" panose="020B0503020204020204" pitchFamily="34" charset="-122"/>
              <a:ea typeface="微软雅黑" panose="020B0503020204020204" pitchFamily="34" charset="-122"/>
              <a:sym typeface="等线" panose="02010600030101010101" charset="-122"/>
            </a:endParaRPr>
          </a:p>
        </p:txBody>
      </p:sp>
      <p:sp>
        <p:nvSpPr>
          <p:cNvPr id="6" name="文本框 5"/>
          <p:cNvSpPr txBox="1"/>
          <p:nvPr>
            <p:custDataLst>
              <p:tags r:id="rId2"/>
            </p:custDataLst>
          </p:nvPr>
        </p:nvSpPr>
        <p:spPr>
          <a:xfrm>
            <a:off x="-23812" y="645319"/>
            <a:ext cx="9191625" cy="672941"/>
          </a:xfrm>
          <a:prstGeom prst="rect">
            <a:avLst/>
          </a:prstGeom>
          <a:solidFill>
            <a:srgbClr val="0070BF">
              <a:alpha val="4000"/>
            </a:srgbClr>
          </a:solidFill>
        </p:spPr>
        <p:txBody>
          <a:bodyPr wrap="square" lIns="297180" rIns="297180" rtlCol="0" anchor="t" anchorCtr="0">
            <a:noAutofit/>
          </a:bodyPr>
          <a:lstStyle/>
          <a:p>
            <a:pPr marL="285750" indent="-285750">
              <a:lnSpc>
                <a:spcPct val="150000"/>
              </a:lnSpc>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移动临床辅助决策能力根据用户输入的患者病情描述、患者电子病历、医患沟通记录，结合移动智算一体机本地化部署</a:t>
            </a:r>
            <a:r>
              <a:rPr lang="en-US" altLang="zh-CN" sz="1200" b="1" dirty="0">
                <a:solidFill>
                  <a:srgbClr val="0070C0"/>
                </a:solidFill>
                <a:latin typeface="微软雅黑" panose="020B0503020204020204" pitchFamily="34" charset="-122"/>
                <a:ea typeface="微软雅黑" panose="020B0503020204020204" pitchFamily="34" charset="-122"/>
                <a:sym typeface="+mn-ea"/>
              </a:rPr>
              <a:t>Deepseek</a:t>
            </a:r>
            <a:r>
              <a:rPr lang="zh-CN" altLang="en-US" sz="1200" b="1" dirty="0">
                <a:solidFill>
                  <a:srgbClr val="0070C0"/>
                </a:solidFill>
                <a:latin typeface="微软雅黑" panose="020B0503020204020204" pitchFamily="34" charset="-122"/>
                <a:ea typeface="微软雅黑" panose="020B0503020204020204" pitchFamily="34" charset="-122"/>
                <a:sym typeface="+mn-ea"/>
              </a:rPr>
              <a:t>模型生成诊断推荐及相应判断依据，并给出检查检验的推荐内容，辅助医师做出更为准确的诊断和治疗决策。</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grpSp>
        <p:nvGrpSpPr>
          <p:cNvPr id="29" name="组合 28"/>
          <p:cNvGrpSpPr/>
          <p:nvPr>
            <p:custDataLst>
              <p:tags r:id="rId3"/>
            </p:custDataLst>
          </p:nvPr>
        </p:nvGrpSpPr>
        <p:grpSpPr>
          <a:xfrm>
            <a:off x="4780598" y="1427321"/>
            <a:ext cx="4155281" cy="3411379"/>
            <a:chOff x="675" y="4994"/>
            <a:chExt cx="5313" cy="5313"/>
          </a:xfrm>
        </p:grpSpPr>
        <p:sp>
          <p:nvSpPr>
            <p:cNvPr id="31" name="圆角矩形 30"/>
            <p:cNvSpPr/>
            <p:nvPr>
              <p:custDataLst>
                <p:tags r:id="rId4"/>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5"/>
              </p:custDataLst>
            </p:nvPr>
          </p:nvSpPr>
          <p:spPr bwMode="auto">
            <a:xfrm>
              <a:off x="675" y="4994"/>
              <a:ext cx="5313" cy="38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解决方案</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custDataLst>
              <p:tags r:id="rId6"/>
            </p:custDataLst>
          </p:nvPr>
        </p:nvGrpSpPr>
        <p:grpSpPr>
          <a:xfrm>
            <a:off x="283845" y="1427321"/>
            <a:ext cx="4146233" cy="3411855"/>
            <a:chOff x="675" y="4994"/>
            <a:chExt cx="5313" cy="5313"/>
          </a:xfrm>
        </p:grpSpPr>
        <p:sp>
          <p:nvSpPr>
            <p:cNvPr id="5" name="圆角矩形 4"/>
            <p:cNvSpPr/>
            <p:nvPr>
              <p:custDataLst>
                <p:tags r:id="rId7"/>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7" name="矩形 6"/>
            <p:cNvSpPr/>
            <p:nvPr>
              <p:custDataLst>
                <p:tags r:id="rId8"/>
              </p:custDataLst>
            </p:nvPr>
          </p:nvSpPr>
          <p:spPr bwMode="auto">
            <a:xfrm>
              <a:off x="675" y="4994"/>
              <a:ext cx="5313" cy="386"/>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典型场景</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pic>
        <p:nvPicPr>
          <p:cNvPr id="9" name="图片 8"/>
          <p:cNvPicPr>
            <a:picLocks noChangeAspect="1"/>
          </p:cNvPicPr>
          <p:nvPr>
            <p:custDataLst>
              <p:tags r:id="rId9"/>
            </p:custDataLst>
          </p:nvPr>
        </p:nvPicPr>
        <p:blipFill>
          <a:blip r:embed="rId10"/>
          <a:stretch>
            <a:fillRect/>
          </a:stretch>
        </p:blipFill>
        <p:spPr>
          <a:xfrm>
            <a:off x="5066348" y="4133850"/>
            <a:ext cx="1127282" cy="675000"/>
          </a:xfrm>
          <a:prstGeom prst="rect">
            <a:avLst/>
          </a:prstGeom>
        </p:spPr>
      </p:pic>
      <p:sp>
        <p:nvSpPr>
          <p:cNvPr id="11" name="文本框 10"/>
          <p:cNvSpPr txBox="1"/>
          <p:nvPr/>
        </p:nvSpPr>
        <p:spPr>
          <a:xfrm>
            <a:off x="4836795" y="1733550"/>
            <a:ext cx="4098608" cy="798195"/>
          </a:xfrm>
          <a:prstGeom prst="rect">
            <a:avLst/>
          </a:prstGeom>
          <a:noFill/>
        </p:spPr>
        <p:txBody>
          <a:bodyPr wrap="square" rtlCol="0" anchor="t">
            <a:noAutofit/>
          </a:bodyPr>
          <a:lstStyle/>
          <a:p>
            <a:pPr algn="l">
              <a:lnSpc>
                <a:spcPct val="140000"/>
              </a:lnSpc>
            </a:pPr>
            <a:r>
              <a:rPr lang="zh-CN" altLang="en-US" sz="105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病情分析</a:t>
            </a:r>
            <a:r>
              <a:rPr lang="zh-CN" altLang="en-US" sz="105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方正兰亭大黑简体" panose="02000000000000000000" charset="-122"/>
              </a:rPr>
              <a:t>：</a:t>
            </a:r>
            <a:r>
              <a:rPr lang="zh-CN" altLang="en-US" sz="105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基于患者多元数据提供高质量临床决策支持</a:t>
            </a:r>
            <a:endParaRPr lang="zh-CN" altLang="en-US" sz="105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sz="105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质控提醒</a:t>
            </a:r>
            <a:r>
              <a:rPr lang="en-US" altLang="zh-CN" sz="105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诊间实时质控风险提醒分析思路清晰可见</a:t>
            </a:r>
            <a:endParaRPr lang="zh-CN" altLang="en-US" sz="1050" spc="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40000"/>
              </a:lnSpc>
            </a:pPr>
            <a:r>
              <a:rPr lang="zh-CN" altLang="en-US" sz="105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检验检查报告解读</a:t>
            </a:r>
            <a:r>
              <a:rPr lang="en-US" altLang="zh-CN" sz="105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覆盖广综合解读内容可用率</a:t>
            </a:r>
            <a:r>
              <a:rPr lang="en-US" altLang="zh-CN" sz="105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95%</a:t>
            </a:r>
            <a:r>
              <a:rPr lang="zh-CN" altLang="en-US" sz="105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以上</a:t>
            </a:r>
            <a:endParaRPr lang="zh-CN" altLang="en-US" sz="105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4" name="文本框 33"/>
          <p:cNvSpPr txBox="1"/>
          <p:nvPr/>
        </p:nvSpPr>
        <p:spPr>
          <a:xfrm>
            <a:off x="5149498" y="2645682"/>
            <a:ext cx="2141474" cy="230481"/>
          </a:xfrm>
          <a:prstGeom prst="rect">
            <a:avLst/>
          </a:prstGeom>
          <a:ln w="25400" cap="flat">
            <a:noFill/>
            <a:miter lim="400000"/>
          </a:ln>
          <a:effectLst>
            <a:outerShdw blurRad="393700" dist="25400" dir="5400000" rotWithShape="0">
              <a:srgbClr val="226BE8">
                <a:alpha val="22939"/>
              </a:srgbClr>
            </a:outerShdw>
          </a:effectLst>
        </p:spPr>
        <p:txBody>
          <a:bodyPr wrap="square" rtlCol="0">
            <a:noAutofit/>
          </a:bodyPr>
          <a:lstStyle/>
          <a:p>
            <a:r>
              <a:rPr kumimoji="1" lang="zh-CN" altLang="en-US" sz="900" b="1" dirty="0">
                <a:latin typeface="微软雅黑" panose="020B0503020204020204" pitchFamily="34" charset="-122"/>
                <a:ea typeface="微软雅黑" panose="020B0503020204020204" pitchFamily="34" charset="-122"/>
              </a:rPr>
              <a:t>融合</a:t>
            </a:r>
            <a:r>
              <a:rPr kumimoji="1" lang="en-US" altLang="zh-CN" sz="900" b="1" dirty="0">
                <a:latin typeface="微软雅黑" panose="020B0503020204020204" pitchFamily="34" charset="-122"/>
                <a:ea typeface="微软雅黑" panose="020B0503020204020204" pitchFamily="34" charset="-122"/>
              </a:rPr>
              <a:t>Deepseek</a:t>
            </a:r>
            <a:r>
              <a:rPr kumimoji="1" lang="zh-CN" altLang="en-US" sz="900" b="1" dirty="0">
                <a:latin typeface="微软雅黑" panose="020B0503020204020204" pitchFamily="34" charset="-122"/>
                <a:ea typeface="微软雅黑" panose="020B0503020204020204" pitchFamily="34" charset="-122"/>
              </a:rPr>
              <a:t>满血版</a:t>
            </a:r>
            <a:endParaRPr kumimoji="1" lang="zh-CN" altLang="en-US" sz="900" b="1"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5149498" y="2876153"/>
            <a:ext cx="2337668" cy="230481"/>
          </a:xfrm>
          <a:prstGeom prst="rect">
            <a:avLst/>
          </a:prstGeom>
          <a:noFill/>
        </p:spPr>
        <p:txBody>
          <a:bodyPr wrap="square">
            <a:noAutofit/>
          </a:bodyPr>
          <a:lstStyle/>
          <a:p>
            <a:r>
              <a:rPr kumimoji="1" lang="zh-CN" altLang="en-US" sz="600" dirty="0">
                <a:solidFill>
                  <a:schemeClr val="accent1"/>
                </a:solidFill>
                <a:latin typeface="微软雅黑" panose="020B0503020204020204" pitchFamily="34" charset="-122"/>
                <a:ea typeface="微软雅黑" panose="020B0503020204020204" pitchFamily="34" charset="-122"/>
              </a:rPr>
              <a:t>思考过程可视化，临床循证清晰可见</a:t>
            </a:r>
            <a:endParaRPr kumimoji="1" lang="zh-CN" altLang="en-US" sz="600" dirty="0">
              <a:solidFill>
                <a:schemeClr val="accent1"/>
              </a:solidFill>
              <a:latin typeface="微软雅黑" panose="020B0503020204020204" pitchFamily="34" charset="-122"/>
              <a:ea typeface="微软雅黑" panose="020B0503020204020204" pitchFamily="34" charset="-122"/>
            </a:endParaRPr>
          </a:p>
        </p:txBody>
      </p:sp>
      <p:grpSp>
        <p:nvGrpSpPr>
          <p:cNvPr id="12" name="组合 11"/>
          <p:cNvGrpSpPr/>
          <p:nvPr>
            <p:custDataLst>
              <p:tags r:id="rId11"/>
            </p:custDataLst>
          </p:nvPr>
        </p:nvGrpSpPr>
        <p:grpSpPr>
          <a:xfrm>
            <a:off x="7078028" y="2643664"/>
            <a:ext cx="1630966" cy="461010"/>
            <a:chOff x="13500" y="4762"/>
            <a:chExt cx="5703" cy="968"/>
          </a:xfrm>
        </p:grpSpPr>
        <p:sp>
          <p:nvSpPr>
            <p:cNvPr id="13" name="文本框 12"/>
            <p:cNvSpPr txBox="1"/>
            <p:nvPr>
              <p:custDataLst>
                <p:tags r:id="rId12"/>
              </p:custDataLst>
            </p:nvPr>
          </p:nvSpPr>
          <p:spPr>
            <a:xfrm>
              <a:off x="13500" y="4762"/>
              <a:ext cx="5703" cy="484"/>
            </a:xfrm>
            <a:prstGeom prst="rect">
              <a:avLst/>
            </a:prstGeom>
            <a:ln w="25400" cap="flat">
              <a:noFill/>
              <a:miter lim="400000"/>
            </a:ln>
            <a:effectLst>
              <a:outerShdw blurRad="393700" dist="25400" dir="5400000" rotWithShape="0">
                <a:srgbClr val="226BE8">
                  <a:alpha val="22939"/>
                </a:srgbClr>
              </a:outerShdw>
            </a:effectLst>
          </p:spPr>
          <p:txBody>
            <a:bodyPr wrap="square" rtlCol="0">
              <a:noAutofit/>
            </a:bodyPr>
            <a:lstStyle/>
            <a:p>
              <a:r>
                <a:rPr kumimoji="1" lang="zh-CN" altLang="en-US" sz="900" b="1" dirty="0">
                  <a:latin typeface="微软雅黑" panose="020B0503020204020204" pitchFamily="34" charset="-122"/>
                  <a:ea typeface="微软雅黑" panose="020B0503020204020204" pitchFamily="34" charset="-122"/>
                </a:rPr>
                <a:t>院内数据实时分析</a:t>
              </a:r>
              <a:endParaRPr kumimoji="1" lang="zh-CN" altLang="en-US" sz="900" b="1" dirty="0">
                <a:latin typeface="微软雅黑" panose="020B0503020204020204" pitchFamily="34" charset="-122"/>
                <a:ea typeface="微软雅黑" panose="020B0503020204020204" pitchFamily="34" charset="-122"/>
              </a:endParaRPr>
            </a:p>
          </p:txBody>
        </p:sp>
        <p:sp>
          <p:nvSpPr>
            <p:cNvPr id="14" name="文本框 13"/>
            <p:cNvSpPr txBox="1"/>
            <p:nvPr>
              <p:custDataLst>
                <p:tags r:id="rId13"/>
              </p:custDataLst>
            </p:nvPr>
          </p:nvSpPr>
          <p:spPr>
            <a:xfrm>
              <a:off x="13500" y="5246"/>
              <a:ext cx="4909" cy="484"/>
            </a:xfrm>
            <a:prstGeom prst="rect">
              <a:avLst/>
            </a:prstGeom>
            <a:noFill/>
          </p:spPr>
          <p:txBody>
            <a:bodyPr wrap="square">
              <a:noAutofit/>
            </a:bodyPr>
            <a:lstStyle/>
            <a:p>
              <a:r>
                <a:rPr kumimoji="1" lang="en-US" altLang="zh-CN" sz="600" dirty="0">
                  <a:solidFill>
                    <a:schemeClr val="accent1"/>
                  </a:solidFill>
                  <a:latin typeface="微软雅黑" panose="020B0503020204020204" pitchFamily="34" charset="-122"/>
                  <a:ea typeface="微软雅黑" panose="020B0503020204020204" pitchFamily="34" charset="-122"/>
                </a:rPr>
                <a:t>CDSS</a:t>
              </a:r>
              <a:r>
                <a:rPr kumimoji="1" lang="zh-CN" altLang="en-US" sz="600" dirty="0">
                  <a:solidFill>
                    <a:schemeClr val="accent1"/>
                  </a:solidFill>
                  <a:latin typeface="微软雅黑" panose="020B0503020204020204" pitchFamily="34" charset="-122"/>
                  <a:ea typeface="微软雅黑" panose="020B0503020204020204" pitchFamily="34" charset="-122"/>
                </a:rPr>
                <a:t>成熟数据对接和服务基础</a:t>
              </a:r>
              <a:endParaRPr kumimoji="1" lang="zh-CN" altLang="en-US" sz="600" dirty="0">
                <a:solidFill>
                  <a:schemeClr val="accent1"/>
                </a:solidFill>
                <a:latin typeface="微软雅黑" panose="020B0503020204020204" pitchFamily="34" charset="-122"/>
                <a:ea typeface="微软雅黑" panose="020B0503020204020204" pitchFamily="34" charset="-122"/>
              </a:endParaRPr>
            </a:p>
          </p:txBody>
        </p:sp>
      </p:grpSp>
      <p:grpSp>
        <p:nvGrpSpPr>
          <p:cNvPr id="17" name="组合 16"/>
          <p:cNvGrpSpPr/>
          <p:nvPr>
            <p:custDataLst>
              <p:tags r:id="rId14"/>
            </p:custDataLst>
          </p:nvPr>
        </p:nvGrpSpPr>
        <p:grpSpPr>
          <a:xfrm>
            <a:off x="5149498" y="3146476"/>
            <a:ext cx="2715771" cy="436200"/>
            <a:chOff x="13500" y="6403"/>
            <a:chExt cx="5703" cy="916"/>
          </a:xfrm>
        </p:grpSpPr>
        <p:sp>
          <p:nvSpPr>
            <p:cNvPr id="18" name="文本框 17"/>
            <p:cNvSpPr txBox="1"/>
            <p:nvPr>
              <p:custDataLst>
                <p:tags r:id="rId15"/>
              </p:custDataLst>
            </p:nvPr>
          </p:nvSpPr>
          <p:spPr>
            <a:xfrm>
              <a:off x="13500" y="6403"/>
              <a:ext cx="5703" cy="484"/>
            </a:xfrm>
            <a:prstGeom prst="rect">
              <a:avLst/>
            </a:prstGeom>
            <a:ln w="25400" cap="flat">
              <a:noFill/>
              <a:miter lim="400000"/>
            </a:ln>
            <a:effectLst>
              <a:outerShdw blurRad="393700" dist="25400" dir="5400000" rotWithShape="0">
                <a:srgbClr val="226BE8">
                  <a:alpha val="22939"/>
                </a:srgbClr>
              </a:outerShdw>
            </a:effectLst>
          </p:spPr>
          <p:txBody>
            <a:bodyPr wrap="square" rtlCol="0">
              <a:noAutofit/>
            </a:bodyPr>
            <a:lstStyle/>
            <a:p>
              <a:r>
                <a:rPr kumimoji="1" lang="zh-CN" altLang="en-US" sz="900" b="1" dirty="0">
                  <a:latin typeface="微软雅黑" panose="020B0503020204020204" pitchFamily="34" charset="-122"/>
                  <a:ea typeface="微软雅黑" panose="020B0503020204020204" pitchFamily="34" charset="-122"/>
                </a:rPr>
                <a:t>生成高质量分析概要</a:t>
              </a:r>
              <a:endParaRPr kumimoji="1" lang="zh-CN" altLang="en-US" sz="900" b="1" dirty="0">
                <a:latin typeface="微软雅黑" panose="020B0503020204020204" pitchFamily="34" charset="-122"/>
                <a:ea typeface="微软雅黑" panose="020B0503020204020204" pitchFamily="34" charset="-122"/>
              </a:endParaRPr>
            </a:p>
          </p:txBody>
        </p:sp>
        <p:sp>
          <p:nvSpPr>
            <p:cNvPr id="19" name="文本框 18"/>
            <p:cNvSpPr txBox="1"/>
            <p:nvPr>
              <p:custDataLst>
                <p:tags r:id="rId16"/>
              </p:custDataLst>
            </p:nvPr>
          </p:nvSpPr>
          <p:spPr>
            <a:xfrm>
              <a:off x="13500" y="6835"/>
              <a:ext cx="4909" cy="484"/>
            </a:xfrm>
            <a:prstGeom prst="rect">
              <a:avLst/>
            </a:prstGeom>
            <a:noFill/>
          </p:spPr>
          <p:txBody>
            <a:bodyPr wrap="square">
              <a:noAutofit/>
            </a:bodyPr>
            <a:lstStyle/>
            <a:p>
              <a:r>
                <a:rPr kumimoji="1" lang="zh-CN" altLang="en-US" sz="600" dirty="0">
                  <a:solidFill>
                    <a:schemeClr val="accent1"/>
                  </a:solidFill>
                  <a:latin typeface="微软雅黑" panose="020B0503020204020204" pitchFamily="34" charset="-122"/>
                  <a:ea typeface="微软雅黑" panose="020B0503020204020204" pitchFamily="34" charset="-122"/>
                </a:rPr>
                <a:t>病情总结精要</a:t>
              </a:r>
              <a:r>
                <a:rPr kumimoji="1" lang="en-US" altLang="zh-CN" sz="600" dirty="0">
                  <a:solidFill>
                    <a:schemeClr val="accent1"/>
                  </a:solidFill>
                  <a:latin typeface="微软雅黑" panose="020B0503020204020204" pitchFamily="34" charset="-122"/>
                  <a:ea typeface="微软雅黑" panose="020B0503020204020204" pitchFamily="34" charset="-122"/>
                </a:rPr>
                <a:t>，</a:t>
              </a:r>
              <a:r>
                <a:rPr kumimoji="1" lang="zh-CN" altLang="en-US" sz="600" dirty="0">
                  <a:solidFill>
                    <a:schemeClr val="accent1"/>
                  </a:solidFill>
                  <a:latin typeface="微软雅黑" panose="020B0503020204020204" pitchFamily="34" charset="-122"/>
                  <a:ea typeface="微软雅黑" panose="020B0503020204020204" pitchFamily="34" charset="-122"/>
                </a:rPr>
                <a:t>风险提示清晰</a:t>
              </a:r>
              <a:endParaRPr kumimoji="1" lang="zh-CN" altLang="en-US" sz="600" dirty="0">
                <a:solidFill>
                  <a:schemeClr val="accent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077834" y="3146476"/>
            <a:ext cx="2715771" cy="456200"/>
            <a:chOff x="13500" y="6403"/>
            <a:chExt cx="5703" cy="958"/>
          </a:xfrm>
        </p:grpSpPr>
        <p:sp>
          <p:nvSpPr>
            <p:cNvPr id="21" name="文本框 20"/>
            <p:cNvSpPr txBox="1"/>
            <p:nvPr/>
          </p:nvSpPr>
          <p:spPr>
            <a:xfrm>
              <a:off x="13500" y="6403"/>
              <a:ext cx="5703" cy="484"/>
            </a:xfrm>
            <a:prstGeom prst="rect">
              <a:avLst/>
            </a:prstGeom>
            <a:ln w="25400" cap="flat">
              <a:noFill/>
              <a:miter lim="400000"/>
            </a:ln>
            <a:effectLst>
              <a:outerShdw blurRad="393700" dist="25400" dir="5400000" rotWithShape="0">
                <a:srgbClr val="226BE8">
                  <a:alpha val="22939"/>
                </a:srgbClr>
              </a:outerShdw>
            </a:effectLst>
          </p:spPr>
          <p:txBody>
            <a:bodyPr wrap="square" rtlCol="0">
              <a:noAutofit/>
            </a:bodyPr>
            <a:lstStyle/>
            <a:p>
              <a:r>
                <a:rPr kumimoji="1" lang="zh-CN" altLang="en-US" sz="900" b="1" dirty="0">
                  <a:latin typeface="微软雅黑" panose="020B0503020204020204" pitchFamily="34" charset="-122"/>
                  <a:ea typeface="微软雅黑" panose="020B0503020204020204" pitchFamily="34" charset="-122"/>
                </a:rPr>
                <a:t>结合专业及自定义知识库</a:t>
              </a:r>
              <a:endParaRPr kumimoji="1" lang="zh-CN" altLang="en-US" sz="900" b="1"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3500" y="6877"/>
              <a:ext cx="4909" cy="484"/>
            </a:xfrm>
            <a:prstGeom prst="rect">
              <a:avLst/>
            </a:prstGeom>
            <a:noFill/>
          </p:spPr>
          <p:txBody>
            <a:bodyPr wrap="square">
              <a:noAutofit/>
            </a:bodyPr>
            <a:lstStyle/>
            <a:p>
              <a:r>
                <a:rPr kumimoji="1" lang="zh-CN" altLang="en-US" sz="600" dirty="0">
                  <a:solidFill>
                    <a:schemeClr val="accent1"/>
                  </a:solidFill>
                  <a:latin typeface="微软雅黑" panose="020B0503020204020204" pitchFamily="34" charset="-122"/>
                  <a:ea typeface="微软雅黑" panose="020B0503020204020204" pitchFamily="34" charset="-122"/>
                </a:rPr>
                <a:t>融合知识库提供个性化辅助诊断</a:t>
              </a:r>
              <a:endParaRPr kumimoji="1" lang="zh-CN" altLang="en-US" sz="600" dirty="0">
                <a:solidFill>
                  <a:schemeClr val="accent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5149691" y="3627120"/>
            <a:ext cx="2518410" cy="445294"/>
            <a:chOff x="13499" y="3121"/>
            <a:chExt cx="5288" cy="935"/>
          </a:xfrm>
        </p:grpSpPr>
        <p:sp>
          <p:nvSpPr>
            <p:cNvPr id="28" name="文本框 27"/>
            <p:cNvSpPr txBox="1"/>
            <p:nvPr/>
          </p:nvSpPr>
          <p:spPr>
            <a:xfrm>
              <a:off x="13499" y="3121"/>
              <a:ext cx="5086" cy="484"/>
            </a:xfrm>
            <a:prstGeom prst="rect">
              <a:avLst/>
            </a:prstGeom>
            <a:ln w="25400" cap="flat">
              <a:noFill/>
              <a:miter lim="400000"/>
            </a:ln>
            <a:effectLst>
              <a:outerShdw blurRad="393700" dist="25400" dir="5400000" rotWithShape="0">
                <a:srgbClr val="226BE8">
                  <a:alpha val="22939"/>
                </a:srgbClr>
              </a:outerShdw>
            </a:effectLst>
          </p:spPr>
          <p:txBody>
            <a:bodyPr wrap="square" rtlCol="0">
              <a:noAutofit/>
            </a:bodyPr>
            <a:lstStyle/>
            <a:p>
              <a:r>
                <a:rPr lang="zh-CN" altLang="en-US" sz="900" b="1" dirty="0">
                  <a:effectLst/>
                  <a:latin typeface="微软雅黑" panose="020B0503020204020204" pitchFamily="34" charset="-122"/>
                  <a:ea typeface="微软雅黑" panose="020B0503020204020204" pitchFamily="34" charset="-122"/>
                  <a:cs typeface="微软雅黑" panose="020B0503020204020204" pitchFamily="34" charset="-122"/>
                  <a:sym typeface="+mn-ea"/>
                </a:rPr>
                <a:t>支持单项和综合解读</a:t>
              </a:r>
              <a:endParaRPr lang="zh-CN" altLang="en-US" sz="900" b="1"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0" name="文本框 29"/>
            <p:cNvSpPr txBox="1"/>
            <p:nvPr/>
          </p:nvSpPr>
          <p:spPr>
            <a:xfrm>
              <a:off x="13499" y="3572"/>
              <a:ext cx="5288" cy="484"/>
            </a:xfrm>
            <a:prstGeom prst="rect">
              <a:avLst/>
            </a:prstGeom>
            <a:noFill/>
          </p:spPr>
          <p:txBody>
            <a:bodyPr wrap="square">
              <a:noAutofit/>
            </a:bodyPr>
            <a:lstStyle/>
            <a:p>
              <a:r>
                <a:rPr kumimoji="1" lang="zh-CN" altLang="en-US" sz="600" dirty="0">
                  <a:solidFill>
                    <a:schemeClr val="accent1"/>
                  </a:solidFill>
                  <a:latin typeface="微软雅黑" panose="020B0503020204020204" pitchFamily="34" charset="-122"/>
                  <a:ea typeface="微软雅黑" panose="020B0503020204020204" pitchFamily="34" charset="-122"/>
                </a:rPr>
                <a:t>异常单项指标详解及综合循证解读</a:t>
              </a:r>
              <a:endParaRPr kumimoji="1" lang="zh-CN" altLang="en-US" sz="600" dirty="0">
                <a:solidFill>
                  <a:schemeClr val="accent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7078028" y="3627596"/>
            <a:ext cx="2518410" cy="453390"/>
            <a:chOff x="13499" y="3121"/>
            <a:chExt cx="5288" cy="952"/>
          </a:xfrm>
        </p:grpSpPr>
        <p:sp>
          <p:nvSpPr>
            <p:cNvPr id="35" name="文本框 34"/>
            <p:cNvSpPr txBox="1"/>
            <p:nvPr/>
          </p:nvSpPr>
          <p:spPr>
            <a:xfrm>
              <a:off x="13499" y="3121"/>
              <a:ext cx="5086" cy="484"/>
            </a:xfrm>
            <a:prstGeom prst="rect">
              <a:avLst/>
            </a:prstGeom>
            <a:ln w="25400" cap="flat">
              <a:noFill/>
              <a:miter lim="400000"/>
            </a:ln>
            <a:effectLst>
              <a:outerShdw blurRad="393700" dist="25400" dir="5400000" rotWithShape="0">
                <a:srgbClr val="226BE8">
                  <a:alpha val="22939"/>
                </a:srgbClr>
              </a:outerShdw>
            </a:effectLst>
          </p:spPr>
          <p:txBody>
            <a:bodyPr wrap="square" rtlCol="0">
              <a:noAutofit/>
            </a:bodyPr>
            <a:lstStyle/>
            <a:p>
              <a:r>
                <a:rPr lang="zh-CN" altLang="en-US" sz="900" b="1" dirty="0">
                  <a:effectLst/>
                  <a:latin typeface="微软雅黑" panose="020B0503020204020204" pitchFamily="34" charset="-122"/>
                  <a:ea typeface="微软雅黑" panose="020B0503020204020204" pitchFamily="34" charset="-122"/>
                  <a:cs typeface="微软雅黑" panose="020B0503020204020204" pitchFamily="34" charset="-122"/>
                  <a:sym typeface="+mn-ea"/>
                </a:rPr>
                <a:t>涵盖</a:t>
              </a:r>
              <a:r>
                <a:rPr lang="en-US" altLang="zh-CN" sz="900" b="1" dirty="0">
                  <a:effectLst/>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sz="900" b="1" dirty="0">
                  <a:effectLst/>
                  <a:latin typeface="微软雅黑" panose="020B0503020204020204" pitchFamily="34" charset="-122"/>
                  <a:ea typeface="微软雅黑" panose="020B0503020204020204" pitchFamily="34" charset="-122"/>
                  <a:cs typeface="微软雅黑" panose="020B0503020204020204" pitchFamily="34" charset="-122"/>
                  <a:sym typeface="+mn-ea"/>
                </a:rPr>
                <a:t>类检验检查报告</a:t>
              </a:r>
              <a:endParaRPr kumimoji="1" lang="zh-CN" altLang="en-US" sz="900" b="1" dirty="0">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6" name="文本框 35"/>
            <p:cNvSpPr txBox="1"/>
            <p:nvPr/>
          </p:nvSpPr>
          <p:spPr>
            <a:xfrm>
              <a:off x="13499" y="3589"/>
              <a:ext cx="5288" cy="484"/>
            </a:xfrm>
            <a:prstGeom prst="rect">
              <a:avLst/>
            </a:prstGeom>
            <a:noFill/>
          </p:spPr>
          <p:txBody>
            <a:bodyPr wrap="square">
              <a:noAutofit/>
            </a:bodyPr>
            <a:lstStyle/>
            <a:p>
              <a:r>
                <a:rPr kumimoji="1" lang="zh-CN" altLang="en-US" sz="600" dirty="0">
                  <a:solidFill>
                    <a:schemeClr val="accent1"/>
                  </a:solidFill>
                  <a:latin typeface="微软雅黑" panose="020B0503020204020204" pitchFamily="34" charset="-122"/>
                  <a:ea typeface="微软雅黑" panose="020B0503020204020204" pitchFamily="34" charset="-122"/>
                </a:rPr>
                <a:t>覆盖临床常见检验</a:t>
              </a:r>
              <a:r>
                <a:rPr kumimoji="1" lang="en-US" altLang="zh-CN" sz="600" dirty="0">
                  <a:solidFill>
                    <a:schemeClr val="accent1"/>
                  </a:solidFill>
                  <a:latin typeface="微软雅黑" panose="020B0503020204020204" pitchFamily="34" charset="-122"/>
                  <a:ea typeface="微软雅黑" panose="020B0503020204020204" pitchFamily="34" charset="-122"/>
                </a:rPr>
                <a:t>、</a:t>
              </a:r>
              <a:r>
                <a:rPr kumimoji="1" lang="zh-CN" altLang="en-US" sz="600" dirty="0">
                  <a:solidFill>
                    <a:schemeClr val="accent1"/>
                  </a:solidFill>
                  <a:latin typeface="微软雅黑" panose="020B0503020204020204" pitchFamily="34" charset="-122"/>
                  <a:ea typeface="微软雅黑" panose="020B0503020204020204" pitchFamily="34" charset="-122"/>
                </a:rPr>
                <a:t>检查报告识别分析</a:t>
              </a:r>
              <a:endParaRPr kumimoji="1" lang="zh-CN" altLang="en-US" sz="600" dirty="0">
                <a:solidFill>
                  <a:schemeClr val="accent1"/>
                </a:solidFill>
                <a:latin typeface="微软雅黑" panose="020B0503020204020204" pitchFamily="34" charset="-122"/>
                <a:ea typeface="微软雅黑" panose="020B0503020204020204" pitchFamily="34" charset="-122"/>
              </a:endParaRPr>
            </a:p>
          </p:txBody>
        </p:sp>
      </p:grpSp>
      <p:pic>
        <p:nvPicPr>
          <p:cNvPr id="37" name="图片 36"/>
          <p:cNvPicPr>
            <a:picLocks noChangeAspect="1"/>
          </p:cNvPicPr>
          <p:nvPr/>
        </p:nvPicPr>
        <p:blipFill>
          <a:blip r:embed="rId17"/>
          <a:stretch>
            <a:fillRect/>
          </a:stretch>
        </p:blipFill>
        <p:spPr>
          <a:xfrm>
            <a:off x="6331744" y="4130040"/>
            <a:ext cx="1094870" cy="675000"/>
          </a:xfrm>
          <a:prstGeom prst="rect">
            <a:avLst/>
          </a:prstGeom>
        </p:spPr>
      </p:pic>
      <p:pic>
        <p:nvPicPr>
          <p:cNvPr id="39" name="图片 38"/>
          <p:cNvPicPr>
            <a:picLocks noChangeAspect="1"/>
          </p:cNvPicPr>
          <p:nvPr/>
        </p:nvPicPr>
        <p:blipFill>
          <a:blip r:embed="rId18"/>
          <a:stretch>
            <a:fillRect/>
          </a:stretch>
        </p:blipFill>
        <p:spPr>
          <a:xfrm>
            <a:off x="7540943" y="4130993"/>
            <a:ext cx="1115018" cy="675000"/>
          </a:xfrm>
          <a:prstGeom prst="rect">
            <a:avLst/>
          </a:prstGeom>
        </p:spPr>
      </p:pic>
      <p:sp>
        <p:nvSpPr>
          <p:cNvPr id="42" name="文本框 41"/>
          <p:cNvSpPr txBox="1"/>
          <p:nvPr/>
        </p:nvSpPr>
        <p:spPr>
          <a:xfrm>
            <a:off x="540544" y="1801892"/>
            <a:ext cx="3810000" cy="865505"/>
          </a:xfrm>
          <a:prstGeom prst="rect">
            <a:avLst/>
          </a:prstGeom>
        </p:spPr>
        <p:txBody>
          <a:bodyPr>
            <a:spAutoFit/>
          </a:bodyPr>
          <a:lstStyle/>
          <a:p>
            <a:pPr>
              <a:lnSpc>
                <a:spcPct val="120000"/>
              </a:lnSpc>
            </a:pP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临床决策支持系统（CDSS）作为医疗领域的重要辅助工具，旨在通过提供准确、及时的临床知识，帮助医师在诊断、治疗和预后方面做出科学决策，通过Deepseek增强的CDSS，提升诊断准确率，降低误诊漏诊，提高医疗安全。</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3" name="图片 42"/>
          <p:cNvPicPr>
            <a:picLocks noChangeAspect="1"/>
          </p:cNvPicPr>
          <p:nvPr/>
        </p:nvPicPr>
        <p:blipFill>
          <a:blip r:embed="rId19"/>
          <a:stretch>
            <a:fillRect/>
          </a:stretch>
        </p:blipFill>
        <p:spPr>
          <a:xfrm>
            <a:off x="283845" y="2874169"/>
            <a:ext cx="4081939" cy="17202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图片 133"/>
          <p:cNvPicPr>
            <a:picLocks noChangeAspect="1"/>
          </p:cNvPicPr>
          <p:nvPr/>
        </p:nvPicPr>
        <p:blipFill>
          <a:blip r:embed="rId1"/>
          <a:stretch>
            <a:fillRect/>
          </a:stretch>
        </p:blipFill>
        <p:spPr>
          <a:xfrm>
            <a:off x="107950" y="195580"/>
            <a:ext cx="8791575" cy="45275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19513"/>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sz="1800" dirty="0">
                <a:solidFill>
                  <a:srgbClr val="0084CF"/>
                </a:solidFill>
                <a:cs typeface="+mn-cs"/>
                <a:sym typeface="+mn-ea"/>
              </a:rPr>
              <a:t>医疗行业</a:t>
            </a:r>
            <a:r>
              <a:rPr lang="en-US" altLang="zh-CN" sz="1800" dirty="0">
                <a:solidFill>
                  <a:srgbClr val="0084CF"/>
                </a:solidFill>
                <a:cs typeface="+mn-cs"/>
                <a:sym typeface="+mn-ea"/>
              </a:rPr>
              <a:t>-</a:t>
            </a:r>
            <a:r>
              <a:rPr sz="1800" dirty="0">
                <a:solidFill>
                  <a:srgbClr val="0084CF"/>
                </a:solidFill>
                <a:cs typeface="+mn-cs"/>
                <a:sym typeface="+mn-ea"/>
              </a:rPr>
              <a:t>医疗知识库问答场景</a:t>
            </a:r>
            <a:endParaRPr sz="1800" dirty="0">
              <a:solidFill>
                <a:srgbClr val="0084CF"/>
              </a:solidFill>
              <a:cs typeface="+mn-cs"/>
              <a:sym typeface="+mn-ea"/>
            </a:endParaRPr>
          </a:p>
        </p:txBody>
      </p:sp>
      <p:sp>
        <p:nvSpPr>
          <p:cNvPr id="38" name="文本框 37"/>
          <p:cNvSpPr txBox="1"/>
          <p:nvPr>
            <p:custDataLst>
              <p:tags r:id="rId1"/>
            </p:custDataLst>
          </p:nvPr>
        </p:nvSpPr>
        <p:spPr>
          <a:xfrm>
            <a:off x="6094143" y="1516071"/>
            <a:ext cx="3128963" cy="275749"/>
          </a:xfrm>
          <a:prstGeom prst="rect">
            <a:avLst/>
          </a:prstGeom>
          <a:noFill/>
        </p:spPr>
        <p:txBody>
          <a:bodyPr wrap="square" rtlCol="0" anchor="ctr" anchorCtr="0">
            <a:noAutofit/>
          </a:bodyPr>
          <a:lstStyle>
            <a:defPPr>
              <a:defRPr lang="en-US"/>
            </a:defPPr>
            <a:lvl1pPr marR="0" lvl="0" algn="ctr" defTabSz="876300" fontAlgn="ctr">
              <a:lnSpc>
                <a:spcPct val="100000"/>
              </a:lnSpc>
              <a:spcBef>
                <a:spcPts val="955"/>
              </a:spcBef>
              <a:spcAft>
                <a:spcPts val="0"/>
              </a:spcAft>
              <a:buClrTx/>
              <a:buSzTx/>
              <a:buFontTx/>
              <a:buNone/>
              <a:defRPr sz="3600" spc="100">
                <a:solidFill>
                  <a:srgbClr val="FFC000"/>
                </a:solidFill>
                <a:latin typeface="方正兰亭粗黑简体" panose="02000000000000000000" pitchFamily="2" charset="-122"/>
                <a:ea typeface="方正兰亭粗黑简体" panose="02000000000000000000" pitchFamily="2" charset="-122"/>
                <a:cs typeface="方正兰亭中黑_GBK" panose="02000000000000000000" charset="-122"/>
              </a:defRPr>
            </a:lvl1pPr>
          </a:lstStyle>
          <a:p>
            <a:pPr algn="ctr"/>
            <a:endParaRPr lang="zh-CN" altLang="en-US" sz="1350" b="1" dirty="0">
              <a:ln>
                <a:noFill/>
              </a:ln>
              <a:solidFill>
                <a:schemeClr val="bg2">
                  <a:lumMod val="50000"/>
                </a:schemeClr>
              </a:solidFill>
              <a:latin typeface="微软雅黑" panose="020B0503020204020204" pitchFamily="34" charset="-122"/>
              <a:ea typeface="微软雅黑" panose="020B0503020204020204" pitchFamily="34" charset="-122"/>
              <a:sym typeface="等线" panose="02010600030101010101" charset="-122"/>
            </a:endParaRPr>
          </a:p>
        </p:txBody>
      </p:sp>
      <p:sp>
        <p:nvSpPr>
          <p:cNvPr id="6" name="文本框 5"/>
          <p:cNvSpPr txBox="1"/>
          <p:nvPr>
            <p:custDataLst>
              <p:tags r:id="rId2"/>
            </p:custDataLst>
          </p:nvPr>
        </p:nvSpPr>
        <p:spPr>
          <a:xfrm>
            <a:off x="-23812" y="645319"/>
            <a:ext cx="9191625" cy="672941"/>
          </a:xfrm>
          <a:prstGeom prst="rect">
            <a:avLst/>
          </a:prstGeom>
          <a:solidFill>
            <a:srgbClr val="0070BF">
              <a:alpha val="4000"/>
            </a:srgbClr>
          </a:solidFill>
        </p:spPr>
        <p:txBody>
          <a:bodyPr wrap="square" lIns="297180" rIns="297180" rtlCol="0" anchor="t" anchorCtr="0">
            <a:noAutofit/>
          </a:bodyPr>
          <a:lstStyle/>
          <a:p>
            <a:pPr marL="285750" indent="-285750">
              <a:lnSpc>
                <a:spcPct val="150000"/>
              </a:lnSpc>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基于移动智算一体机</a:t>
            </a:r>
            <a:r>
              <a:rPr lang="en-US" altLang="zh-CN" sz="1200" b="1" dirty="0">
                <a:solidFill>
                  <a:srgbClr val="0070C0"/>
                </a:solidFill>
                <a:latin typeface="微软雅黑" panose="020B0503020204020204" pitchFamily="34" charset="-122"/>
                <a:ea typeface="微软雅黑" panose="020B0503020204020204" pitchFamily="34" charset="-122"/>
                <a:sym typeface="+mn-ea"/>
              </a:rPr>
              <a:t>DS</a:t>
            </a:r>
            <a:r>
              <a:rPr lang="zh-CN" altLang="en-US" sz="1200" b="1" dirty="0">
                <a:solidFill>
                  <a:srgbClr val="0070C0"/>
                </a:solidFill>
                <a:latin typeface="微软雅黑" panose="020B0503020204020204" pitchFamily="34" charset="-122"/>
                <a:ea typeface="微软雅黑" panose="020B0503020204020204" pitchFamily="34" charset="-122"/>
                <a:sym typeface="+mn-ea"/>
              </a:rPr>
              <a:t>版进行本地化部署，有效保护数据隐私，基于指南、共识、论文等公开数据资源和自有数据，给出专业的回答，并提供溯源证据。</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grpSp>
        <p:nvGrpSpPr>
          <p:cNvPr id="29" name="组合 28"/>
          <p:cNvGrpSpPr/>
          <p:nvPr>
            <p:custDataLst>
              <p:tags r:id="rId3"/>
            </p:custDataLst>
          </p:nvPr>
        </p:nvGrpSpPr>
        <p:grpSpPr>
          <a:xfrm>
            <a:off x="4780598" y="1427321"/>
            <a:ext cx="4155281" cy="3411379"/>
            <a:chOff x="675" y="4994"/>
            <a:chExt cx="5313" cy="5313"/>
          </a:xfrm>
        </p:grpSpPr>
        <p:sp>
          <p:nvSpPr>
            <p:cNvPr id="31" name="圆角矩形 30"/>
            <p:cNvSpPr/>
            <p:nvPr>
              <p:custDataLst>
                <p:tags r:id="rId4"/>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5"/>
              </p:custDataLst>
            </p:nvPr>
          </p:nvSpPr>
          <p:spPr bwMode="auto">
            <a:xfrm>
              <a:off x="675" y="4994"/>
              <a:ext cx="5313" cy="38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解决方案</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custDataLst>
              <p:tags r:id="rId6"/>
            </p:custDataLst>
          </p:nvPr>
        </p:nvGrpSpPr>
        <p:grpSpPr>
          <a:xfrm>
            <a:off x="283845" y="1427321"/>
            <a:ext cx="4146233" cy="3411855"/>
            <a:chOff x="675" y="4994"/>
            <a:chExt cx="5313" cy="5313"/>
          </a:xfrm>
        </p:grpSpPr>
        <p:sp>
          <p:nvSpPr>
            <p:cNvPr id="5" name="圆角矩形 4"/>
            <p:cNvSpPr/>
            <p:nvPr>
              <p:custDataLst>
                <p:tags r:id="rId7"/>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7" name="矩形 6"/>
            <p:cNvSpPr/>
            <p:nvPr>
              <p:custDataLst>
                <p:tags r:id="rId8"/>
              </p:custDataLst>
            </p:nvPr>
          </p:nvSpPr>
          <p:spPr bwMode="auto">
            <a:xfrm>
              <a:off x="675" y="4994"/>
              <a:ext cx="5313" cy="386"/>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典型场景</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11" name="文本框 10"/>
          <p:cNvSpPr txBox="1"/>
          <p:nvPr/>
        </p:nvSpPr>
        <p:spPr>
          <a:xfrm>
            <a:off x="4834414" y="1814513"/>
            <a:ext cx="4101465" cy="768350"/>
          </a:xfrm>
          <a:prstGeom prst="rect">
            <a:avLst/>
          </a:prstGeom>
          <a:noFill/>
        </p:spPr>
        <p:txBody>
          <a:bodyPr wrap="square" rtlCol="0" anchor="t">
            <a:spAutoFit/>
          </a:bodyPr>
          <a:lstStyle/>
          <a:p>
            <a:pPr algn="l">
              <a:lnSpc>
                <a:spcPct val="140000"/>
              </a:lnSpc>
            </a:pPr>
            <a:r>
              <a:rPr lang="zh-CN" altLang="en-US" sz="1050" b="1" dirty="0">
                <a:solidFill>
                  <a:srgbClr val="002060"/>
                </a:solidFill>
                <a:latin typeface="+mj-ea"/>
                <a:ea typeface="+mj-ea"/>
                <a:cs typeface="+mj-ea"/>
                <a:sym typeface="方正兰亭大黑简体" panose="02000000000000000000" charset="-122"/>
              </a:rPr>
              <a:t>深度思考：</a:t>
            </a:r>
            <a:r>
              <a:rPr lang="zh-CN" altLang="en-US" sz="1050" dirty="0">
                <a:solidFill>
                  <a:srgbClr val="002060"/>
                </a:solidFill>
                <a:latin typeface="+mj-ea"/>
                <a:ea typeface="+mj-ea"/>
                <a:cs typeface="+mj-ea"/>
                <a:sym typeface="方正兰亭大黑简体" panose="02000000000000000000" charset="-122"/>
              </a:rPr>
              <a:t>结合患者病历支持多元知识库切换和深度思考</a:t>
            </a:r>
            <a:endParaRPr lang="zh-CN" altLang="en-US" sz="1050" spc="0" dirty="0">
              <a:solidFill>
                <a:srgbClr val="002060"/>
              </a:solidFill>
              <a:latin typeface="+mj-ea"/>
              <a:ea typeface="+mj-ea"/>
              <a:cs typeface="+mj-ea"/>
              <a:sym typeface="方正兰亭大黑简体" panose="02000000000000000000" charset="-122"/>
            </a:endParaRPr>
          </a:p>
          <a:p>
            <a:pPr algn="l">
              <a:lnSpc>
                <a:spcPct val="140000"/>
              </a:lnSpc>
            </a:pPr>
            <a:r>
              <a:rPr lang="zh-CN" altLang="en-US" sz="1050" b="1" dirty="0">
                <a:solidFill>
                  <a:srgbClr val="002060"/>
                </a:solidFill>
                <a:latin typeface="+mj-ea"/>
                <a:ea typeface="+mj-ea"/>
                <a:cs typeface="+mj-ea"/>
                <a:sym typeface="方正兰亭大黑简体" panose="02000000000000000000" charset="-122"/>
              </a:rPr>
              <a:t>问答服务：</a:t>
            </a:r>
            <a:r>
              <a:rPr lang="zh-CN" altLang="en-US" sz="1050" dirty="0">
                <a:solidFill>
                  <a:srgbClr val="002060"/>
                </a:solidFill>
                <a:latin typeface="+mj-ea"/>
                <a:ea typeface="+mj-ea"/>
                <a:cs typeface="+mj-ea"/>
                <a:sym typeface="方正兰亭大黑简体" panose="02000000000000000000" charset="-122"/>
              </a:rPr>
              <a:t>提供授权专业权威知识库问答服务，检索文档数量超</a:t>
            </a:r>
            <a:r>
              <a:rPr lang="en-US" altLang="zh-CN" sz="1050" dirty="0">
                <a:solidFill>
                  <a:srgbClr val="002060"/>
                </a:solidFill>
                <a:latin typeface="+mj-ea"/>
                <a:ea typeface="+mj-ea"/>
                <a:cs typeface="+mj-ea"/>
                <a:sym typeface="方正兰亭大黑简体" panose="02000000000000000000" charset="-122"/>
              </a:rPr>
              <a:t>1</a:t>
            </a:r>
            <a:r>
              <a:rPr lang="zh-CN" altLang="en-US" sz="1050" dirty="0">
                <a:solidFill>
                  <a:srgbClr val="002060"/>
                </a:solidFill>
                <a:latin typeface="+mj-ea"/>
                <a:ea typeface="+mj-ea"/>
                <a:cs typeface="+mj-ea"/>
                <a:sym typeface="方正兰亭大黑简体" panose="02000000000000000000" charset="-122"/>
              </a:rPr>
              <a:t>万</a:t>
            </a:r>
            <a:endParaRPr lang="zh-CN" altLang="en-US" sz="1050" dirty="0">
              <a:solidFill>
                <a:srgbClr val="002060"/>
              </a:solidFill>
              <a:latin typeface="+mj-ea"/>
              <a:ea typeface="+mj-ea"/>
              <a:cs typeface="+mj-ea"/>
              <a:sym typeface="方正兰亭大黑简体" panose="02000000000000000000" charset="-122"/>
            </a:endParaRPr>
          </a:p>
        </p:txBody>
      </p:sp>
      <p:sp>
        <p:nvSpPr>
          <p:cNvPr id="15" name="文本框 14"/>
          <p:cNvSpPr txBox="1"/>
          <p:nvPr>
            <p:custDataLst>
              <p:tags r:id="rId9"/>
            </p:custDataLst>
          </p:nvPr>
        </p:nvSpPr>
        <p:spPr>
          <a:xfrm>
            <a:off x="7261632" y="2437061"/>
            <a:ext cx="1463102" cy="1190600"/>
          </a:xfrm>
          <a:prstGeom prst="rect">
            <a:avLst/>
          </a:prstGeom>
          <a:noFill/>
        </p:spPr>
        <p:txBody>
          <a:bodyPr wrap="square" rtlCol="0">
            <a:noAutofit/>
          </a:bodyPr>
          <a:lstStyle/>
          <a:p>
            <a:pPr>
              <a:lnSpc>
                <a:spcPct val="150000"/>
              </a:lnSpc>
            </a:pPr>
            <a:r>
              <a:rPr kumimoji="1" lang="zh-CN" altLang="en-US" sz="750" b="1" i="1" dirty="0">
                <a:solidFill>
                  <a:srgbClr val="2968F1"/>
                </a:solidFill>
                <a:latin typeface="微软雅黑" panose="020B0503020204020204" pitchFamily="34" charset="-122"/>
                <a:ea typeface="微软雅黑" panose="020B0503020204020204" pitchFamily="34" charset="-122"/>
                <a:cs typeface="微软雅黑" panose="020B0503020204020204" pitchFamily="34" charset="-122"/>
              </a:rPr>
              <a:t>答案可信</a:t>
            </a:r>
            <a:endParaRPr kumimoji="1" lang="en-US" altLang="zh-CN" sz="750" b="1" i="1" dirty="0">
              <a:solidFill>
                <a:srgbClr val="2968F1"/>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nSpc>
                <a:spcPct val="150000"/>
              </a:lnSpc>
              <a:buFont typeface="Arial" panose="020B0604020202020204" pitchFamily="34" charset="0"/>
              <a:buChar char="•"/>
            </a:pPr>
            <a:r>
              <a:rPr kumimoji="1" lang="zh-CN" altLang="en-US" sz="750" i="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通过</a:t>
            </a:r>
            <a:r>
              <a:rPr kumimoji="1" lang="en-US" altLang="zh-CN" sz="750" i="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RAG</a:t>
            </a:r>
            <a:r>
              <a:rPr kumimoji="1" lang="zh-CN" altLang="en-US" sz="750" i="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技术方案，降低模型幻觉问题</a:t>
            </a:r>
            <a:endParaRPr kumimoji="1" lang="en-US" altLang="zh-CN" sz="750" i="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nSpc>
                <a:spcPct val="150000"/>
              </a:lnSpc>
              <a:buFont typeface="Arial" panose="020B0604020202020204" pitchFamily="34" charset="0"/>
              <a:buChar char="•"/>
            </a:pPr>
            <a:r>
              <a:rPr kumimoji="1" lang="zh-CN" altLang="en-US" sz="750" i="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支持查看引用依据，让答案可循证</a:t>
            </a:r>
            <a:endParaRPr kumimoji="1" lang="zh-CN" altLang="en-US" sz="750" i="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custDataLst>
              <p:tags r:id="rId10"/>
            </p:custDataLst>
          </p:nvPr>
        </p:nvSpPr>
        <p:spPr>
          <a:xfrm>
            <a:off x="7278220" y="3619228"/>
            <a:ext cx="1446990" cy="1035377"/>
          </a:xfrm>
          <a:prstGeom prst="rect">
            <a:avLst/>
          </a:prstGeom>
          <a:noFill/>
        </p:spPr>
        <p:txBody>
          <a:bodyPr wrap="square" rtlCol="0">
            <a:noAutofit/>
          </a:bodyPr>
          <a:lstStyle/>
          <a:p>
            <a:pPr>
              <a:lnSpc>
                <a:spcPct val="150000"/>
              </a:lnSpc>
            </a:pPr>
            <a:r>
              <a:rPr kumimoji="1" lang="zh-CN" altLang="en-US" sz="750" b="1" i="1" dirty="0">
                <a:solidFill>
                  <a:srgbClr val="2968F1"/>
                </a:solidFill>
                <a:latin typeface="微软雅黑" panose="020B0503020204020204" pitchFamily="34" charset="-122"/>
                <a:ea typeface="微软雅黑" panose="020B0503020204020204" pitchFamily="34" charset="-122"/>
                <a:cs typeface="微软雅黑" panose="020B0503020204020204" pitchFamily="34" charset="-122"/>
              </a:rPr>
              <a:t>持续更新</a:t>
            </a:r>
            <a:endParaRPr kumimoji="1" lang="en-US" altLang="zh-CN" sz="750" i="1" dirty="0">
              <a:solidFill>
                <a:srgbClr val="2968F1"/>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nSpc>
                <a:spcPct val="150000"/>
              </a:lnSpc>
              <a:buFont typeface="Arial" panose="020B0604020202020204" pitchFamily="34" charset="0"/>
              <a:buChar char="•"/>
            </a:pPr>
            <a:r>
              <a:rPr kumimoji="1" lang="zh-CN" altLang="en-US" sz="750" i="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支持通过后台，自主上传本地知识进行问答</a:t>
            </a:r>
            <a:endParaRPr kumimoji="1" lang="en-US" altLang="zh-CN" sz="750" i="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nSpc>
                <a:spcPct val="150000"/>
              </a:lnSpc>
              <a:buFont typeface="Arial" panose="020B0604020202020204" pitchFamily="34" charset="0"/>
              <a:buChar char="•"/>
            </a:pPr>
            <a:r>
              <a:rPr kumimoji="1" lang="zh-CN" altLang="en-US" sz="750" i="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知识内容及服务持续拓展中</a:t>
            </a:r>
            <a:r>
              <a:rPr kumimoji="1" lang="en-US" altLang="zh-CN" sz="750" i="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750" i="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 name="图片 22"/>
          <p:cNvPicPr>
            <a:picLocks noChangeAspect="1"/>
          </p:cNvPicPr>
          <p:nvPr/>
        </p:nvPicPr>
        <p:blipFill>
          <a:blip r:embed="rId11"/>
          <a:stretch>
            <a:fillRect/>
          </a:stretch>
        </p:blipFill>
        <p:spPr>
          <a:xfrm>
            <a:off x="646748" y="2797493"/>
            <a:ext cx="3308985" cy="1982629"/>
          </a:xfrm>
          <a:prstGeom prst="rect">
            <a:avLst/>
          </a:prstGeom>
        </p:spPr>
      </p:pic>
      <p:sp>
        <p:nvSpPr>
          <p:cNvPr id="25" name="文本框 24"/>
          <p:cNvSpPr txBox="1"/>
          <p:nvPr/>
        </p:nvSpPr>
        <p:spPr>
          <a:xfrm>
            <a:off x="453390" y="1814750"/>
            <a:ext cx="3810000" cy="865505"/>
          </a:xfrm>
          <a:prstGeom prst="rect">
            <a:avLst/>
          </a:prstGeom>
        </p:spPr>
        <p:txBody>
          <a:bodyPr>
            <a:spAutoFit/>
          </a:bodyPr>
          <a:lstStyle/>
          <a:p>
            <a:pPr>
              <a:lnSpc>
                <a:spcPct val="120000"/>
              </a:lnSpc>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医疗知识问答是一个比较经典的医疗应用场景，在该场景下用户首先在对话系统中描述自己的症状，然后问答系统会根据输入的信息回复初步的医学建议，通过结合大语言模型和知识图谱，提高医疗对话系统的准确度和实用性。</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1" name="组合 60"/>
          <p:cNvGrpSpPr/>
          <p:nvPr/>
        </p:nvGrpSpPr>
        <p:grpSpPr>
          <a:xfrm>
            <a:off x="4983480" y="2488406"/>
            <a:ext cx="2250281" cy="2137180"/>
            <a:chOff x="5392" y="1824"/>
            <a:chExt cx="10114" cy="8782"/>
          </a:xfrm>
        </p:grpSpPr>
        <p:sp>
          <p:nvSpPr>
            <p:cNvPr id="55" name="数据"/>
            <p:cNvSpPr txBox="1"/>
            <p:nvPr>
              <p:custDataLst>
                <p:tags r:id="rId12"/>
              </p:custDataLst>
            </p:nvPr>
          </p:nvSpPr>
          <p:spPr>
            <a:xfrm>
              <a:off x="5392" y="1824"/>
              <a:ext cx="4252" cy="667"/>
            </a:xfrm>
            <a:prstGeom prst="roundRect">
              <a:avLst>
                <a:gd name="adj" fmla="val 23675"/>
              </a:avLst>
            </a:prstGeom>
            <a:gradFill flip="none" rotWithShape="1">
              <a:gsLst>
                <a:gs pos="7000">
                  <a:schemeClr val="accent1"/>
                </a:gs>
                <a:gs pos="93000">
                  <a:schemeClr val="accent2"/>
                </a:gs>
              </a:gsLst>
              <a:lin ang="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lIns="68580" tIns="34290" rIns="68580" bIns="34290" numCol="1" spcCol="0" rtlCol="0" fromWordArt="0" anchor="ctr" anchorCtr="0" forceAA="0" compatLnSpc="1">
              <a:noAutofit/>
            </a:bodyPr>
            <a:lstStyle>
              <a:defPPr>
                <a:defRPr lang="zh-CN"/>
              </a:defPPr>
              <a:lvl1pPr algn="ctr">
                <a:defRPr sz="1000">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buClrTx/>
                <a:buSzTx/>
                <a:buFontTx/>
              </a:pPr>
              <a:r>
                <a:rPr lang="zh-CN" altLang="en-US" sz="600" dirty="0">
                  <a:latin typeface="微软雅黑" panose="020B0503020204020204" pitchFamily="34" charset="-122"/>
                  <a:ea typeface="微软雅黑" panose="020B0503020204020204" pitchFamily="34" charset="-122"/>
                  <a:sym typeface="+mn-ea"/>
                </a:rPr>
                <a:t>企业私域知识</a:t>
              </a:r>
              <a:endParaRPr lang="zh-CN" altLang="en-US" sz="600" dirty="0">
                <a:latin typeface="微软雅黑" panose="020B0503020204020204" pitchFamily="34" charset="-122"/>
                <a:ea typeface="微软雅黑" panose="020B0503020204020204" pitchFamily="34" charset="-122"/>
                <a:sym typeface="+mn-ea"/>
              </a:endParaRPr>
            </a:p>
          </p:txBody>
        </p:sp>
        <p:sp>
          <p:nvSpPr>
            <p:cNvPr id="56" name="三大中台"/>
            <p:cNvSpPr txBox="1"/>
            <p:nvPr>
              <p:custDataLst>
                <p:tags r:id="rId13"/>
              </p:custDataLst>
            </p:nvPr>
          </p:nvSpPr>
          <p:spPr>
            <a:xfrm>
              <a:off x="6086" y="2895"/>
              <a:ext cx="2679" cy="483"/>
            </a:xfrm>
            <a:prstGeom prst="rect">
              <a:avLst/>
            </a:prstGeom>
            <a:noFill/>
            <a:ln>
              <a:noFill/>
            </a:ln>
            <a:effectLst/>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lIns="68580" tIns="34290" rIns="68580" bIns="34290" numCol="1" spcCol="0" rtlCol="0" fromWordArt="0" anchor="ctr" anchorCtr="0" forceAA="0" compatLnSpc="1">
              <a:noAutofit/>
            </a:bodyPr>
            <a:lstStyle>
              <a:defPPr>
                <a:defRPr lang="zh-CN"/>
              </a:defPPr>
              <a:lvl1pPr algn="ctr">
                <a:defRPr sz="1000">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buClrTx/>
                <a:buSzTx/>
                <a:buFontTx/>
              </a:pPr>
              <a:r>
                <a:rPr lang="zh-CN" altLang="en-US" sz="600" dirty="0">
                  <a:solidFill>
                    <a:srgbClr val="0085FF"/>
                  </a:solidFill>
                  <a:latin typeface="微软雅黑" panose="020B0503020204020204" pitchFamily="34" charset="-122"/>
                  <a:ea typeface="微软雅黑" panose="020B0503020204020204" pitchFamily="34" charset="-122"/>
                  <a:cs typeface="微软雅黑" panose="020B0503020204020204" pitchFamily="34" charset="-122"/>
                  <a:sym typeface="+mn-ea"/>
                </a:rPr>
                <a:t>支持多种文档格式上传</a:t>
              </a:r>
              <a:endParaRPr lang="zh-CN" altLang="en-US" sz="600" dirty="0">
                <a:solidFill>
                  <a:srgbClr val="0085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8" name="三大中台"/>
            <p:cNvSpPr txBox="1"/>
            <p:nvPr>
              <p:custDataLst>
                <p:tags r:id="rId14"/>
              </p:custDataLst>
            </p:nvPr>
          </p:nvSpPr>
          <p:spPr>
            <a:xfrm>
              <a:off x="5962" y="6359"/>
              <a:ext cx="2884" cy="483"/>
            </a:xfrm>
            <a:prstGeom prst="rect">
              <a:avLst/>
            </a:prstGeom>
            <a:noFill/>
            <a:ln>
              <a:noFill/>
            </a:ln>
            <a:effectLst/>
            <a:extLst>
              <a:ext uri="{909E8E84-426E-40DD-AFC4-6F175D3DCCD1}">
                <a14:hiddenFill xmlns:a14="http://schemas.microsoft.com/office/drawing/2010/main">
                  <a:gradFill flip="none" rotWithShape="1">
                    <a:gsLst>
                      <a:gs pos="7000">
                        <a:schemeClr val="accent1"/>
                      </a:gs>
                      <a:gs pos="93000">
                        <a:schemeClr val="accent2"/>
                      </a:gs>
                    </a:gsLst>
                    <a:lin ang="0" scaled="0"/>
                    <a:tileRect/>
                  </a:gradFill>
                </a14:hiddenFill>
              </a:ext>
            </a:ex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lIns="68580" tIns="34290" rIns="68580" bIns="34290" numCol="1" spcCol="0" rtlCol="0" fromWordArt="0" anchor="ctr" anchorCtr="0" forceAA="0" compatLnSpc="1">
              <a:noAutofit/>
            </a:bodyPr>
            <a:lstStyle>
              <a:defPPr>
                <a:defRPr lang="zh-CN"/>
              </a:defPPr>
              <a:lvl1pPr algn="ctr">
                <a:defRPr sz="1000">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buClrTx/>
                <a:buSzTx/>
                <a:buFontTx/>
              </a:pPr>
              <a:r>
                <a:rPr lang="zh-CN" altLang="en-US" sz="600" dirty="0">
                  <a:solidFill>
                    <a:srgbClr val="0085FF"/>
                  </a:solidFill>
                  <a:latin typeface="微软雅黑" panose="020B0503020204020204" pitchFamily="34" charset="-122"/>
                  <a:ea typeface="微软雅黑" panose="020B0503020204020204" pitchFamily="34" charset="-122"/>
                  <a:cs typeface="微软雅黑" panose="020B0503020204020204" pitchFamily="34" charset="-122"/>
                  <a:sym typeface="+mn-ea"/>
                </a:rPr>
                <a:t>支持自动打标签及配置</a:t>
              </a:r>
              <a:endParaRPr lang="zh-CN" altLang="en-US" sz="600" dirty="0">
                <a:solidFill>
                  <a:srgbClr val="0085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6" name="图片 25"/>
            <p:cNvPicPr>
              <a:picLocks noChangeAspect="1"/>
            </p:cNvPicPr>
            <p:nvPr>
              <p:custDataLst>
                <p:tags r:id="rId15"/>
              </p:custDataLst>
            </p:nvPr>
          </p:nvPicPr>
          <p:blipFill>
            <a:blip r:embed="rId16"/>
            <a:stretch>
              <a:fillRect/>
            </a:stretch>
          </p:blipFill>
          <p:spPr>
            <a:xfrm>
              <a:off x="5727" y="3574"/>
              <a:ext cx="3545" cy="2657"/>
            </a:xfrm>
            <a:prstGeom prst="rect">
              <a:avLst/>
            </a:prstGeom>
          </p:spPr>
        </p:pic>
        <p:pic>
          <p:nvPicPr>
            <p:cNvPr id="40" name="图片 39"/>
            <p:cNvPicPr>
              <a:picLocks noChangeAspect="1"/>
            </p:cNvPicPr>
            <p:nvPr>
              <p:custDataLst>
                <p:tags r:id="rId17"/>
              </p:custDataLst>
            </p:nvPr>
          </p:nvPicPr>
          <p:blipFill>
            <a:blip r:embed="rId18"/>
            <a:stretch>
              <a:fillRect/>
            </a:stretch>
          </p:blipFill>
          <p:spPr>
            <a:xfrm>
              <a:off x="5708" y="6859"/>
              <a:ext cx="3546" cy="2639"/>
            </a:xfrm>
            <a:prstGeom prst="rect">
              <a:avLst/>
            </a:prstGeom>
          </p:spPr>
        </p:pic>
        <p:sp>
          <p:nvSpPr>
            <p:cNvPr id="42" name="圆角矩形 41"/>
            <p:cNvSpPr/>
            <p:nvPr>
              <p:custDataLst>
                <p:tags r:id="rId19"/>
              </p:custDataLst>
            </p:nvPr>
          </p:nvSpPr>
          <p:spPr>
            <a:xfrm>
              <a:off x="5423" y="2663"/>
              <a:ext cx="4071" cy="7218"/>
            </a:xfrm>
            <a:prstGeom prst="roundRect">
              <a:avLst/>
            </a:prstGeom>
            <a:noFill/>
            <a:ln w="19050">
              <a:solidFill>
                <a:srgbClr val="4FC3C3"/>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3" name="文本框 42"/>
            <p:cNvSpPr txBox="1"/>
            <p:nvPr>
              <p:custDataLst>
                <p:tags r:id="rId20"/>
              </p:custDataLst>
            </p:nvPr>
          </p:nvSpPr>
          <p:spPr>
            <a:xfrm>
              <a:off x="11410" y="5754"/>
              <a:ext cx="3330" cy="561"/>
            </a:xfrm>
            <a:prstGeom prst="rect">
              <a:avLst/>
            </a:prstGeom>
            <a:noFill/>
          </p:spPr>
          <p:txBody>
            <a:bodyPr wrap="square" rtlCol="0">
              <a:noAutofit/>
            </a:bodyPr>
            <a:lstStyle/>
            <a:p>
              <a:r>
                <a:rPr lang="en-US" altLang="zh-CN" sz="45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PC</a:t>
              </a:r>
              <a:r>
                <a:rPr lang="zh-CN" altLang="en-US" sz="45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端</a:t>
              </a:r>
              <a:r>
                <a:rPr lang="en-US" altLang="zh-CN" sz="45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5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文献解析与问答</a:t>
              </a:r>
              <a:endParaRPr lang="zh-CN" altLang="en-US" sz="45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文本框 43"/>
            <p:cNvSpPr txBox="1"/>
            <p:nvPr>
              <p:custDataLst>
                <p:tags r:id="rId21"/>
              </p:custDataLst>
            </p:nvPr>
          </p:nvSpPr>
          <p:spPr>
            <a:xfrm>
              <a:off x="11710" y="9139"/>
              <a:ext cx="2719" cy="945"/>
            </a:xfrm>
            <a:prstGeom prst="rect">
              <a:avLst/>
            </a:prstGeom>
            <a:noFill/>
          </p:spPr>
          <p:txBody>
            <a:bodyPr wrap="square" rtlCol="0">
              <a:spAutoFit/>
            </a:bodyPr>
            <a:lstStyle/>
            <a:p>
              <a:r>
                <a:rPr lang="zh-CN" altLang="en-US" sz="45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移动端</a:t>
              </a:r>
              <a:r>
                <a:rPr lang="en-US" altLang="zh-CN" sz="45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5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文档问答</a:t>
              </a:r>
              <a:endParaRPr lang="zh-CN" altLang="en-US" sz="45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5" name="组合 44"/>
            <p:cNvGrpSpPr/>
            <p:nvPr/>
          </p:nvGrpSpPr>
          <p:grpSpPr>
            <a:xfrm>
              <a:off x="11030" y="3060"/>
              <a:ext cx="3666" cy="2612"/>
              <a:chOff x="5544141" y="-799354"/>
              <a:chExt cx="6601703" cy="3011027"/>
            </a:xfrm>
          </p:grpSpPr>
          <p:pic>
            <p:nvPicPr>
              <p:cNvPr id="46" name="图片 45"/>
              <p:cNvPicPr>
                <a:picLocks noChangeAspect="1"/>
              </p:cNvPicPr>
              <p:nvPr>
                <p:custDataLst>
                  <p:tags r:id="rId22"/>
                </p:custDataLst>
              </p:nvPr>
            </p:nvPicPr>
            <p:blipFill>
              <a:blip r:embed="rId23"/>
              <a:stretch>
                <a:fillRect/>
              </a:stretch>
            </p:blipFill>
            <p:spPr>
              <a:xfrm>
                <a:off x="5544141" y="-799354"/>
                <a:ext cx="5346050" cy="2462786"/>
              </a:xfrm>
              <a:prstGeom prst="rect">
                <a:avLst/>
              </a:prstGeom>
            </p:spPr>
          </p:pic>
          <p:pic>
            <p:nvPicPr>
              <p:cNvPr id="47" name="图片 46"/>
              <p:cNvPicPr>
                <a:picLocks noChangeAspect="1"/>
              </p:cNvPicPr>
              <p:nvPr>
                <p:custDataLst>
                  <p:tags r:id="rId24"/>
                </p:custDataLst>
              </p:nvPr>
            </p:nvPicPr>
            <p:blipFill>
              <a:blip r:embed="rId25"/>
              <a:stretch>
                <a:fillRect/>
              </a:stretch>
            </p:blipFill>
            <p:spPr>
              <a:xfrm>
                <a:off x="7473836" y="65415"/>
                <a:ext cx="4672008" cy="2146258"/>
              </a:xfrm>
              <a:prstGeom prst="rect">
                <a:avLst/>
              </a:prstGeom>
            </p:spPr>
          </p:pic>
        </p:grpSp>
        <p:grpSp>
          <p:nvGrpSpPr>
            <p:cNvPr id="48" name="组合 47"/>
            <p:cNvGrpSpPr/>
            <p:nvPr/>
          </p:nvGrpSpPr>
          <p:grpSpPr>
            <a:xfrm>
              <a:off x="11098" y="6743"/>
              <a:ext cx="3516" cy="1992"/>
              <a:chOff x="-890" y="3156"/>
              <a:chExt cx="20345" cy="10893"/>
            </a:xfrm>
          </p:grpSpPr>
          <p:pic>
            <p:nvPicPr>
              <p:cNvPr id="49" name="图片 48"/>
              <p:cNvPicPr>
                <a:picLocks noChangeAspect="1"/>
              </p:cNvPicPr>
              <p:nvPr>
                <p:custDataLst>
                  <p:tags r:id="rId26"/>
                </p:custDataLst>
              </p:nvPr>
            </p:nvPicPr>
            <p:blipFill>
              <a:blip r:embed="rId27"/>
              <a:stretch>
                <a:fillRect/>
              </a:stretch>
            </p:blipFill>
            <p:spPr>
              <a:xfrm>
                <a:off x="-890" y="3156"/>
                <a:ext cx="4980" cy="9797"/>
              </a:xfrm>
              <a:prstGeom prst="rect">
                <a:avLst/>
              </a:prstGeom>
            </p:spPr>
          </p:pic>
          <p:pic>
            <p:nvPicPr>
              <p:cNvPr id="50" name="图片 49"/>
              <p:cNvPicPr>
                <a:picLocks noChangeAspect="1"/>
              </p:cNvPicPr>
              <p:nvPr>
                <p:custDataLst>
                  <p:tags r:id="rId28"/>
                </p:custDataLst>
              </p:nvPr>
            </p:nvPicPr>
            <p:blipFill>
              <a:blip r:embed="rId29"/>
              <a:stretch>
                <a:fillRect/>
              </a:stretch>
            </p:blipFill>
            <p:spPr>
              <a:xfrm>
                <a:off x="4420" y="3245"/>
                <a:ext cx="4981" cy="10519"/>
              </a:xfrm>
              <a:prstGeom prst="rect">
                <a:avLst/>
              </a:prstGeom>
            </p:spPr>
          </p:pic>
          <p:pic>
            <p:nvPicPr>
              <p:cNvPr id="51" name="图片 50"/>
              <p:cNvPicPr>
                <a:picLocks noChangeAspect="1"/>
              </p:cNvPicPr>
              <p:nvPr>
                <p:custDataLst>
                  <p:tags r:id="rId30"/>
                </p:custDataLst>
              </p:nvPr>
            </p:nvPicPr>
            <p:blipFill>
              <a:blip r:embed="rId31"/>
              <a:stretch>
                <a:fillRect/>
              </a:stretch>
            </p:blipFill>
            <p:spPr>
              <a:xfrm>
                <a:off x="9447" y="3188"/>
                <a:ext cx="4981" cy="10800"/>
              </a:xfrm>
              <a:prstGeom prst="rect">
                <a:avLst/>
              </a:prstGeom>
            </p:spPr>
          </p:pic>
          <p:pic>
            <p:nvPicPr>
              <p:cNvPr id="52" name="图片 51"/>
              <p:cNvPicPr>
                <a:picLocks noChangeAspect="1"/>
              </p:cNvPicPr>
              <p:nvPr>
                <p:custDataLst>
                  <p:tags r:id="rId32"/>
                </p:custDataLst>
              </p:nvPr>
            </p:nvPicPr>
            <p:blipFill>
              <a:blip r:embed="rId33"/>
              <a:stretch>
                <a:fillRect/>
              </a:stretch>
            </p:blipFill>
            <p:spPr>
              <a:xfrm>
                <a:off x="14474" y="3249"/>
                <a:ext cx="4981" cy="10800"/>
              </a:xfrm>
              <a:prstGeom prst="rect">
                <a:avLst/>
              </a:prstGeom>
            </p:spPr>
          </p:pic>
        </p:grpSp>
        <p:sp>
          <p:nvSpPr>
            <p:cNvPr id="53" name="数据"/>
            <p:cNvSpPr txBox="1"/>
            <p:nvPr>
              <p:custDataLst>
                <p:tags r:id="rId34"/>
              </p:custDataLst>
            </p:nvPr>
          </p:nvSpPr>
          <p:spPr>
            <a:xfrm>
              <a:off x="10744" y="1835"/>
              <a:ext cx="4072" cy="667"/>
            </a:xfrm>
            <a:prstGeom prst="roundRect">
              <a:avLst>
                <a:gd name="adj" fmla="val 23675"/>
              </a:avLst>
            </a:prstGeom>
            <a:gradFill flip="none" rotWithShape="1">
              <a:gsLst>
                <a:gs pos="7000">
                  <a:schemeClr val="accent1"/>
                </a:gs>
                <a:gs pos="93000">
                  <a:schemeClr val="accent2"/>
                </a:gs>
              </a:gsLst>
              <a:lin ang="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lIns="68580" tIns="34290" rIns="68580" bIns="34290" numCol="1" spcCol="0" rtlCol="0" fromWordArt="0" anchor="ctr" anchorCtr="0" forceAA="0" compatLnSpc="1">
              <a:noAutofit/>
            </a:bodyPr>
            <a:lstStyle>
              <a:defPPr>
                <a:defRPr lang="zh-CN"/>
              </a:defPPr>
              <a:lvl1pPr algn="ctr">
                <a:defRPr sz="1000">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buClrTx/>
                <a:buSzTx/>
                <a:buFontTx/>
              </a:pPr>
              <a:r>
                <a:rPr lang="zh-CN" altLang="en-US" sz="600" dirty="0">
                  <a:latin typeface="微软雅黑" panose="020B0503020204020204" pitchFamily="34" charset="-122"/>
                  <a:ea typeface="微软雅黑" panose="020B0503020204020204" pitchFamily="34" charset="-122"/>
                  <a:sym typeface="+mn-ea"/>
                </a:rPr>
                <a:t>精准回答 支持溯源</a:t>
              </a:r>
              <a:endParaRPr lang="zh-CN" altLang="en-US" sz="600" dirty="0">
                <a:latin typeface="微软雅黑" panose="020B0503020204020204" pitchFamily="34" charset="-122"/>
                <a:ea typeface="微软雅黑" panose="020B0503020204020204" pitchFamily="34" charset="-122"/>
                <a:sym typeface="+mn-ea"/>
              </a:endParaRPr>
            </a:p>
          </p:txBody>
        </p:sp>
        <p:sp>
          <p:nvSpPr>
            <p:cNvPr id="54" name="圆角矩形 53"/>
            <p:cNvSpPr/>
            <p:nvPr>
              <p:custDataLst>
                <p:tags r:id="rId35"/>
              </p:custDataLst>
            </p:nvPr>
          </p:nvSpPr>
          <p:spPr>
            <a:xfrm>
              <a:off x="10772" y="2643"/>
              <a:ext cx="4071" cy="7218"/>
            </a:xfrm>
            <a:prstGeom prst="roundRect">
              <a:avLst/>
            </a:prstGeom>
            <a:noFill/>
            <a:ln w="19050">
              <a:solidFill>
                <a:srgbClr val="4FC3C3"/>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57" name="文本框 56"/>
            <p:cNvSpPr txBox="1"/>
            <p:nvPr/>
          </p:nvSpPr>
          <p:spPr>
            <a:xfrm>
              <a:off x="9498" y="3816"/>
              <a:ext cx="1421" cy="1897"/>
            </a:xfrm>
            <a:prstGeom prst="rect">
              <a:avLst/>
            </a:prstGeom>
            <a:noFill/>
          </p:spPr>
          <p:txBody>
            <a:bodyPr wrap="square" rtlCol="0">
              <a:spAutoFit/>
            </a:bodyPr>
            <a:lstStyle/>
            <a:p>
              <a:pPr algn="ctr"/>
              <a:r>
                <a:rPr lang="zh-CN" altLang="en-US" sz="450">
                  <a:latin typeface="微软雅黑" panose="020B0503020204020204" pitchFamily="34" charset="-122"/>
                  <a:ea typeface="微软雅黑" panose="020B0503020204020204" pitchFamily="34" charset="-122"/>
                  <a:cs typeface="微软雅黑" panose="020B0503020204020204" pitchFamily="34" charset="-122"/>
                </a:rPr>
                <a:t>医疗专业</a:t>
              </a:r>
              <a:r>
                <a:rPr lang="en-US" altLang="zh-CN" sz="525">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RAG</a:t>
              </a:r>
              <a:endParaRPr lang="en-US" altLang="zh-CN" sz="525">
                <a:solidFill>
                  <a:srgbClr val="1D9B9D"/>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450">
                  <a:latin typeface="微软雅黑" panose="020B0503020204020204" pitchFamily="34" charset="-122"/>
                  <a:ea typeface="微软雅黑" panose="020B0503020204020204" pitchFamily="34" charset="-122"/>
                  <a:cs typeface="微软雅黑" panose="020B0503020204020204" pitchFamily="34" charset="-122"/>
                </a:rPr>
                <a:t>优化</a:t>
              </a:r>
              <a:endParaRPr lang="zh-CN" altLang="en-US" sz="45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custDataLst>
                <p:tags r:id="rId36"/>
              </p:custDataLst>
            </p:nvPr>
          </p:nvSpPr>
          <p:spPr>
            <a:xfrm>
              <a:off x="9475" y="7939"/>
              <a:ext cx="1421" cy="2667"/>
            </a:xfrm>
            <a:prstGeom prst="rect">
              <a:avLst/>
            </a:prstGeom>
            <a:noFill/>
          </p:spPr>
          <p:txBody>
            <a:bodyPr wrap="square" rtlCol="0">
              <a:spAutoFit/>
            </a:bodyPr>
            <a:lstStyle/>
            <a:p>
              <a:pPr algn="ctr"/>
              <a:r>
                <a:rPr lang="zh-CN" altLang="en-US" sz="525" b="1">
                  <a:solidFill>
                    <a:srgbClr val="0085FF"/>
                  </a:solidFill>
                  <a:latin typeface="微软雅黑" panose="020B0503020204020204" pitchFamily="34" charset="-122"/>
                  <a:ea typeface="微软雅黑" panose="020B0503020204020204" pitchFamily="34" charset="-122"/>
                </a:rPr>
                <a:t>Deepseek大模型</a:t>
              </a:r>
              <a:endParaRPr lang="zh-CN" altLang="en-US" sz="525" b="1">
                <a:solidFill>
                  <a:srgbClr val="0085FF"/>
                </a:solidFill>
                <a:latin typeface="微软雅黑" panose="020B0503020204020204" pitchFamily="34" charset="-122"/>
                <a:ea typeface="微软雅黑" panose="020B0503020204020204" pitchFamily="34" charset="-122"/>
              </a:endParaRPr>
            </a:p>
            <a:p>
              <a:pPr algn="ctr"/>
              <a:r>
                <a:rPr lang="zh-CN" altLang="en-US" sz="450">
                  <a:latin typeface="微软雅黑" panose="020B0503020204020204" pitchFamily="34" charset="-122"/>
                  <a:ea typeface="微软雅黑" panose="020B0503020204020204" pitchFamily="34" charset="-122"/>
                </a:rPr>
                <a:t>加持</a:t>
              </a:r>
              <a:endParaRPr lang="zh-CN" altLang="en-US" sz="450">
                <a:latin typeface="微软雅黑" panose="020B0503020204020204" pitchFamily="34" charset="-122"/>
                <a:ea typeface="微软雅黑" panose="020B0503020204020204" pitchFamily="34" charset="-122"/>
              </a:endParaRPr>
            </a:p>
          </p:txBody>
        </p:sp>
        <p:sp>
          <p:nvSpPr>
            <p:cNvPr id="60" name="任意多边形: 形状 42"/>
            <p:cNvSpPr txBox="1"/>
            <p:nvPr>
              <p:custDataLst>
                <p:tags r:id="rId37"/>
              </p:custDataLst>
            </p:nvPr>
          </p:nvSpPr>
          <p:spPr>
            <a:xfrm rot="5400000">
              <a:off x="13863" y="5752"/>
              <a:ext cx="2659" cy="627"/>
            </a:xfrm>
            <a:custGeom>
              <a:avLst/>
              <a:gdLst>
                <a:gd name="connsiteX0" fmla="*/ 2083050 w 4254056"/>
                <a:gd name="connsiteY0" fmla="*/ 0 h 4893198"/>
                <a:gd name="connsiteX1" fmla="*/ 3381889 w 4254056"/>
                <a:gd name="connsiteY1" fmla="*/ 1228165 h 4893198"/>
                <a:gd name="connsiteX2" fmla="*/ 2676443 w 4254056"/>
                <a:gd name="connsiteY2" fmla="*/ 1228165 h 4893198"/>
                <a:gd name="connsiteX3" fmla="*/ 4254056 w 4254056"/>
                <a:gd name="connsiteY3" fmla="*/ 4893198 h 4893198"/>
                <a:gd name="connsiteX4" fmla="*/ 0 w 4254056"/>
                <a:gd name="connsiteY4" fmla="*/ 4893198 h 4893198"/>
                <a:gd name="connsiteX5" fmla="*/ 1577613 w 4254056"/>
                <a:gd name="connsiteY5" fmla="*/ 1228165 h 4893198"/>
                <a:gd name="connsiteX6" fmla="*/ 784210 w 4254056"/>
                <a:gd name="connsiteY6" fmla="*/ 1228165 h 4893198"/>
                <a:gd name="connsiteX0-1" fmla="*/ 2083050 w 4254056"/>
                <a:gd name="connsiteY0-2" fmla="*/ 0 h 4893198"/>
                <a:gd name="connsiteX1-3" fmla="*/ 3381889 w 4254056"/>
                <a:gd name="connsiteY1-4" fmla="*/ 1228165 h 4893198"/>
                <a:gd name="connsiteX2-5" fmla="*/ 2676443 w 4254056"/>
                <a:gd name="connsiteY2-6" fmla="*/ 1228165 h 4893198"/>
                <a:gd name="connsiteX3-7" fmla="*/ 4254056 w 4254056"/>
                <a:gd name="connsiteY3-8" fmla="*/ 4893198 h 4893198"/>
                <a:gd name="connsiteX4-9" fmla="*/ 0 w 4254056"/>
                <a:gd name="connsiteY4-10" fmla="*/ 4893198 h 4893198"/>
                <a:gd name="connsiteX5-11" fmla="*/ 1577613 w 4254056"/>
                <a:gd name="connsiteY5-12" fmla="*/ 1228165 h 4893198"/>
                <a:gd name="connsiteX6-13" fmla="*/ 784210 w 4254056"/>
                <a:gd name="connsiteY6-14" fmla="*/ 1228165 h 4893198"/>
                <a:gd name="connsiteX7" fmla="*/ 2083050 w 4254056"/>
                <a:gd name="connsiteY7" fmla="*/ 0 h 4893198"/>
                <a:gd name="connsiteX0-15" fmla="*/ 2083050 w 4254056"/>
                <a:gd name="connsiteY0-16" fmla="*/ 0 h 4893198"/>
                <a:gd name="connsiteX1-17" fmla="*/ 3381889 w 4254056"/>
                <a:gd name="connsiteY1-18" fmla="*/ 1228165 h 4893198"/>
                <a:gd name="connsiteX2-19" fmla="*/ 2676443 w 4254056"/>
                <a:gd name="connsiteY2-20" fmla="*/ 1228165 h 4893198"/>
                <a:gd name="connsiteX3-21" fmla="*/ 4254056 w 4254056"/>
                <a:gd name="connsiteY3-22" fmla="*/ 4893198 h 4893198"/>
                <a:gd name="connsiteX4-23" fmla="*/ 0 w 4254056"/>
                <a:gd name="connsiteY4-24" fmla="*/ 4893198 h 4893198"/>
                <a:gd name="connsiteX5-25" fmla="*/ 1577613 w 4254056"/>
                <a:gd name="connsiteY5-26" fmla="*/ 1228165 h 4893198"/>
                <a:gd name="connsiteX6-27" fmla="*/ 784210 w 4254056"/>
                <a:gd name="connsiteY6-28" fmla="*/ 1228165 h 4893198"/>
                <a:gd name="connsiteX7-29" fmla="*/ 2083050 w 4254056"/>
                <a:gd name="connsiteY7-30" fmla="*/ 0 h 4893198"/>
                <a:gd name="connsiteX0-31" fmla="*/ 2083050 w 4254056"/>
                <a:gd name="connsiteY0-32" fmla="*/ 0 h 4893198"/>
                <a:gd name="connsiteX1-33" fmla="*/ 3381889 w 4254056"/>
                <a:gd name="connsiteY1-34" fmla="*/ 1228165 h 4893198"/>
                <a:gd name="connsiteX2-35" fmla="*/ 2676443 w 4254056"/>
                <a:gd name="connsiteY2-36" fmla="*/ 1228165 h 4893198"/>
                <a:gd name="connsiteX3-37" fmla="*/ 4254056 w 4254056"/>
                <a:gd name="connsiteY3-38" fmla="*/ 4893198 h 4893198"/>
                <a:gd name="connsiteX4-39" fmla="*/ 0 w 4254056"/>
                <a:gd name="connsiteY4-40" fmla="*/ 4893198 h 4893198"/>
                <a:gd name="connsiteX5-41" fmla="*/ 1577613 w 4254056"/>
                <a:gd name="connsiteY5-42" fmla="*/ 1228165 h 4893198"/>
                <a:gd name="connsiteX6-43" fmla="*/ 784210 w 4254056"/>
                <a:gd name="connsiteY6-44" fmla="*/ 1228165 h 4893198"/>
                <a:gd name="connsiteX7-45" fmla="*/ 2083050 w 4254056"/>
                <a:gd name="connsiteY7-46" fmla="*/ 0 h 4893198"/>
                <a:gd name="connsiteX0-47" fmla="*/ 2083050 w 4254056"/>
                <a:gd name="connsiteY0-48" fmla="*/ 0 h 4893198"/>
                <a:gd name="connsiteX1-49" fmla="*/ 3381889 w 4254056"/>
                <a:gd name="connsiteY1-50" fmla="*/ 1228165 h 4893198"/>
                <a:gd name="connsiteX2-51" fmla="*/ 2676443 w 4254056"/>
                <a:gd name="connsiteY2-52" fmla="*/ 1228165 h 4893198"/>
                <a:gd name="connsiteX3-53" fmla="*/ 4254056 w 4254056"/>
                <a:gd name="connsiteY3-54" fmla="*/ 4893198 h 4893198"/>
                <a:gd name="connsiteX4-55" fmla="*/ 0 w 4254056"/>
                <a:gd name="connsiteY4-56" fmla="*/ 4893198 h 4893198"/>
                <a:gd name="connsiteX5-57" fmla="*/ 1577613 w 4254056"/>
                <a:gd name="connsiteY5-58" fmla="*/ 1228165 h 4893198"/>
                <a:gd name="connsiteX6-59" fmla="*/ 784210 w 4254056"/>
                <a:gd name="connsiteY6-60" fmla="*/ 1228165 h 4893198"/>
                <a:gd name="connsiteX7-61" fmla="*/ 2083050 w 4254056"/>
                <a:gd name="connsiteY7-62" fmla="*/ 0 h 48931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4254056" h="4893198">
                  <a:moveTo>
                    <a:pt x="2083050" y="0"/>
                  </a:moveTo>
                  <a:lnTo>
                    <a:pt x="3381889" y="1228165"/>
                  </a:lnTo>
                  <a:lnTo>
                    <a:pt x="2676443" y="1228165"/>
                  </a:lnTo>
                  <a:cubicBezTo>
                    <a:pt x="2718220" y="3256667"/>
                    <a:pt x="3495103" y="4245261"/>
                    <a:pt x="4254056" y="4893198"/>
                  </a:cubicBezTo>
                  <a:lnTo>
                    <a:pt x="0" y="4893198"/>
                  </a:lnTo>
                  <a:cubicBezTo>
                    <a:pt x="920318" y="4621779"/>
                    <a:pt x="1643413" y="2700855"/>
                    <a:pt x="1577613" y="1228165"/>
                  </a:cubicBezTo>
                  <a:lnTo>
                    <a:pt x="784210" y="1228165"/>
                  </a:lnTo>
                  <a:lnTo>
                    <a:pt x="2083050" y="0"/>
                  </a:lnTo>
                  <a:close/>
                </a:path>
              </a:pathLst>
            </a:custGeom>
            <a:gradFill flip="none" rotWithShape="1">
              <a:gsLst>
                <a:gs pos="7000">
                  <a:schemeClr val="accent1"/>
                </a:gs>
                <a:gs pos="93000">
                  <a:schemeClr val="accent2"/>
                </a:gs>
              </a:gsLst>
              <a:lin ang="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lIns="68580" tIns="34290" rIns="68580" bIns="34290" numCol="1" spcCol="0" rtlCol="0" fromWordArt="0" anchor="ctr" anchorCtr="0" forceAA="0" compatLnSpc="1">
              <a:noAutofit/>
            </a:bodyPr>
            <a:lstStyle>
              <a:defPPr>
                <a:defRPr lang="zh-CN"/>
              </a:defPPr>
              <a:lvl1pPr algn="ctr">
                <a:defRPr sz="1000">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buClrTx/>
                <a:buSzTx/>
                <a:buFontTx/>
              </a:pPr>
              <a:endParaRPr lang="zh-CN" altLang="en-US" sz="600" dirty="0">
                <a:latin typeface="微软雅黑" panose="020B0503020204020204" pitchFamily="34" charset="-122"/>
                <a:ea typeface="微软雅黑" panose="020B0503020204020204" pitchFamily="34" charset="-122"/>
                <a:sym typeface="+mn-ea"/>
              </a:endParaRPr>
            </a:p>
          </p:txBody>
        </p:sp>
        <p:sp>
          <p:nvSpPr>
            <p:cNvPr id="63" name="任意多边形: 形状 42"/>
            <p:cNvSpPr txBox="1"/>
            <p:nvPr>
              <p:custDataLst>
                <p:tags r:id="rId38"/>
              </p:custDataLst>
            </p:nvPr>
          </p:nvSpPr>
          <p:spPr>
            <a:xfrm rot="5400000">
              <a:off x="8507" y="5779"/>
              <a:ext cx="2659" cy="627"/>
            </a:xfrm>
            <a:custGeom>
              <a:avLst/>
              <a:gdLst>
                <a:gd name="connsiteX0" fmla="*/ 2083050 w 4254056"/>
                <a:gd name="connsiteY0" fmla="*/ 0 h 4893198"/>
                <a:gd name="connsiteX1" fmla="*/ 3381889 w 4254056"/>
                <a:gd name="connsiteY1" fmla="*/ 1228165 h 4893198"/>
                <a:gd name="connsiteX2" fmla="*/ 2676443 w 4254056"/>
                <a:gd name="connsiteY2" fmla="*/ 1228165 h 4893198"/>
                <a:gd name="connsiteX3" fmla="*/ 4254056 w 4254056"/>
                <a:gd name="connsiteY3" fmla="*/ 4893198 h 4893198"/>
                <a:gd name="connsiteX4" fmla="*/ 0 w 4254056"/>
                <a:gd name="connsiteY4" fmla="*/ 4893198 h 4893198"/>
                <a:gd name="connsiteX5" fmla="*/ 1577613 w 4254056"/>
                <a:gd name="connsiteY5" fmla="*/ 1228165 h 4893198"/>
                <a:gd name="connsiteX6" fmla="*/ 784210 w 4254056"/>
                <a:gd name="connsiteY6" fmla="*/ 1228165 h 4893198"/>
                <a:gd name="connsiteX0-1" fmla="*/ 2083050 w 4254056"/>
                <a:gd name="connsiteY0-2" fmla="*/ 0 h 4893198"/>
                <a:gd name="connsiteX1-3" fmla="*/ 3381889 w 4254056"/>
                <a:gd name="connsiteY1-4" fmla="*/ 1228165 h 4893198"/>
                <a:gd name="connsiteX2-5" fmla="*/ 2676443 w 4254056"/>
                <a:gd name="connsiteY2-6" fmla="*/ 1228165 h 4893198"/>
                <a:gd name="connsiteX3-7" fmla="*/ 4254056 w 4254056"/>
                <a:gd name="connsiteY3-8" fmla="*/ 4893198 h 4893198"/>
                <a:gd name="connsiteX4-9" fmla="*/ 0 w 4254056"/>
                <a:gd name="connsiteY4-10" fmla="*/ 4893198 h 4893198"/>
                <a:gd name="connsiteX5-11" fmla="*/ 1577613 w 4254056"/>
                <a:gd name="connsiteY5-12" fmla="*/ 1228165 h 4893198"/>
                <a:gd name="connsiteX6-13" fmla="*/ 784210 w 4254056"/>
                <a:gd name="connsiteY6-14" fmla="*/ 1228165 h 4893198"/>
                <a:gd name="connsiteX7" fmla="*/ 2083050 w 4254056"/>
                <a:gd name="connsiteY7" fmla="*/ 0 h 4893198"/>
                <a:gd name="connsiteX0-15" fmla="*/ 2083050 w 4254056"/>
                <a:gd name="connsiteY0-16" fmla="*/ 0 h 4893198"/>
                <a:gd name="connsiteX1-17" fmla="*/ 3381889 w 4254056"/>
                <a:gd name="connsiteY1-18" fmla="*/ 1228165 h 4893198"/>
                <a:gd name="connsiteX2-19" fmla="*/ 2676443 w 4254056"/>
                <a:gd name="connsiteY2-20" fmla="*/ 1228165 h 4893198"/>
                <a:gd name="connsiteX3-21" fmla="*/ 4254056 w 4254056"/>
                <a:gd name="connsiteY3-22" fmla="*/ 4893198 h 4893198"/>
                <a:gd name="connsiteX4-23" fmla="*/ 0 w 4254056"/>
                <a:gd name="connsiteY4-24" fmla="*/ 4893198 h 4893198"/>
                <a:gd name="connsiteX5-25" fmla="*/ 1577613 w 4254056"/>
                <a:gd name="connsiteY5-26" fmla="*/ 1228165 h 4893198"/>
                <a:gd name="connsiteX6-27" fmla="*/ 784210 w 4254056"/>
                <a:gd name="connsiteY6-28" fmla="*/ 1228165 h 4893198"/>
                <a:gd name="connsiteX7-29" fmla="*/ 2083050 w 4254056"/>
                <a:gd name="connsiteY7-30" fmla="*/ 0 h 4893198"/>
                <a:gd name="connsiteX0-31" fmla="*/ 2083050 w 4254056"/>
                <a:gd name="connsiteY0-32" fmla="*/ 0 h 4893198"/>
                <a:gd name="connsiteX1-33" fmla="*/ 3381889 w 4254056"/>
                <a:gd name="connsiteY1-34" fmla="*/ 1228165 h 4893198"/>
                <a:gd name="connsiteX2-35" fmla="*/ 2676443 w 4254056"/>
                <a:gd name="connsiteY2-36" fmla="*/ 1228165 h 4893198"/>
                <a:gd name="connsiteX3-37" fmla="*/ 4254056 w 4254056"/>
                <a:gd name="connsiteY3-38" fmla="*/ 4893198 h 4893198"/>
                <a:gd name="connsiteX4-39" fmla="*/ 0 w 4254056"/>
                <a:gd name="connsiteY4-40" fmla="*/ 4893198 h 4893198"/>
                <a:gd name="connsiteX5-41" fmla="*/ 1577613 w 4254056"/>
                <a:gd name="connsiteY5-42" fmla="*/ 1228165 h 4893198"/>
                <a:gd name="connsiteX6-43" fmla="*/ 784210 w 4254056"/>
                <a:gd name="connsiteY6-44" fmla="*/ 1228165 h 4893198"/>
                <a:gd name="connsiteX7-45" fmla="*/ 2083050 w 4254056"/>
                <a:gd name="connsiteY7-46" fmla="*/ 0 h 4893198"/>
                <a:gd name="connsiteX0-47" fmla="*/ 2083050 w 4254056"/>
                <a:gd name="connsiteY0-48" fmla="*/ 0 h 4893198"/>
                <a:gd name="connsiteX1-49" fmla="*/ 3381889 w 4254056"/>
                <a:gd name="connsiteY1-50" fmla="*/ 1228165 h 4893198"/>
                <a:gd name="connsiteX2-51" fmla="*/ 2676443 w 4254056"/>
                <a:gd name="connsiteY2-52" fmla="*/ 1228165 h 4893198"/>
                <a:gd name="connsiteX3-53" fmla="*/ 4254056 w 4254056"/>
                <a:gd name="connsiteY3-54" fmla="*/ 4893198 h 4893198"/>
                <a:gd name="connsiteX4-55" fmla="*/ 0 w 4254056"/>
                <a:gd name="connsiteY4-56" fmla="*/ 4893198 h 4893198"/>
                <a:gd name="connsiteX5-57" fmla="*/ 1577613 w 4254056"/>
                <a:gd name="connsiteY5-58" fmla="*/ 1228165 h 4893198"/>
                <a:gd name="connsiteX6-59" fmla="*/ 784210 w 4254056"/>
                <a:gd name="connsiteY6-60" fmla="*/ 1228165 h 4893198"/>
                <a:gd name="connsiteX7-61" fmla="*/ 2083050 w 4254056"/>
                <a:gd name="connsiteY7-62" fmla="*/ 0 h 48931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4254056" h="4893198">
                  <a:moveTo>
                    <a:pt x="2083050" y="0"/>
                  </a:moveTo>
                  <a:lnTo>
                    <a:pt x="3381889" y="1228165"/>
                  </a:lnTo>
                  <a:lnTo>
                    <a:pt x="2676443" y="1228165"/>
                  </a:lnTo>
                  <a:cubicBezTo>
                    <a:pt x="2718220" y="3256667"/>
                    <a:pt x="3495103" y="4245261"/>
                    <a:pt x="4254056" y="4893198"/>
                  </a:cubicBezTo>
                  <a:lnTo>
                    <a:pt x="0" y="4893198"/>
                  </a:lnTo>
                  <a:cubicBezTo>
                    <a:pt x="920318" y="4621779"/>
                    <a:pt x="1643413" y="2700855"/>
                    <a:pt x="1577613" y="1228165"/>
                  </a:cubicBezTo>
                  <a:lnTo>
                    <a:pt x="784210" y="1228165"/>
                  </a:lnTo>
                  <a:lnTo>
                    <a:pt x="2083050" y="0"/>
                  </a:lnTo>
                  <a:close/>
                </a:path>
              </a:pathLst>
            </a:custGeom>
            <a:gradFill flip="none" rotWithShape="1">
              <a:gsLst>
                <a:gs pos="7000">
                  <a:schemeClr val="accent1"/>
                </a:gs>
                <a:gs pos="93000">
                  <a:schemeClr val="accent2"/>
                </a:gs>
              </a:gsLst>
              <a:lin ang="0" scaled="0"/>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none" lIns="68580" tIns="34290" rIns="68580" bIns="34290" numCol="1" spcCol="0" rtlCol="0" fromWordArt="0" anchor="ctr" anchorCtr="0" forceAA="0" compatLnSpc="1">
              <a:noAutofit/>
            </a:bodyPr>
            <a:lstStyle>
              <a:defPPr>
                <a:defRPr lang="zh-CN"/>
              </a:defPPr>
              <a:lvl1pPr algn="ctr">
                <a:defRPr sz="1000">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buClrTx/>
                <a:buSzTx/>
                <a:buFontTx/>
              </a:pPr>
              <a:endParaRPr lang="zh-CN" altLang="en-US" sz="600" dirty="0">
                <a:latin typeface="微软雅黑" panose="020B0503020204020204" pitchFamily="34" charset="-122"/>
                <a:ea typeface="微软雅黑" panose="020B0503020204020204" pitchFamily="34" charset="-122"/>
                <a:sym typeface="+mn-ea"/>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64820" y="805815"/>
            <a:ext cx="8200073" cy="13500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fontAlgn="auto">
              <a:spcBef>
                <a:spcPts val="1200"/>
              </a:spcBef>
              <a:buFont typeface="Arial" panose="020B0604020202020204" pitchFamily="34" charset="0"/>
              <a:buNone/>
            </a:pPr>
            <a:endParaRPr lang="zh-CN" altLang="en-US" sz="1050">
              <a:solidFill>
                <a:schemeClr val="tx1"/>
              </a:solidFill>
            </a:endParaRPr>
          </a:p>
        </p:txBody>
      </p:sp>
      <p:sp>
        <p:nvSpPr>
          <p:cNvPr id="3" name="文本占位符 2"/>
          <p:cNvSpPr>
            <a:spLocks noGrp="1"/>
          </p:cNvSpPr>
          <p:nvPr>
            <p:ph type="body" sz="quarter" idx="10"/>
          </p:nvPr>
        </p:nvSpPr>
        <p:spPr>
          <a:xfrm>
            <a:off x="540628" y="119513"/>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sz="1800">
                <a:sym typeface="+mn-ea"/>
              </a:rPr>
              <a:t>项目案例：南京市</a:t>
            </a:r>
            <a:r>
              <a:rPr lang="en-US" altLang="zh-CN" sz="1800">
                <a:sym typeface="+mn-ea"/>
              </a:rPr>
              <a:t>XX</a:t>
            </a:r>
            <a:r>
              <a:rPr sz="1800">
                <a:sym typeface="+mn-ea"/>
              </a:rPr>
              <a:t>人民医院</a:t>
            </a:r>
            <a:r>
              <a:rPr lang="en-US" altLang="zh-CN" sz="1800">
                <a:sym typeface="+mn-ea"/>
              </a:rPr>
              <a:t>DeepSeek</a:t>
            </a:r>
            <a:r>
              <a:rPr sz="1800">
                <a:sym typeface="+mn-ea"/>
              </a:rPr>
              <a:t>部署项目</a:t>
            </a:r>
            <a:endParaRPr sz="1800" dirty="0">
              <a:solidFill>
                <a:srgbClr val="0084CF"/>
              </a:solidFill>
              <a:cs typeface="+mn-cs"/>
              <a:sym typeface="+mn-ea"/>
            </a:endParaRPr>
          </a:p>
        </p:txBody>
      </p:sp>
      <p:pic>
        <p:nvPicPr>
          <p:cNvPr id="5" name="图片 4"/>
          <p:cNvPicPr>
            <a:picLocks noChangeAspect="1"/>
          </p:cNvPicPr>
          <p:nvPr/>
        </p:nvPicPr>
        <p:blipFill>
          <a:blip r:embed="rId1"/>
          <a:stretch>
            <a:fillRect/>
          </a:stretch>
        </p:blipFill>
        <p:spPr>
          <a:xfrm>
            <a:off x="4931093" y="896456"/>
            <a:ext cx="3605213" cy="1168718"/>
          </a:xfrm>
          <a:prstGeom prst="rect">
            <a:avLst/>
          </a:prstGeom>
        </p:spPr>
      </p:pic>
      <p:sp>
        <p:nvSpPr>
          <p:cNvPr id="6" name="矩形 5"/>
          <p:cNvSpPr/>
          <p:nvPr/>
        </p:nvSpPr>
        <p:spPr>
          <a:xfrm>
            <a:off x="464344" y="2290286"/>
            <a:ext cx="2565000" cy="25650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fontAlgn="auto">
              <a:spcBef>
                <a:spcPts val="1200"/>
              </a:spcBef>
              <a:buFont typeface="Arial" panose="020B0604020202020204" pitchFamily="34" charset="0"/>
              <a:buNone/>
            </a:pPr>
            <a:endParaRPr lang="zh-CN" altLang="en-US" sz="1050">
              <a:solidFill>
                <a:schemeClr val="tx1"/>
              </a:solidFill>
            </a:endParaRPr>
          </a:p>
        </p:txBody>
      </p:sp>
      <p:sp>
        <p:nvSpPr>
          <p:cNvPr id="7" name="矩形 6"/>
          <p:cNvSpPr/>
          <p:nvPr/>
        </p:nvSpPr>
        <p:spPr>
          <a:xfrm>
            <a:off x="3282709" y="2290286"/>
            <a:ext cx="2564606" cy="25650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fontAlgn="auto">
              <a:spcBef>
                <a:spcPts val="1200"/>
              </a:spcBef>
              <a:buFont typeface="Arial" panose="020B0604020202020204" pitchFamily="34" charset="0"/>
              <a:buNone/>
            </a:pPr>
            <a:endParaRPr lang="zh-CN" altLang="en-US" sz="1050">
              <a:solidFill>
                <a:schemeClr val="tx1"/>
              </a:solidFill>
            </a:endParaRPr>
          </a:p>
        </p:txBody>
      </p:sp>
      <p:sp>
        <p:nvSpPr>
          <p:cNvPr id="8" name="矩形 7"/>
          <p:cNvSpPr/>
          <p:nvPr/>
        </p:nvSpPr>
        <p:spPr>
          <a:xfrm>
            <a:off x="6100680" y="2290286"/>
            <a:ext cx="2564606" cy="25650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indent="0" algn="l" fontAlgn="auto">
              <a:spcBef>
                <a:spcPts val="1200"/>
              </a:spcBef>
              <a:buFont typeface="Arial" panose="020B0604020202020204" pitchFamily="34" charset="0"/>
              <a:buNone/>
            </a:pPr>
            <a:endParaRPr lang="zh-CN" altLang="en-US" sz="1050">
              <a:solidFill>
                <a:schemeClr val="tx1"/>
              </a:solidFill>
            </a:endParaRPr>
          </a:p>
        </p:txBody>
      </p:sp>
      <p:pic>
        <p:nvPicPr>
          <p:cNvPr id="10" name="图片 9"/>
          <p:cNvPicPr>
            <a:picLocks noChangeAspect="1"/>
          </p:cNvPicPr>
          <p:nvPr/>
        </p:nvPicPr>
        <p:blipFill>
          <a:blip r:embed="rId2"/>
          <a:stretch>
            <a:fillRect/>
          </a:stretch>
        </p:blipFill>
        <p:spPr>
          <a:xfrm>
            <a:off x="540544" y="1109102"/>
            <a:ext cx="827246" cy="743426"/>
          </a:xfrm>
          <a:prstGeom prst="rect">
            <a:avLst/>
          </a:prstGeom>
        </p:spPr>
      </p:pic>
      <p:sp>
        <p:nvSpPr>
          <p:cNvPr id="12" name="矩形 11"/>
          <p:cNvSpPr/>
          <p:nvPr>
            <p:custDataLst>
              <p:tags r:id="rId3"/>
            </p:custDataLst>
          </p:nvPr>
        </p:nvSpPr>
        <p:spPr>
          <a:xfrm>
            <a:off x="1367790" y="1273493"/>
            <a:ext cx="3463290" cy="792004"/>
          </a:xfrm>
          <a:prstGeom prst="rect">
            <a:avLst/>
          </a:prstGeom>
          <a:noFill/>
        </p:spPr>
        <p:txBody>
          <a:bodyPr wrap="square" lIns="0" tIns="0" rIns="0" bIns="0" rtlCol="0" anchor="t" anchorCtr="0">
            <a:noAutofit/>
          </a:bodyPr>
          <a:lstStyle/>
          <a:p>
            <a:pPr marL="285750" indent="-285750">
              <a:lnSpc>
                <a:spcPct val="130000"/>
              </a:lnSpc>
              <a:spcBef>
                <a:spcPct val="0"/>
              </a:spcBef>
              <a:spcAft>
                <a:spcPct val="0"/>
              </a:spcAft>
              <a:buFont typeface="Arial" panose="020B0604020202020204" pitchFamily="34" charset="0"/>
              <a:buChar char="•"/>
            </a:pPr>
            <a:r>
              <a:rPr lang="zh-CN" altLang="en-US" sz="975" dirty="0">
                <a:ln>
                  <a:noFill/>
                  <a:prstDash val="sysDot"/>
                </a:ln>
                <a:solidFill>
                  <a:schemeClr val="tx1">
                    <a:lumMod val="85000"/>
                    <a:lumOff val="15000"/>
                  </a:schemeClr>
                </a:solidFill>
                <a:latin typeface="+mn-ea"/>
                <a:cs typeface="+mn-ea"/>
              </a:rPr>
              <a:t>全国首批三甲综合性医院，</a:t>
            </a:r>
            <a:r>
              <a:rPr lang="en-US" altLang="zh-CN" sz="975" dirty="0">
                <a:ln>
                  <a:noFill/>
                  <a:prstDash val="sysDot"/>
                </a:ln>
                <a:solidFill>
                  <a:schemeClr val="tx1">
                    <a:lumMod val="85000"/>
                    <a:lumOff val="15000"/>
                  </a:schemeClr>
                </a:solidFill>
                <a:latin typeface="+mn-ea"/>
                <a:cs typeface="+mn-ea"/>
              </a:rPr>
              <a:t>3</a:t>
            </a:r>
            <a:r>
              <a:rPr lang="zh-CN" altLang="en-US" sz="975" dirty="0">
                <a:ln>
                  <a:noFill/>
                  <a:prstDash val="sysDot"/>
                </a:ln>
                <a:solidFill>
                  <a:schemeClr val="tx1">
                    <a:lumMod val="85000"/>
                    <a:lumOff val="15000"/>
                  </a:schemeClr>
                </a:solidFill>
                <a:latin typeface="+mn-ea"/>
                <a:cs typeface="+mn-ea"/>
              </a:rPr>
              <a:t>个院区，</a:t>
            </a:r>
            <a:r>
              <a:rPr lang="en-US" altLang="zh-CN" sz="975" dirty="0">
                <a:ln>
                  <a:noFill/>
                  <a:prstDash val="sysDot"/>
                </a:ln>
                <a:solidFill>
                  <a:schemeClr val="tx1">
                    <a:lumMod val="85000"/>
                    <a:lumOff val="15000"/>
                  </a:schemeClr>
                </a:solidFill>
                <a:latin typeface="+mn-ea"/>
                <a:cs typeface="+mn-ea"/>
              </a:rPr>
              <a:t>2600</a:t>
            </a:r>
            <a:r>
              <a:rPr lang="zh-CN" altLang="en-US" sz="975" dirty="0">
                <a:ln>
                  <a:noFill/>
                  <a:prstDash val="sysDot"/>
                </a:ln>
                <a:solidFill>
                  <a:schemeClr val="tx1">
                    <a:lumMod val="85000"/>
                    <a:lumOff val="15000"/>
                  </a:schemeClr>
                </a:solidFill>
                <a:latin typeface="+mn-ea"/>
                <a:cs typeface="+mn-ea"/>
              </a:rPr>
              <a:t>张编制床位，年门急诊量近</a:t>
            </a:r>
            <a:r>
              <a:rPr lang="en-US" altLang="zh-CN" sz="975" dirty="0">
                <a:ln>
                  <a:noFill/>
                  <a:prstDash val="sysDot"/>
                </a:ln>
                <a:solidFill>
                  <a:schemeClr val="tx1">
                    <a:lumMod val="85000"/>
                    <a:lumOff val="15000"/>
                  </a:schemeClr>
                </a:solidFill>
                <a:latin typeface="+mn-ea"/>
                <a:cs typeface="+mn-ea"/>
              </a:rPr>
              <a:t>300</a:t>
            </a:r>
            <a:r>
              <a:rPr lang="zh-CN" altLang="en-US" sz="975" dirty="0">
                <a:ln>
                  <a:noFill/>
                  <a:prstDash val="sysDot"/>
                </a:ln>
                <a:solidFill>
                  <a:schemeClr val="tx1">
                    <a:lumMod val="85000"/>
                    <a:lumOff val="15000"/>
                  </a:schemeClr>
                </a:solidFill>
                <a:latin typeface="+mn-ea"/>
                <a:cs typeface="+mn-ea"/>
              </a:rPr>
              <a:t>万人次</a:t>
            </a:r>
            <a:endParaRPr lang="zh-CN" altLang="en-US" sz="975" dirty="0">
              <a:ln>
                <a:noFill/>
                <a:prstDash val="sysDot"/>
              </a:ln>
              <a:solidFill>
                <a:schemeClr val="tx1">
                  <a:lumMod val="85000"/>
                  <a:lumOff val="15000"/>
                </a:schemeClr>
              </a:solidFill>
              <a:latin typeface="+mn-ea"/>
              <a:cs typeface="+mn-ea"/>
            </a:endParaRPr>
          </a:p>
          <a:p>
            <a:pPr marL="285750" indent="-285750">
              <a:lnSpc>
                <a:spcPct val="130000"/>
              </a:lnSpc>
              <a:spcBef>
                <a:spcPct val="0"/>
              </a:spcBef>
              <a:spcAft>
                <a:spcPct val="0"/>
              </a:spcAft>
              <a:buFont typeface="Arial" panose="020B0604020202020204" pitchFamily="34" charset="0"/>
              <a:buChar char="•"/>
            </a:pPr>
            <a:r>
              <a:rPr lang="zh-CN" altLang="en-US" sz="975" dirty="0">
                <a:ln>
                  <a:noFill/>
                  <a:prstDash val="sysDot"/>
                </a:ln>
                <a:solidFill>
                  <a:schemeClr val="tx1">
                    <a:lumMod val="85000"/>
                    <a:lumOff val="15000"/>
                  </a:schemeClr>
                </a:solidFill>
                <a:latin typeface="+mn-ea"/>
                <a:cs typeface="+mn-ea"/>
              </a:rPr>
              <a:t>承担国家级医学重点学科1个，国家临床重点专科1个</a:t>
            </a:r>
            <a:endParaRPr lang="zh-CN" altLang="en-US" sz="975" dirty="0">
              <a:ln>
                <a:noFill/>
                <a:prstDash val="sysDot"/>
              </a:ln>
              <a:solidFill>
                <a:schemeClr val="tx1">
                  <a:lumMod val="85000"/>
                  <a:lumOff val="15000"/>
                </a:schemeClr>
              </a:solidFill>
              <a:latin typeface="+mn-ea"/>
              <a:cs typeface="+mn-ea"/>
            </a:endParaRPr>
          </a:p>
          <a:p>
            <a:pPr marL="285750" indent="-285750">
              <a:lnSpc>
                <a:spcPct val="130000"/>
              </a:lnSpc>
              <a:spcBef>
                <a:spcPct val="0"/>
              </a:spcBef>
              <a:spcAft>
                <a:spcPct val="0"/>
              </a:spcAft>
              <a:buFont typeface="Arial" panose="020B0604020202020204" pitchFamily="34" charset="0"/>
              <a:buChar char="•"/>
            </a:pPr>
            <a:r>
              <a:rPr lang="zh-CN" altLang="en-US" sz="975" dirty="0">
                <a:ln>
                  <a:noFill/>
                  <a:prstDash val="sysDot"/>
                </a:ln>
                <a:solidFill>
                  <a:schemeClr val="tx1">
                    <a:lumMod val="85000"/>
                    <a:lumOff val="15000"/>
                  </a:schemeClr>
                </a:solidFill>
                <a:latin typeface="+mn-ea"/>
                <a:cs typeface="+mn-ea"/>
              </a:rPr>
              <a:t>设置国家级示范高级卒中中心、国家级帕金森病标准中心</a:t>
            </a:r>
            <a:endParaRPr lang="zh-CN" altLang="en-US" sz="975" dirty="0">
              <a:ln>
                <a:noFill/>
                <a:prstDash val="sysDot"/>
              </a:ln>
              <a:solidFill>
                <a:schemeClr val="tx1">
                  <a:lumMod val="85000"/>
                  <a:lumOff val="15000"/>
                </a:schemeClr>
              </a:solidFill>
              <a:latin typeface="+mn-ea"/>
              <a:cs typeface="+mn-ea"/>
            </a:endParaRPr>
          </a:p>
        </p:txBody>
      </p:sp>
      <p:sp>
        <p:nvSpPr>
          <p:cNvPr id="13" name="矩形 12"/>
          <p:cNvSpPr/>
          <p:nvPr>
            <p:custDataLst>
              <p:tags r:id="rId4"/>
            </p:custDataLst>
          </p:nvPr>
        </p:nvSpPr>
        <p:spPr>
          <a:xfrm>
            <a:off x="1367565" y="949455"/>
            <a:ext cx="3877685" cy="275787"/>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1500" b="1">
                <a:solidFill>
                  <a:schemeClr val="accent1"/>
                </a:solidFill>
                <a:latin typeface="+mn-ea"/>
                <a:cs typeface="+mn-ea"/>
              </a:rPr>
              <a:t>南京市</a:t>
            </a:r>
            <a:r>
              <a:rPr lang="en-US" altLang="zh-CN" sz="1500" b="1">
                <a:solidFill>
                  <a:schemeClr val="accent1"/>
                </a:solidFill>
                <a:latin typeface="+mn-ea"/>
                <a:cs typeface="+mn-ea"/>
              </a:rPr>
              <a:t>XX</a:t>
            </a:r>
            <a:r>
              <a:rPr lang="zh-CN" altLang="en-US" sz="1500" b="1">
                <a:solidFill>
                  <a:schemeClr val="accent1"/>
                </a:solidFill>
                <a:latin typeface="+mn-ea"/>
                <a:cs typeface="+mn-ea"/>
              </a:rPr>
              <a:t>人民医院</a:t>
            </a:r>
            <a:endParaRPr lang="zh-CN" altLang="en-US" sz="1500" b="1">
              <a:solidFill>
                <a:schemeClr val="accent1"/>
              </a:solidFill>
              <a:latin typeface="+mn-ea"/>
              <a:cs typeface="+mn-ea"/>
            </a:endParaRPr>
          </a:p>
        </p:txBody>
      </p:sp>
      <p:sp>
        <p:nvSpPr>
          <p:cNvPr id="22" name="矩形 21"/>
          <p:cNvSpPr/>
          <p:nvPr>
            <p:custDataLst>
              <p:tags r:id="rId5"/>
            </p:custDataLst>
          </p:nvPr>
        </p:nvSpPr>
        <p:spPr>
          <a:xfrm>
            <a:off x="3660934" y="2429828"/>
            <a:ext cx="1808321" cy="275749"/>
          </a:xfrm>
          <a:prstGeom prst="rect">
            <a:avLst/>
          </a:prstGeom>
          <a:noFill/>
        </p:spPr>
        <p:txBody>
          <a:bodyPr wrap="square" lIns="0" tIns="0" rIns="0" bIns="0" rtlCol="0" anchor="b">
            <a:noAutofit/>
          </a:bodyPr>
          <a:lstStyle/>
          <a:p>
            <a:pPr algn="ctr">
              <a:spcBef>
                <a:spcPct val="0"/>
              </a:spcBef>
              <a:spcAft>
                <a:spcPct val="0"/>
              </a:spcAft>
              <a:buClr>
                <a:schemeClr val="accent1"/>
              </a:buClr>
              <a:buSzPct val="70000"/>
            </a:pPr>
            <a:r>
              <a:rPr lang="zh-CN" altLang="en-US" sz="1500" b="1">
                <a:solidFill>
                  <a:schemeClr val="accent1"/>
                </a:solidFill>
                <a:latin typeface="+mn-ea"/>
                <a:cs typeface="+mn-ea"/>
              </a:rPr>
              <a:t>服务内容与解决方案</a:t>
            </a:r>
            <a:endParaRPr lang="zh-CN" altLang="en-US" sz="1500" b="1">
              <a:solidFill>
                <a:schemeClr val="accent1"/>
              </a:solidFill>
              <a:latin typeface="+mn-ea"/>
              <a:cs typeface="+mn-ea"/>
            </a:endParaRPr>
          </a:p>
        </p:txBody>
      </p:sp>
      <p:sp>
        <p:nvSpPr>
          <p:cNvPr id="23" name="矩形 22"/>
          <p:cNvSpPr/>
          <p:nvPr>
            <p:custDataLst>
              <p:tags r:id="rId6"/>
            </p:custDataLst>
          </p:nvPr>
        </p:nvSpPr>
        <p:spPr>
          <a:xfrm>
            <a:off x="3399473" y="2794159"/>
            <a:ext cx="2316004" cy="2013109"/>
          </a:xfrm>
          <a:prstGeom prst="rect">
            <a:avLst/>
          </a:prstGeom>
          <a:noFill/>
        </p:spPr>
        <p:txBody>
          <a:bodyPr wrap="square" lIns="0" tIns="0" rIns="0" bIns="0" rtlCol="0" anchor="t" anchorCtr="0">
            <a:noAutofit/>
          </a:bodyPr>
          <a:lstStyle/>
          <a:p>
            <a:pPr marL="285750" indent="-285750" algn="l">
              <a:lnSpc>
                <a:spcPct val="130000"/>
              </a:lnSpc>
              <a:spcBef>
                <a:spcPts val="600"/>
              </a:spcBef>
              <a:spcAft>
                <a:spcPts val="0"/>
              </a:spcAft>
              <a:buClrTx/>
              <a:buSzTx/>
              <a:buFont typeface="Arial" panose="020B0604020202020204" pitchFamily="34" charset="0"/>
              <a:buChar char="•"/>
            </a:pPr>
            <a:r>
              <a:rPr lang="zh-CN" altLang="en-US" sz="975" b="1" dirty="0">
                <a:ln>
                  <a:noFill/>
                  <a:prstDash val="sysDot"/>
                </a:ln>
                <a:solidFill>
                  <a:schemeClr val="tx1">
                    <a:lumMod val="85000"/>
                    <a:lumOff val="15000"/>
                  </a:schemeClr>
                </a:solidFill>
                <a:latin typeface="+mn-ea"/>
                <a:cs typeface="+mn-ea"/>
              </a:rPr>
              <a:t>资源节点：</a:t>
            </a:r>
            <a:r>
              <a:rPr lang="zh-CN" altLang="en-US" sz="975" dirty="0">
                <a:ln>
                  <a:noFill/>
                  <a:prstDash val="sysDot"/>
                </a:ln>
                <a:solidFill>
                  <a:schemeClr val="tx1">
                    <a:lumMod val="85000"/>
                    <a:lumOff val="15000"/>
                  </a:schemeClr>
                </a:solidFill>
                <a:latin typeface="+mn-ea"/>
                <a:cs typeface="+mn-ea"/>
              </a:rPr>
              <a:t>中国移动智算中心（南京）移动云N节点智算资源</a:t>
            </a:r>
            <a:endParaRPr lang="zh-CN" altLang="en-US" sz="975" dirty="0">
              <a:ln>
                <a:noFill/>
                <a:prstDash val="sysDot"/>
              </a:ln>
              <a:solidFill>
                <a:schemeClr val="tx1">
                  <a:lumMod val="85000"/>
                  <a:lumOff val="15000"/>
                </a:schemeClr>
              </a:solidFill>
              <a:latin typeface="+mn-ea"/>
              <a:cs typeface="+mn-ea"/>
            </a:endParaRPr>
          </a:p>
          <a:p>
            <a:pPr marL="285750" indent="-285750" algn="l">
              <a:lnSpc>
                <a:spcPct val="130000"/>
              </a:lnSpc>
              <a:spcBef>
                <a:spcPts val="600"/>
              </a:spcBef>
              <a:spcAft>
                <a:spcPts val="0"/>
              </a:spcAft>
              <a:buClrTx/>
              <a:buSzTx/>
              <a:buFont typeface="Arial" panose="020B0604020202020204" pitchFamily="34" charset="0"/>
              <a:buChar char="•"/>
            </a:pPr>
            <a:r>
              <a:rPr lang="zh-CN" altLang="en-US" sz="975" b="1" dirty="0">
                <a:ln>
                  <a:noFill/>
                  <a:prstDash val="sysDot"/>
                </a:ln>
                <a:solidFill>
                  <a:schemeClr val="tx1">
                    <a:lumMod val="85000"/>
                    <a:lumOff val="15000"/>
                  </a:schemeClr>
                </a:solidFill>
                <a:latin typeface="+mn-ea"/>
                <a:cs typeface="+mn-ea"/>
              </a:rPr>
              <a:t>接入方式：</a:t>
            </a:r>
            <a:r>
              <a:rPr lang="zh-CN" altLang="en-US" sz="975" dirty="0">
                <a:ln>
                  <a:noFill/>
                  <a:prstDash val="sysDot"/>
                </a:ln>
                <a:solidFill>
                  <a:schemeClr val="tx1">
                    <a:lumMod val="85000"/>
                    <a:lumOff val="15000"/>
                  </a:schemeClr>
                </a:solidFill>
                <a:latin typeface="+mn-ea"/>
                <a:cs typeface="+mn-ea"/>
              </a:rPr>
              <a:t>通过裸金属+</a:t>
            </a:r>
            <a:r>
              <a:rPr lang="en-US" altLang="zh-CN" sz="975" dirty="0">
                <a:ln>
                  <a:noFill/>
                  <a:prstDash val="sysDot"/>
                </a:ln>
                <a:solidFill>
                  <a:schemeClr val="tx1">
                    <a:lumMod val="85000"/>
                    <a:lumOff val="15000"/>
                  </a:schemeClr>
                </a:solidFill>
                <a:latin typeface="+mn-ea"/>
                <a:cs typeface="+mn-ea"/>
              </a:rPr>
              <a:t>100M</a:t>
            </a:r>
            <a:r>
              <a:rPr lang="zh-CN" altLang="en-US" sz="975" dirty="0">
                <a:ln>
                  <a:noFill/>
                  <a:prstDash val="sysDot"/>
                </a:ln>
                <a:solidFill>
                  <a:schemeClr val="tx1">
                    <a:lumMod val="85000"/>
                    <a:lumOff val="15000"/>
                  </a:schemeClr>
                </a:solidFill>
                <a:latin typeface="+mn-ea"/>
                <a:cs typeface="+mn-ea"/>
              </a:rPr>
              <a:t>云专线，为客户私有化方式部署</a:t>
            </a:r>
            <a:endParaRPr lang="zh-CN" altLang="en-US" sz="975" dirty="0">
              <a:ln>
                <a:noFill/>
                <a:prstDash val="sysDot"/>
              </a:ln>
              <a:solidFill>
                <a:schemeClr val="tx1">
                  <a:lumMod val="85000"/>
                  <a:lumOff val="15000"/>
                </a:schemeClr>
              </a:solidFill>
              <a:latin typeface="+mn-ea"/>
              <a:cs typeface="+mn-ea"/>
            </a:endParaRPr>
          </a:p>
          <a:p>
            <a:pPr marL="285750" indent="-285750" algn="l">
              <a:lnSpc>
                <a:spcPct val="130000"/>
              </a:lnSpc>
              <a:spcBef>
                <a:spcPts val="600"/>
              </a:spcBef>
              <a:spcAft>
                <a:spcPts val="0"/>
              </a:spcAft>
              <a:buClrTx/>
              <a:buSzTx/>
              <a:buFont typeface="Arial" panose="020B0604020202020204" pitchFamily="34" charset="0"/>
              <a:buChar char="•"/>
            </a:pPr>
            <a:r>
              <a:rPr lang="zh-CN" altLang="en-US" sz="975" b="1" dirty="0">
                <a:ln>
                  <a:noFill/>
                  <a:prstDash val="sysDot"/>
                </a:ln>
                <a:solidFill>
                  <a:schemeClr val="tx1">
                    <a:lumMod val="85000"/>
                    <a:lumOff val="15000"/>
                  </a:schemeClr>
                </a:solidFill>
                <a:latin typeface="+mn-ea"/>
                <a:cs typeface="+mn-ea"/>
              </a:rPr>
              <a:t>服务内容：</a:t>
            </a:r>
            <a:r>
              <a:rPr lang="zh-CN" altLang="en-US" sz="975" dirty="0">
                <a:ln>
                  <a:noFill/>
                  <a:prstDash val="sysDot"/>
                </a:ln>
                <a:solidFill>
                  <a:schemeClr val="tx1">
                    <a:lumMod val="85000"/>
                    <a:lumOff val="15000"/>
                  </a:schemeClr>
                </a:solidFill>
                <a:latin typeface="+mn-ea"/>
                <a:cs typeface="+mn-ea"/>
              </a:rPr>
              <a:t>两台晟腾800T资源及满血版DeepSeek(671B int8)基模服务</a:t>
            </a:r>
            <a:endParaRPr lang="zh-CN" altLang="en-US" sz="975" dirty="0">
              <a:ln>
                <a:noFill/>
                <a:prstDash val="sysDot"/>
              </a:ln>
              <a:solidFill>
                <a:schemeClr val="tx1">
                  <a:lumMod val="85000"/>
                  <a:lumOff val="15000"/>
                </a:schemeClr>
              </a:solidFill>
              <a:latin typeface="+mn-ea"/>
              <a:cs typeface="+mn-ea"/>
            </a:endParaRPr>
          </a:p>
          <a:p>
            <a:pPr marL="285750" indent="-285750" algn="l">
              <a:lnSpc>
                <a:spcPct val="130000"/>
              </a:lnSpc>
              <a:spcBef>
                <a:spcPts val="600"/>
              </a:spcBef>
              <a:spcAft>
                <a:spcPts val="0"/>
              </a:spcAft>
              <a:buClrTx/>
              <a:buSzTx/>
              <a:buFont typeface="Arial" panose="020B0604020202020204" pitchFamily="34" charset="0"/>
              <a:buChar char="•"/>
            </a:pPr>
            <a:r>
              <a:rPr lang="zh-CN" altLang="en-US" sz="975" b="1" dirty="0">
                <a:ln>
                  <a:noFill/>
                  <a:prstDash val="sysDot"/>
                </a:ln>
                <a:solidFill>
                  <a:schemeClr val="tx1">
                    <a:lumMod val="85000"/>
                    <a:lumOff val="15000"/>
                  </a:schemeClr>
                </a:solidFill>
                <a:latin typeface="+mn-ea"/>
                <a:cs typeface="+mn-ea"/>
              </a:rPr>
              <a:t>应用场景：</a:t>
            </a:r>
            <a:r>
              <a:rPr lang="zh-CN" altLang="en-US" sz="975" dirty="0">
                <a:ln>
                  <a:noFill/>
                  <a:prstDash val="sysDot"/>
                </a:ln>
                <a:solidFill>
                  <a:schemeClr val="tx1">
                    <a:lumMod val="85000"/>
                    <a:lumOff val="15000"/>
                  </a:schemeClr>
                </a:solidFill>
                <a:latin typeface="+mn-ea"/>
                <a:cs typeface="+mn-ea"/>
              </a:rPr>
              <a:t>已联合医院</a:t>
            </a:r>
            <a:r>
              <a:rPr lang="en-US" altLang="zh-CN" sz="975" dirty="0">
                <a:ln>
                  <a:noFill/>
                  <a:prstDash val="sysDot"/>
                </a:ln>
                <a:solidFill>
                  <a:schemeClr val="tx1">
                    <a:lumMod val="85000"/>
                    <a:lumOff val="15000"/>
                  </a:schemeClr>
                </a:solidFill>
                <a:latin typeface="+mn-ea"/>
                <a:cs typeface="+mn-ea"/>
              </a:rPr>
              <a:t>PACS</a:t>
            </a:r>
            <a:r>
              <a:rPr lang="zh-CN" altLang="en-US" sz="975" dirty="0">
                <a:ln>
                  <a:noFill/>
                  <a:prstDash val="sysDot"/>
                </a:ln>
                <a:solidFill>
                  <a:schemeClr val="tx1">
                    <a:lumMod val="85000"/>
                    <a:lumOff val="15000"/>
                  </a:schemeClr>
                </a:solidFill>
                <a:latin typeface="+mn-ea"/>
                <a:cs typeface="+mn-ea"/>
              </a:rPr>
              <a:t>厂家，提供基于影像的电子病历辅助书写、质控、历史报告比对检索等服务</a:t>
            </a:r>
            <a:endParaRPr lang="zh-CN" altLang="en-US" sz="975" dirty="0">
              <a:ln>
                <a:noFill/>
                <a:prstDash val="sysDot"/>
              </a:ln>
              <a:solidFill>
                <a:schemeClr val="tx1">
                  <a:lumMod val="85000"/>
                  <a:lumOff val="15000"/>
                </a:schemeClr>
              </a:solidFill>
              <a:latin typeface="+mn-ea"/>
              <a:cs typeface="+mn-ea"/>
            </a:endParaRPr>
          </a:p>
          <a:p>
            <a:pPr marL="285750" indent="-285750" algn="l">
              <a:lnSpc>
                <a:spcPct val="130000"/>
              </a:lnSpc>
              <a:buClrTx/>
              <a:buSzTx/>
              <a:buFont typeface="Arial" panose="020B0604020202020204" pitchFamily="34" charset="0"/>
              <a:buChar char="•"/>
            </a:pPr>
            <a:endParaRPr lang="zh-CN" altLang="en-US" sz="975" dirty="0">
              <a:ln>
                <a:noFill/>
                <a:prstDash val="sysDot"/>
              </a:ln>
              <a:solidFill>
                <a:schemeClr val="tx1">
                  <a:lumMod val="85000"/>
                  <a:lumOff val="15000"/>
                </a:schemeClr>
              </a:solidFill>
              <a:latin typeface="+mn-ea"/>
              <a:cs typeface="+mn-ea"/>
            </a:endParaRPr>
          </a:p>
        </p:txBody>
      </p:sp>
      <p:grpSp>
        <p:nvGrpSpPr>
          <p:cNvPr id="26" name="组合 25"/>
          <p:cNvGrpSpPr/>
          <p:nvPr/>
        </p:nvGrpSpPr>
        <p:grpSpPr>
          <a:xfrm>
            <a:off x="589080" y="2433638"/>
            <a:ext cx="2315528" cy="2376964"/>
            <a:chOff x="1290" y="5110"/>
            <a:chExt cx="4862" cy="4991"/>
          </a:xfrm>
        </p:grpSpPr>
        <p:sp>
          <p:nvSpPr>
            <p:cNvPr id="24" name="矩形 23"/>
            <p:cNvSpPr/>
            <p:nvPr>
              <p:custDataLst>
                <p:tags r:id="rId7"/>
              </p:custDataLst>
            </p:nvPr>
          </p:nvSpPr>
          <p:spPr>
            <a:xfrm>
              <a:off x="1839" y="5110"/>
              <a:ext cx="3797" cy="579"/>
            </a:xfrm>
            <a:prstGeom prst="rect">
              <a:avLst/>
            </a:prstGeom>
            <a:noFill/>
          </p:spPr>
          <p:txBody>
            <a:bodyPr wrap="square" lIns="0" tIns="0" rIns="0" bIns="0" rtlCol="0" anchor="b">
              <a:noAutofit/>
            </a:bodyPr>
            <a:lstStyle/>
            <a:p>
              <a:pPr algn="ctr">
                <a:spcBef>
                  <a:spcPct val="0"/>
                </a:spcBef>
                <a:spcAft>
                  <a:spcPct val="0"/>
                </a:spcAft>
                <a:buClr>
                  <a:schemeClr val="accent1"/>
                </a:buClr>
                <a:buSzPct val="70000"/>
              </a:pPr>
              <a:r>
                <a:rPr lang="zh-CN" altLang="en-US" sz="1500" b="1">
                  <a:solidFill>
                    <a:schemeClr val="accent1"/>
                  </a:solidFill>
                  <a:latin typeface="+mn-ea"/>
                  <a:cs typeface="+mn-ea"/>
                </a:rPr>
                <a:t>客户需求与痛点分析</a:t>
              </a:r>
              <a:endParaRPr lang="zh-CN" altLang="en-US" sz="1500" b="1">
                <a:solidFill>
                  <a:schemeClr val="accent1"/>
                </a:solidFill>
                <a:latin typeface="+mn-ea"/>
                <a:cs typeface="+mn-ea"/>
              </a:endParaRPr>
            </a:p>
          </p:txBody>
        </p:sp>
        <p:sp>
          <p:nvSpPr>
            <p:cNvPr id="25" name="矩形 24"/>
            <p:cNvSpPr/>
            <p:nvPr>
              <p:custDataLst>
                <p:tags r:id="rId8"/>
              </p:custDataLst>
            </p:nvPr>
          </p:nvSpPr>
          <p:spPr>
            <a:xfrm>
              <a:off x="1290" y="5875"/>
              <a:ext cx="4863" cy="4227"/>
            </a:xfrm>
            <a:prstGeom prst="rect">
              <a:avLst/>
            </a:prstGeom>
            <a:noFill/>
          </p:spPr>
          <p:txBody>
            <a:bodyPr wrap="square" lIns="0" tIns="0" rIns="0" bIns="0" rtlCol="0" anchor="t" anchorCtr="0">
              <a:noAutofit/>
            </a:bodyPr>
            <a:lstStyle/>
            <a:p>
              <a:pPr marL="285750" indent="-285750" algn="l">
                <a:lnSpc>
                  <a:spcPct val="130000"/>
                </a:lnSpc>
                <a:spcBef>
                  <a:spcPts val="200"/>
                </a:spcBef>
                <a:spcAft>
                  <a:spcPts val="0"/>
                </a:spcAft>
                <a:buClrTx/>
                <a:buSzTx/>
                <a:buFont typeface="Arial" panose="020B0604020202020204" pitchFamily="34" charset="0"/>
                <a:buChar char="•"/>
              </a:pPr>
              <a:r>
                <a:rPr lang="zh-CN" altLang="en-US" sz="975" b="1" dirty="0">
                  <a:ln>
                    <a:noFill/>
                    <a:prstDash val="sysDot"/>
                  </a:ln>
                  <a:solidFill>
                    <a:schemeClr val="tx1">
                      <a:lumMod val="85000"/>
                      <a:lumOff val="15000"/>
                    </a:schemeClr>
                  </a:solidFill>
                  <a:latin typeface="+mn-ea"/>
                  <a:cs typeface="+mn-ea"/>
                </a:rPr>
                <a:t>提升诊断效率：</a:t>
              </a:r>
              <a:r>
                <a:rPr lang="zh-CN" altLang="en-US" sz="975" dirty="0">
                  <a:ln>
                    <a:noFill/>
                    <a:prstDash val="sysDot"/>
                  </a:ln>
                  <a:solidFill>
                    <a:schemeClr val="tx1">
                      <a:lumMod val="85000"/>
                      <a:lumOff val="15000"/>
                    </a:schemeClr>
                  </a:solidFill>
                  <a:latin typeface="+mn-ea"/>
                  <a:cs typeface="+mn-ea"/>
                </a:rPr>
                <a:t>快速处理患者数据与医学文献信息，</a:t>
              </a:r>
              <a:r>
                <a:rPr lang="zh-CN" altLang="en-US" sz="975" dirty="0">
                  <a:ln>
                    <a:noFill/>
                    <a:prstDash val="sysDot"/>
                  </a:ln>
                  <a:solidFill>
                    <a:schemeClr val="tx1">
                      <a:lumMod val="85000"/>
                      <a:lumOff val="15000"/>
                    </a:schemeClr>
                  </a:solidFill>
                  <a:latin typeface="+mn-ea"/>
                  <a:cs typeface="+mn-ea"/>
                  <a:sym typeface="+mn-ea"/>
                </a:rPr>
                <a:t>自动生成病历和报告，</a:t>
              </a:r>
              <a:r>
                <a:rPr lang="zh-CN" altLang="en-US" sz="975" dirty="0">
                  <a:ln>
                    <a:noFill/>
                    <a:prstDash val="sysDot"/>
                  </a:ln>
                  <a:solidFill>
                    <a:schemeClr val="tx1">
                      <a:lumMod val="85000"/>
                      <a:lumOff val="15000"/>
                    </a:schemeClr>
                  </a:solidFill>
                  <a:latin typeface="+mn-ea"/>
                  <a:cs typeface="+mn-ea"/>
                </a:rPr>
                <a:t>帮助医生更快做出诊断</a:t>
              </a:r>
              <a:endParaRPr lang="zh-CN" altLang="en-US" sz="975" dirty="0">
                <a:ln>
                  <a:noFill/>
                  <a:prstDash val="sysDot"/>
                </a:ln>
                <a:solidFill>
                  <a:schemeClr val="tx1">
                    <a:lumMod val="85000"/>
                    <a:lumOff val="15000"/>
                  </a:schemeClr>
                </a:solidFill>
                <a:latin typeface="+mn-ea"/>
                <a:cs typeface="+mn-ea"/>
              </a:endParaRPr>
            </a:p>
            <a:p>
              <a:pPr marL="285750" indent="-285750" algn="l">
                <a:lnSpc>
                  <a:spcPct val="130000"/>
                </a:lnSpc>
                <a:spcBef>
                  <a:spcPts val="200"/>
                </a:spcBef>
                <a:spcAft>
                  <a:spcPts val="0"/>
                </a:spcAft>
                <a:buClrTx/>
                <a:buSzTx/>
                <a:buFont typeface="Arial" panose="020B0604020202020204" pitchFamily="34" charset="0"/>
                <a:buChar char="•"/>
              </a:pPr>
              <a:r>
                <a:rPr lang="zh-CN" altLang="en-US" sz="975" b="1" dirty="0">
                  <a:ln>
                    <a:noFill/>
                    <a:prstDash val="sysDot"/>
                  </a:ln>
                  <a:solidFill>
                    <a:schemeClr val="tx1">
                      <a:lumMod val="85000"/>
                      <a:lumOff val="15000"/>
                    </a:schemeClr>
                  </a:solidFill>
                  <a:latin typeface="+mn-ea"/>
                  <a:cs typeface="+mn-ea"/>
                </a:rPr>
                <a:t>提高诊断准确性：</a:t>
              </a:r>
              <a:r>
                <a:rPr lang="zh-CN" altLang="en-US" sz="975" dirty="0">
                  <a:ln>
                    <a:noFill/>
                    <a:prstDash val="sysDot"/>
                  </a:ln>
                  <a:solidFill>
                    <a:schemeClr val="tx1">
                      <a:lumMod val="85000"/>
                      <a:lumOff val="15000"/>
                    </a:schemeClr>
                  </a:solidFill>
                  <a:latin typeface="+mn-ea"/>
                  <a:cs typeface="+mn-ea"/>
                  <a:sym typeface="+mn-ea"/>
                </a:rPr>
                <a:t>不断更新医学知识，确保诊断依据最新研究成果</a:t>
              </a:r>
              <a:r>
                <a:rPr lang="zh-CN" altLang="en-US" sz="975" dirty="0">
                  <a:ln>
                    <a:noFill/>
                    <a:prstDash val="sysDot"/>
                  </a:ln>
                  <a:solidFill>
                    <a:schemeClr val="tx1">
                      <a:lumMod val="85000"/>
                      <a:lumOff val="15000"/>
                    </a:schemeClr>
                  </a:solidFill>
                  <a:latin typeface="+mn-ea"/>
                  <a:cs typeface="+mn-ea"/>
                </a:rPr>
                <a:t>，帮助医生减少误诊和漏诊</a:t>
              </a:r>
              <a:endParaRPr lang="zh-CN" altLang="en-US" sz="975" dirty="0">
                <a:ln>
                  <a:noFill/>
                  <a:prstDash val="sysDot"/>
                </a:ln>
                <a:solidFill>
                  <a:schemeClr val="tx1">
                    <a:lumMod val="85000"/>
                    <a:lumOff val="15000"/>
                  </a:schemeClr>
                </a:solidFill>
                <a:latin typeface="+mn-ea"/>
                <a:cs typeface="+mn-ea"/>
              </a:endParaRPr>
            </a:p>
            <a:p>
              <a:pPr marL="285750" indent="-285750" algn="l">
                <a:lnSpc>
                  <a:spcPct val="130000"/>
                </a:lnSpc>
                <a:spcBef>
                  <a:spcPts val="200"/>
                </a:spcBef>
                <a:spcAft>
                  <a:spcPts val="0"/>
                </a:spcAft>
                <a:buClrTx/>
                <a:buSzTx/>
                <a:buFont typeface="Arial" panose="020B0604020202020204" pitchFamily="34" charset="0"/>
                <a:buChar char="•"/>
              </a:pPr>
              <a:r>
                <a:rPr lang="zh-CN" altLang="en-US" sz="975" b="1" dirty="0">
                  <a:ln>
                    <a:noFill/>
                    <a:prstDash val="sysDot"/>
                  </a:ln>
                  <a:solidFill>
                    <a:schemeClr val="tx1">
                      <a:lumMod val="85000"/>
                      <a:lumOff val="15000"/>
                    </a:schemeClr>
                  </a:solidFill>
                  <a:latin typeface="+mn-ea"/>
                  <a:cs typeface="+mn-ea"/>
                </a:rPr>
                <a:t>个性化治疗：</a:t>
              </a:r>
              <a:r>
                <a:rPr lang="zh-CN" altLang="en-US" sz="975" dirty="0">
                  <a:ln>
                    <a:noFill/>
                    <a:prstDash val="sysDot"/>
                  </a:ln>
                  <a:solidFill>
                    <a:schemeClr val="tx1">
                      <a:lumMod val="85000"/>
                      <a:lumOff val="15000"/>
                    </a:schemeClr>
                  </a:solidFill>
                  <a:latin typeface="+mn-ea"/>
                  <a:cs typeface="+mn-ea"/>
                </a:rPr>
                <a:t>结合患者基因、病史等数据，模型能提供个性化治疗建议</a:t>
              </a:r>
              <a:endParaRPr lang="zh-CN" altLang="en-US" sz="975" dirty="0">
                <a:ln>
                  <a:noFill/>
                  <a:prstDash val="sysDot"/>
                </a:ln>
                <a:solidFill>
                  <a:schemeClr val="tx1">
                    <a:lumMod val="85000"/>
                    <a:lumOff val="15000"/>
                  </a:schemeClr>
                </a:solidFill>
                <a:latin typeface="+mn-ea"/>
                <a:cs typeface="+mn-ea"/>
              </a:endParaRPr>
            </a:p>
            <a:p>
              <a:pPr marL="285750" indent="-285750" algn="l">
                <a:lnSpc>
                  <a:spcPct val="130000"/>
                </a:lnSpc>
                <a:spcBef>
                  <a:spcPts val="200"/>
                </a:spcBef>
                <a:spcAft>
                  <a:spcPts val="0"/>
                </a:spcAft>
                <a:buClrTx/>
                <a:buSzTx/>
                <a:buFont typeface="Arial" panose="020B0604020202020204" pitchFamily="34" charset="0"/>
                <a:buChar char="•"/>
              </a:pPr>
              <a:r>
                <a:rPr lang="zh-CN" altLang="en-US" sz="975" b="1" dirty="0">
                  <a:ln>
                    <a:noFill/>
                    <a:prstDash val="sysDot"/>
                  </a:ln>
                  <a:solidFill>
                    <a:schemeClr val="tx1">
                      <a:lumMod val="85000"/>
                      <a:lumOff val="15000"/>
                    </a:schemeClr>
                  </a:solidFill>
                  <a:latin typeface="+mn-ea"/>
                  <a:cs typeface="+mn-ea"/>
                </a:rPr>
                <a:t>患者管理：</a:t>
              </a:r>
              <a:r>
                <a:rPr lang="zh-CN" altLang="en-US" sz="975" dirty="0">
                  <a:ln>
                    <a:noFill/>
                    <a:prstDash val="sysDot"/>
                  </a:ln>
                  <a:solidFill>
                    <a:schemeClr val="tx1">
                      <a:lumMod val="85000"/>
                      <a:lumOff val="15000"/>
                    </a:schemeClr>
                  </a:solidFill>
                  <a:latin typeface="+mn-ea"/>
                  <a:cs typeface="+mn-ea"/>
                </a:rPr>
                <a:t>根据患者情况，提供个性化的健康管理方案</a:t>
              </a:r>
              <a:endParaRPr lang="zh-CN" altLang="en-US" sz="975" dirty="0">
                <a:ln>
                  <a:noFill/>
                  <a:prstDash val="sysDot"/>
                </a:ln>
                <a:solidFill>
                  <a:schemeClr val="tx1">
                    <a:lumMod val="85000"/>
                    <a:lumOff val="15000"/>
                  </a:schemeClr>
                </a:solidFill>
                <a:latin typeface="+mn-ea"/>
                <a:cs typeface="+mn-ea"/>
              </a:endParaRPr>
            </a:p>
          </p:txBody>
        </p:sp>
      </p:grpSp>
      <p:grpSp>
        <p:nvGrpSpPr>
          <p:cNvPr id="27" name="组合 26"/>
          <p:cNvGrpSpPr/>
          <p:nvPr/>
        </p:nvGrpSpPr>
        <p:grpSpPr>
          <a:xfrm>
            <a:off x="6225220" y="2433638"/>
            <a:ext cx="2315528" cy="2376964"/>
            <a:chOff x="1290" y="5110"/>
            <a:chExt cx="4862" cy="4991"/>
          </a:xfrm>
        </p:grpSpPr>
        <p:sp>
          <p:nvSpPr>
            <p:cNvPr id="28" name="矩形 27"/>
            <p:cNvSpPr/>
            <p:nvPr>
              <p:custDataLst>
                <p:tags r:id="rId9"/>
              </p:custDataLst>
            </p:nvPr>
          </p:nvSpPr>
          <p:spPr>
            <a:xfrm>
              <a:off x="1839" y="5110"/>
              <a:ext cx="3797" cy="579"/>
            </a:xfrm>
            <a:prstGeom prst="rect">
              <a:avLst/>
            </a:prstGeom>
            <a:noFill/>
          </p:spPr>
          <p:txBody>
            <a:bodyPr wrap="square" lIns="0" tIns="0" rIns="0" bIns="0" rtlCol="0" anchor="b">
              <a:noAutofit/>
            </a:bodyPr>
            <a:lstStyle/>
            <a:p>
              <a:pPr algn="ctr">
                <a:spcBef>
                  <a:spcPct val="0"/>
                </a:spcBef>
                <a:spcAft>
                  <a:spcPct val="0"/>
                </a:spcAft>
                <a:buClr>
                  <a:schemeClr val="accent1"/>
                </a:buClr>
                <a:buSzPct val="70000"/>
              </a:pPr>
              <a:r>
                <a:rPr lang="zh-CN" altLang="en-US" sz="1500" b="1">
                  <a:solidFill>
                    <a:schemeClr val="accent1"/>
                  </a:solidFill>
                  <a:latin typeface="+mn-ea"/>
                  <a:cs typeface="+mn-ea"/>
                </a:rPr>
                <a:t>项目预计效果价值</a:t>
              </a:r>
              <a:endParaRPr lang="zh-CN" altLang="en-US" sz="1500" b="1">
                <a:solidFill>
                  <a:schemeClr val="accent1"/>
                </a:solidFill>
                <a:latin typeface="+mn-ea"/>
                <a:cs typeface="+mn-ea"/>
              </a:endParaRPr>
            </a:p>
          </p:txBody>
        </p:sp>
        <p:sp>
          <p:nvSpPr>
            <p:cNvPr id="29" name="矩形 28"/>
            <p:cNvSpPr/>
            <p:nvPr>
              <p:custDataLst>
                <p:tags r:id="rId10"/>
              </p:custDataLst>
            </p:nvPr>
          </p:nvSpPr>
          <p:spPr>
            <a:xfrm>
              <a:off x="1290" y="5875"/>
              <a:ext cx="4863" cy="4227"/>
            </a:xfrm>
            <a:prstGeom prst="rect">
              <a:avLst/>
            </a:prstGeom>
            <a:noFill/>
          </p:spPr>
          <p:txBody>
            <a:bodyPr wrap="square" lIns="0" tIns="0" rIns="0" bIns="0" rtlCol="0" anchor="t" anchorCtr="0">
              <a:noAutofit/>
            </a:bodyPr>
            <a:lstStyle/>
            <a:p>
              <a:pPr marL="298450" indent="-285750" algn="l">
                <a:lnSpc>
                  <a:spcPct val="130000"/>
                </a:lnSpc>
                <a:spcBef>
                  <a:spcPts val="600"/>
                </a:spcBef>
                <a:spcAft>
                  <a:spcPts val="0"/>
                </a:spcAft>
                <a:buFont typeface="Arial" panose="020B0604020202020204" pitchFamily="34" charset="0"/>
                <a:buChar char="•"/>
              </a:pPr>
              <a:r>
                <a:rPr lang="zh-CN" altLang="en-US" sz="975" b="1" dirty="0">
                  <a:ln>
                    <a:noFill/>
                    <a:prstDash val="sysDot"/>
                  </a:ln>
                  <a:solidFill>
                    <a:schemeClr val="tx1">
                      <a:lumMod val="85000"/>
                      <a:lumOff val="15000"/>
                    </a:schemeClr>
                  </a:solidFill>
                  <a:latin typeface="+mn-ea"/>
                  <a:cs typeface="+mn-ea"/>
                </a:rPr>
                <a:t>推动公司深入参与智慧医院建设：</a:t>
              </a:r>
              <a:r>
                <a:rPr lang="zh-CN" altLang="en-US" sz="975" dirty="0">
                  <a:ln>
                    <a:noFill/>
                    <a:prstDash val="sysDot"/>
                  </a:ln>
                  <a:solidFill>
                    <a:schemeClr val="tx1">
                      <a:lumMod val="85000"/>
                      <a:lumOff val="15000"/>
                    </a:schemeClr>
                  </a:solidFill>
                  <a:latin typeface="+mn-ea"/>
                  <a:cs typeface="+mn-ea"/>
                  <a:sym typeface="+mn-ea"/>
                </a:rPr>
                <a:t>5G，让运营商以远程医疗为突破，初涉医院信息化；AI与大模型，将让运营商以算力为载体，进一步参与到更加前沿的应用中去</a:t>
              </a:r>
              <a:endParaRPr lang="zh-CN" altLang="en-US" sz="975" dirty="0">
                <a:ln>
                  <a:noFill/>
                  <a:prstDash val="sysDot"/>
                </a:ln>
                <a:solidFill>
                  <a:schemeClr val="tx1">
                    <a:lumMod val="85000"/>
                    <a:lumOff val="15000"/>
                  </a:schemeClr>
                </a:solidFill>
                <a:latin typeface="+mn-ea"/>
                <a:cs typeface="+mn-ea"/>
                <a:sym typeface="+mn-ea"/>
              </a:endParaRPr>
            </a:p>
            <a:p>
              <a:pPr marL="298450" indent="-285750" algn="l">
                <a:lnSpc>
                  <a:spcPct val="130000"/>
                </a:lnSpc>
                <a:spcBef>
                  <a:spcPts val="600"/>
                </a:spcBef>
                <a:spcAft>
                  <a:spcPts val="0"/>
                </a:spcAft>
                <a:buFont typeface="Arial" panose="020B0604020202020204" pitchFamily="34" charset="0"/>
                <a:buChar char="•"/>
              </a:pPr>
              <a:r>
                <a:rPr lang="zh-CN" altLang="en-US" sz="975" b="1" dirty="0">
                  <a:ln>
                    <a:noFill/>
                    <a:prstDash val="sysDot"/>
                  </a:ln>
                  <a:solidFill>
                    <a:schemeClr val="tx1">
                      <a:lumMod val="85000"/>
                      <a:lumOff val="15000"/>
                    </a:schemeClr>
                  </a:solidFill>
                  <a:latin typeface="+mn-ea"/>
                  <a:cs typeface="+mn-ea"/>
                  <a:sym typeface="+mn-ea"/>
                </a:rPr>
                <a:t>加速医卫行业产品化进程：</a:t>
              </a:r>
              <a:r>
                <a:rPr lang="zh-CN" altLang="en-US" sz="975" dirty="0">
                  <a:ln>
                    <a:noFill/>
                    <a:prstDash val="sysDot"/>
                  </a:ln>
                  <a:solidFill>
                    <a:schemeClr val="tx1">
                      <a:lumMod val="85000"/>
                      <a:lumOff val="15000"/>
                    </a:schemeClr>
                  </a:solidFill>
                  <a:latin typeface="+mn-ea"/>
                  <a:cs typeface="+mn-ea"/>
                  <a:sym typeface="+mn-ea"/>
                </a:rPr>
                <a:t>龙头医院孵化场景</a:t>
              </a:r>
              <a:r>
                <a:rPr lang="en-US" altLang="zh-CN" sz="975" dirty="0">
                  <a:ln>
                    <a:noFill/>
                    <a:prstDash val="sysDot"/>
                  </a:ln>
                  <a:solidFill>
                    <a:schemeClr val="tx1">
                      <a:lumMod val="85000"/>
                      <a:lumOff val="15000"/>
                    </a:schemeClr>
                  </a:solidFill>
                  <a:latin typeface="+mn-ea"/>
                  <a:cs typeface="+mn-ea"/>
                  <a:sym typeface="+mn-ea"/>
                </a:rPr>
                <a:t>+</a:t>
              </a:r>
              <a:r>
                <a:rPr lang="zh-CN" altLang="en-US" sz="975" dirty="0">
                  <a:ln>
                    <a:noFill/>
                    <a:prstDash val="sysDot"/>
                  </a:ln>
                  <a:solidFill>
                    <a:schemeClr val="tx1">
                      <a:lumMod val="85000"/>
                      <a:lumOff val="15000"/>
                    </a:schemeClr>
                  </a:solidFill>
                  <a:latin typeface="+mn-ea"/>
                  <a:cs typeface="+mn-ea"/>
                  <a:sym typeface="+mn-ea"/>
                </a:rPr>
                <a:t>生态定制化开发</a:t>
              </a:r>
              <a:r>
                <a:rPr lang="en-US" altLang="zh-CN" sz="975" dirty="0">
                  <a:ln>
                    <a:noFill/>
                    <a:prstDash val="sysDot"/>
                  </a:ln>
                  <a:solidFill>
                    <a:schemeClr val="tx1">
                      <a:lumMod val="85000"/>
                      <a:lumOff val="15000"/>
                    </a:schemeClr>
                  </a:solidFill>
                  <a:latin typeface="+mn-ea"/>
                  <a:cs typeface="+mn-ea"/>
                  <a:sym typeface="+mn-ea"/>
                </a:rPr>
                <a:t>+</a:t>
              </a:r>
              <a:r>
                <a:rPr lang="zh-CN" altLang="en-US" sz="975" dirty="0">
                  <a:ln>
                    <a:noFill/>
                    <a:prstDash val="sysDot"/>
                  </a:ln>
                  <a:solidFill>
                    <a:schemeClr val="tx1">
                      <a:lumMod val="85000"/>
                      <a:lumOff val="15000"/>
                    </a:schemeClr>
                  </a:solidFill>
                  <a:latin typeface="+mn-ea"/>
                  <a:cs typeface="+mn-ea"/>
                  <a:sym typeface="+mn-ea"/>
                </a:rPr>
                <a:t>运营商算力及云化上架，将有更多的场景化的</a:t>
              </a:r>
              <a:r>
                <a:rPr lang="en-US" altLang="zh-CN" sz="975" dirty="0">
                  <a:ln>
                    <a:noFill/>
                    <a:prstDash val="sysDot"/>
                  </a:ln>
                  <a:solidFill>
                    <a:schemeClr val="tx1">
                      <a:lumMod val="85000"/>
                      <a:lumOff val="15000"/>
                    </a:schemeClr>
                  </a:solidFill>
                  <a:latin typeface="+mn-ea"/>
                  <a:cs typeface="+mn-ea"/>
                  <a:sym typeface="+mn-ea"/>
                </a:rPr>
                <a:t>AI</a:t>
              </a:r>
              <a:r>
                <a:rPr lang="zh-CN" altLang="en-US" sz="975" dirty="0">
                  <a:ln>
                    <a:noFill/>
                    <a:prstDash val="sysDot"/>
                  </a:ln>
                  <a:solidFill>
                    <a:schemeClr val="tx1">
                      <a:lumMod val="85000"/>
                      <a:lumOff val="15000"/>
                    </a:schemeClr>
                  </a:solidFill>
                  <a:latin typeface="+mn-ea"/>
                  <a:cs typeface="+mn-ea"/>
                  <a:sym typeface="+mn-ea"/>
                </a:rPr>
                <a:t>方案落地，并赋能基层医院，开拓更大的市场</a:t>
              </a:r>
              <a:endParaRPr lang="zh-CN" altLang="en-US" sz="975" dirty="0">
                <a:ln>
                  <a:noFill/>
                  <a:prstDash val="sysDot"/>
                </a:ln>
                <a:solidFill>
                  <a:schemeClr val="tx1">
                    <a:lumMod val="85000"/>
                    <a:lumOff val="15000"/>
                  </a:schemeClr>
                </a:solidFill>
                <a:latin typeface="+mn-ea"/>
                <a:cs typeface="+mn-ea"/>
                <a:sym typeface="+mn-ea"/>
              </a:endParaRPr>
            </a:p>
            <a:p>
              <a:pPr marL="12700" indent="-285750" algn="l">
                <a:lnSpc>
                  <a:spcPct val="120000"/>
                </a:lnSpc>
                <a:spcBef>
                  <a:spcPts val="95"/>
                </a:spcBef>
                <a:spcAft>
                  <a:spcPts val="0"/>
                </a:spcAft>
                <a:buClrTx/>
                <a:buSzTx/>
                <a:buFont typeface="Arial" panose="020B0604020202020204" pitchFamily="34" charset="0"/>
                <a:buChar char="•"/>
              </a:pPr>
              <a:endParaRPr lang="zh-CN" altLang="en-US" sz="975" dirty="0">
                <a:ln>
                  <a:noFill/>
                  <a:prstDash val="sysDot"/>
                </a:ln>
                <a:solidFill>
                  <a:schemeClr val="tx1">
                    <a:lumMod val="85000"/>
                    <a:lumOff val="15000"/>
                  </a:schemeClr>
                </a:solidFill>
                <a:latin typeface="+mn-ea"/>
                <a:cs typeface="+mn-ea"/>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custDataLst>
              <p:tags r:id="rId1"/>
            </p:custDataLst>
          </p:nvPr>
        </p:nvSpPr>
        <p:spPr>
          <a:xfrm>
            <a:off x="4728686" y="1719739"/>
            <a:ext cx="4142423" cy="332898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5" name="圆角矩形 4"/>
          <p:cNvSpPr/>
          <p:nvPr>
            <p:custDataLst>
              <p:tags r:id="rId2"/>
            </p:custDataLst>
          </p:nvPr>
        </p:nvSpPr>
        <p:spPr>
          <a:xfrm>
            <a:off x="287179" y="1719739"/>
            <a:ext cx="4142423" cy="332898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18434" name="标题 1"/>
          <p:cNvSpPr>
            <a:spLocks noGrp="1"/>
          </p:cNvSpPr>
          <p:nvPr/>
        </p:nvSpPr>
        <p:spPr bwMode="auto">
          <a:xfrm>
            <a:off x="517922" y="85249"/>
            <a:ext cx="666392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normAutofit/>
          </a:bodyPr>
          <a:lstStyle>
            <a:lvl1pPr algn="l" defTabSz="454025" rtl="0" fontAlgn="base">
              <a:spcBef>
                <a:spcPct val="0"/>
              </a:spcBef>
              <a:spcAft>
                <a:spcPct val="0"/>
              </a:spcAft>
              <a:defRPr sz="2800" b="1" kern="1200">
                <a:solidFill>
                  <a:srgbClr val="0B85CF"/>
                </a:solidFill>
                <a:latin typeface="方正黑体简体" panose="02000000000000000000" pitchFamily="2" charset="-122"/>
                <a:ea typeface="方正黑体简体" panose="02000000000000000000" pitchFamily="2" charset="-122"/>
                <a:cs typeface="+mj-cs"/>
              </a:defRPr>
            </a:lvl1pPr>
            <a:lvl2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2pPr>
            <a:lvl3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3pPr>
            <a:lvl4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4pPr>
            <a:lvl5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5pPr>
            <a:lvl6pPr marL="4572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6pPr>
            <a:lvl7pPr marL="9144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7pPr>
            <a:lvl8pPr marL="13716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8pPr>
            <a:lvl9pPr marL="18288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9pPr>
          </a:lstStyle>
          <a:p>
            <a:r>
              <a:rPr lang="zh-CN" altLang="en-US" sz="1800" dirty="0">
                <a:latin typeface="微软雅黑" panose="020B0503020204020204" pitchFamily="34" charset="-122"/>
                <a:ea typeface="微软雅黑" panose="020B0503020204020204" pitchFamily="34" charset="-122"/>
              </a:rPr>
              <a:t>互联网行业：智能化</a:t>
            </a:r>
            <a:r>
              <a:rPr lang="zh-CN" sz="1800" dirty="0">
                <a:latin typeface="微软雅黑" panose="020B0503020204020204" pitchFamily="34" charset="-122"/>
                <a:ea typeface="微软雅黑" panose="020B0503020204020204" pitchFamily="34" charset="-122"/>
              </a:rPr>
              <a:t>软件开发场景</a:t>
            </a:r>
            <a:endParaRPr lang="zh-CN" sz="18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0" y="640556"/>
            <a:ext cx="9144000" cy="877729"/>
          </a:xfrm>
          <a:prstGeom prst="rect">
            <a:avLst/>
          </a:prstGeom>
          <a:solidFill>
            <a:srgbClr val="0070BF">
              <a:alpha val="4000"/>
            </a:srgbClr>
          </a:solidFill>
        </p:spPr>
        <p:txBody>
          <a:bodyPr wrap="square" lIns="297180" rIns="297180" rtlCol="0" anchor="t" anchorCtr="0">
            <a:noAutofit/>
          </a:bodyPr>
          <a:lstStyle/>
          <a:p>
            <a:pPr marL="285750" lvl="0" indent="-285750" algn="l">
              <a:lnSpc>
                <a:spcPct val="150000"/>
              </a:lnSpc>
              <a:buClrTx/>
              <a:buSzTx/>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借助大模型为核心的AI技术，支持代码补全、代码注释、单元测试、代码解释、图生代码等功能，底层模型支持使用deepseek 7B/33B/R1-70B模型，支持基于DeepSeek R1实现项目级代码自动构建。可提高开发效率，优化了软件架构，增强用户体验。</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sp>
        <p:nvSpPr>
          <p:cNvPr id="119" name="文本框 118"/>
          <p:cNvSpPr txBox="1"/>
          <p:nvPr>
            <p:custDataLst>
              <p:tags r:id="rId3"/>
            </p:custDataLst>
          </p:nvPr>
        </p:nvSpPr>
        <p:spPr>
          <a:xfrm>
            <a:off x="854075" y="2070418"/>
            <a:ext cx="883285" cy="461010"/>
          </a:xfrm>
          <a:prstGeom prst="rect">
            <a:avLst/>
          </a:prstGeom>
          <a:gradFill>
            <a:gsLst>
              <a:gs pos="0">
                <a:srgbClr val="E2EDFF"/>
              </a:gs>
              <a:gs pos="100000">
                <a:srgbClr val="1184CF">
                  <a:alpha val="41000"/>
                </a:srgbClr>
              </a:gs>
            </a:gsLst>
            <a:lin ang="18480000" scaled="0"/>
          </a:gradFill>
          <a:ln>
            <a:noFill/>
            <a:prstDash val="lgDash"/>
          </a:ln>
        </p:spPr>
        <p:txBody>
          <a:bodyPr vert="horz" wrap="square" rtlCol="0" anchor="ctr" anchorCtr="1">
            <a:noAutofit/>
          </a:bodyPr>
          <a:lstStyle/>
          <a:p>
            <a:pPr lvl="0" algn="l">
              <a:buClrTx/>
              <a:buSzTx/>
              <a:buFontTx/>
            </a:pPr>
            <a:r>
              <a:rPr lang="zh-CN" altLang="en-US" sz="1050" b="1" kern="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生成代码</a:t>
            </a:r>
            <a:endParaRPr lang="zh-CN" altLang="en-US" sz="1050" b="1" kern="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custDataLst>
              <p:tags r:id="rId4"/>
            </p:custDataLst>
          </p:nvPr>
        </p:nvSpPr>
        <p:spPr>
          <a:xfrm>
            <a:off x="1888331" y="2076450"/>
            <a:ext cx="1898809" cy="423545"/>
          </a:xfrm>
          <a:prstGeom prst="rect">
            <a:avLst/>
          </a:prstGeom>
          <a:noFill/>
        </p:spPr>
        <p:txBody>
          <a:bodyPr wrap="square" rtlCol="0" anchor="t">
            <a:spAutoFit/>
          </a:bodyPr>
          <a:lstStyle/>
          <a:p>
            <a:pPr marL="0" indent="0" algn="ctr">
              <a:lnSpc>
                <a:spcPct val="120000"/>
              </a:lnSpc>
              <a:spcBef>
                <a:spcPts val="0"/>
              </a:spcBef>
              <a:spcAft>
                <a:spcPts val="0"/>
              </a:spcAft>
              <a:buFont typeface="Wingdings" panose="05000000000000000000" charset="0"/>
              <a:buNone/>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根据自然语言描述，上下文代码，自动生成代码</a:t>
            </a:r>
            <a:r>
              <a:rPr lang="en-US" altLang="zh-CN"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custDataLst>
              <p:tags r:id="rId5"/>
            </p:custDataLst>
          </p:nvPr>
        </p:nvSpPr>
        <p:spPr>
          <a:xfrm>
            <a:off x="1888173" y="3165317"/>
            <a:ext cx="1599724" cy="423545"/>
          </a:xfrm>
          <a:prstGeom prst="rect">
            <a:avLst/>
          </a:prstGeom>
          <a:noFill/>
        </p:spPr>
        <p:txBody>
          <a:bodyPr wrap="square" rtlCol="0" anchor="t">
            <a:spAutoFit/>
          </a:bodyPr>
          <a:lstStyle/>
          <a:p>
            <a:pPr marL="0" indent="0" algn="ctr">
              <a:lnSpc>
                <a:spcPct val="120000"/>
              </a:lnSpc>
              <a:spcBef>
                <a:spcPts val="0"/>
              </a:spcBef>
              <a:spcAft>
                <a:spcPts val="0"/>
              </a:spcAft>
              <a:buFont typeface="Wingdings" panose="05000000000000000000" charset="0"/>
              <a:buNone/>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支持基于主流单元测试框架生成单元测试</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文本框 41"/>
          <p:cNvSpPr txBox="1"/>
          <p:nvPr>
            <p:custDataLst>
              <p:tags r:id="rId6"/>
            </p:custDataLst>
          </p:nvPr>
        </p:nvSpPr>
        <p:spPr>
          <a:xfrm>
            <a:off x="1880711" y="2618423"/>
            <a:ext cx="1814989" cy="441484"/>
          </a:xfrm>
          <a:prstGeom prst="rect">
            <a:avLst/>
          </a:prstGeom>
          <a:noFill/>
        </p:spPr>
        <p:txBody>
          <a:bodyPr wrap="square" rtlCol="0" anchor="t">
            <a:noAutofit/>
          </a:bodyPr>
          <a:lstStyle/>
          <a:p>
            <a:pPr marL="0" indent="0" algn="ctr">
              <a:lnSpc>
                <a:spcPct val="120000"/>
              </a:lnSpc>
              <a:spcBef>
                <a:spcPts val="0"/>
              </a:spcBef>
              <a:spcAft>
                <a:spcPts val="0"/>
              </a:spcAft>
              <a:buFont typeface="Wingdings" panose="05000000000000000000" charset="0"/>
              <a:buNone/>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研发知识多轮交互式问答</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lgn="ctr">
              <a:lnSpc>
                <a:spcPct val="120000"/>
              </a:lnSpc>
              <a:spcBef>
                <a:spcPts val="0"/>
              </a:spcBef>
              <a:spcAft>
                <a:spcPts val="0"/>
              </a:spcAft>
              <a:buFont typeface="Wingdings" panose="05000000000000000000" charset="0"/>
              <a:buNone/>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企业私有库代码问答</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 name="文本框 42"/>
          <p:cNvSpPr txBox="1"/>
          <p:nvPr>
            <p:custDataLst>
              <p:tags r:id="rId7"/>
            </p:custDataLst>
          </p:nvPr>
        </p:nvSpPr>
        <p:spPr>
          <a:xfrm>
            <a:off x="1890713" y="3709670"/>
            <a:ext cx="1712119" cy="423545"/>
          </a:xfrm>
          <a:prstGeom prst="rect">
            <a:avLst/>
          </a:prstGeom>
          <a:noFill/>
        </p:spPr>
        <p:txBody>
          <a:bodyPr wrap="square" rtlCol="0" anchor="t">
            <a:spAutoFit/>
          </a:bodyPr>
          <a:lstStyle/>
          <a:p>
            <a:pPr marL="0" indent="0" algn="ctr">
              <a:lnSpc>
                <a:spcPct val="120000"/>
              </a:lnSpc>
              <a:spcBef>
                <a:spcPts val="0"/>
              </a:spcBef>
              <a:spcAft>
                <a:spcPts val="0"/>
              </a:spcAft>
              <a:buFont typeface="Wingdings" panose="05000000000000000000" charset="0"/>
              <a:buNone/>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支持代码解释、代码注释、代码调优、代码跨语言翻译</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框 16"/>
          <p:cNvSpPr txBox="1"/>
          <p:nvPr>
            <p:custDataLst>
              <p:tags r:id="rId8"/>
            </p:custDataLst>
          </p:nvPr>
        </p:nvSpPr>
        <p:spPr>
          <a:xfrm>
            <a:off x="1880553" y="4321493"/>
            <a:ext cx="1669733" cy="257175"/>
          </a:xfrm>
          <a:prstGeom prst="rect">
            <a:avLst/>
          </a:prstGeom>
          <a:noFill/>
        </p:spPr>
        <p:txBody>
          <a:bodyPr wrap="square" rtlCol="0" anchor="t">
            <a:spAutoFit/>
          </a:bodyPr>
          <a:lstStyle/>
          <a:p>
            <a:pPr marL="0" indent="0" algn="just">
              <a:lnSpc>
                <a:spcPct val="120000"/>
              </a:lnSpc>
              <a:spcBef>
                <a:spcPts val="0"/>
              </a:spcBef>
              <a:spcAft>
                <a:spcPts val="0"/>
              </a:spcAft>
              <a:buFont typeface="Wingdings" panose="05000000000000000000" charset="0"/>
              <a:buNone/>
            </a:pPr>
            <a:r>
              <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支持上传前端组件图生成代码</a:t>
            </a:r>
            <a:endParaRPr lang="zh-CN" altLang="en-US" sz="90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p:cNvSpPr txBox="1"/>
          <p:nvPr>
            <p:custDataLst>
              <p:tags r:id="rId9"/>
            </p:custDataLst>
          </p:nvPr>
        </p:nvSpPr>
        <p:spPr>
          <a:xfrm>
            <a:off x="850265" y="2613343"/>
            <a:ext cx="883285" cy="461010"/>
          </a:xfrm>
          <a:prstGeom prst="rect">
            <a:avLst/>
          </a:prstGeom>
          <a:gradFill>
            <a:gsLst>
              <a:gs pos="0">
                <a:srgbClr val="E2EDFF"/>
              </a:gs>
              <a:gs pos="100000">
                <a:srgbClr val="1184CF">
                  <a:alpha val="41000"/>
                </a:srgbClr>
              </a:gs>
            </a:gsLst>
            <a:lin ang="18480000" scaled="0"/>
          </a:gradFill>
          <a:ln>
            <a:noFill/>
            <a:prstDash val="lgDash"/>
          </a:ln>
        </p:spPr>
        <p:txBody>
          <a:bodyPr vert="horz" wrap="square" rtlCol="0" anchor="ctr" anchorCtr="1">
            <a:noAutofit/>
          </a:bodyPr>
          <a:lstStyle/>
          <a:p>
            <a:pPr lvl="0" algn="l">
              <a:buClrTx/>
              <a:buSzTx/>
              <a:buFontTx/>
            </a:pPr>
            <a:r>
              <a:rPr lang="zh-CN" altLang="en-US" sz="1050" b="1" kern="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知识问答</a:t>
            </a:r>
            <a:endParaRPr lang="zh-CN" altLang="en-US" sz="1050" b="1" kern="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文本框 18"/>
          <p:cNvSpPr txBox="1"/>
          <p:nvPr>
            <p:custDataLst>
              <p:tags r:id="rId10"/>
            </p:custDataLst>
          </p:nvPr>
        </p:nvSpPr>
        <p:spPr>
          <a:xfrm>
            <a:off x="854075" y="3156268"/>
            <a:ext cx="883285" cy="461010"/>
          </a:xfrm>
          <a:prstGeom prst="rect">
            <a:avLst/>
          </a:prstGeom>
          <a:gradFill>
            <a:gsLst>
              <a:gs pos="0">
                <a:srgbClr val="E2EDFF"/>
              </a:gs>
              <a:gs pos="100000">
                <a:srgbClr val="1184CF">
                  <a:alpha val="41000"/>
                </a:srgbClr>
              </a:gs>
            </a:gsLst>
            <a:lin ang="18480000" scaled="0"/>
          </a:gradFill>
          <a:ln>
            <a:noFill/>
            <a:prstDash val="lgDash"/>
          </a:ln>
        </p:spPr>
        <p:txBody>
          <a:bodyPr vert="horz" wrap="square" rtlCol="0" anchor="ctr" anchorCtr="1">
            <a:noAutofit/>
          </a:bodyPr>
          <a:lstStyle/>
          <a:p>
            <a:pPr lvl="0" algn="l">
              <a:buClrTx/>
              <a:buSzTx/>
              <a:buFontTx/>
            </a:pPr>
            <a:r>
              <a:rPr lang="zh-CN" altLang="en-US" sz="1050" b="1" kern="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单元测试</a:t>
            </a:r>
            <a:endParaRPr lang="zh-CN" altLang="en-US" sz="1050" b="1" kern="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文本框 19"/>
          <p:cNvSpPr txBox="1"/>
          <p:nvPr>
            <p:custDataLst>
              <p:tags r:id="rId11"/>
            </p:custDataLst>
          </p:nvPr>
        </p:nvSpPr>
        <p:spPr>
          <a:xfrm>
            <a:off x="854075" y="3699193"/>
            <a:ext cx="883285" cy="461010"/>
          </a:xfrm>
          <a:prstGeom prst="rect">
            <a:avLst/>
          </a:prstGeom>
          <a:gradFill>
            <a:gsLst>
              <a:gs pos="0">
                <a:srgbClr val="E2EDFF"/>
              </a:gs>
              <a:gs pos="100000">
                <a:srgbClr val="1184CF">
                  <a:alpha val="41000"/>
                </a:srgbClr>
              </a:gs>
            </a:gsLst>
            <a:lin ang="18480000" scaled="0"/>
          </a:gradFill>
          <a:ln>
            <a:noFill/>
            <a:prstDash val="lgDash"/>
          </a:ln>
        </p:spPr>
        <p:txBody>
          <a:bodyPr vert="horz" wrap="square" rtlCol="0" anchor="ctr" anchorCtr="1">
            <a:noAutofit/>
          </a:bodyPr>
          <a:lstStyle/>
          <a:p>
            <a:pPr lvl="0" algn="l">
              <a:buClrTx/>
              <a:buSzTx/>
              <a:buFontTx/>
            </a:pPr>
            <a:r>
              <a:rPr lang="zh-CN" altLang="en-US" sz="1050" b="1" kern="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代码维护</a:t>
            </a:r>
            <a:endParaRPr lang="zh-CN" altLang="en-US" sz="1050" b="1" kern="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1" name="文本框 20"/>
          <p:cNvSpPr txBox="1"/>
          <p:nvPr>
            <p:custDataLst>
              <p:tags r:id="rId12"/>
            </p:custDataLst>
          </p:nvPr>
        </p:nvSpPr>
        <p:spPr>
          <a:xfrm>
            <a:off x="854075" y="4242118"/>
            <a:ext cx="883285" cy="461010"/>
          </a:xfrm>
          <a:prstGeom prst="rect">
            <a:avLst/>
          </a:prstGeom>
          <a:gradFill>
            <a:gsLst>
              <a:gs pos="0">
                <a:srgbClr val="E2EDFF"/>
              </a:gs>
              <a:gs pos="100000">
                <a:srgbClr val="1184CF">
                  <a:alpha val="41000"/>
                </a:srgbClr>
              </a:gs>
            </a:gsLst>
            <a:lin ang="18480000" scaled="0"/>
          </a:gradFill>
          <a:ln>
            <a:noFill/>
            <a:prstDash val="lgDash"/>
          </a:ln>
        </p:spPr>
        <p:txBody>
          <a:bodyPr vert="horz" wrap="square" rtlCol="0" anchor="ctr" anchorCtr="1">
            <a:noAutofit/>
          </a:bodyPr>
          <a:lstStyle/>
          <a:p>
            <a:pPr lvl="0" algn="l">
              <a:buClrTx/>
              <a:buSzTx/>
              <a:buFontTx/>
            </a:pPr>
            <a:r>
              <a:rPr lang="zh-CN" altLang="en-US" sz="1050" b="1" kern="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图生代码</a:t>
            </a:r>
            <a:endParaRPr lang="zh-CN" altLang="en-US" sz="1050" b="1" kern="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矩形 1"/>
          <p:cNvSpPr/>
          <p:nvPr>
            <p:custDataLst>
              <p:tags r:id="rId13"/>
            </p:custDataLst>
          </p:nvPr>
        </p:nvSpPr>
        <p:spPr bwMode="auto">
          <a:xfrm>
            <a:off x="283845" y="1517809"/>
            <a:ext cx="4142423" cy="247650"/>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典型场景</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14"/>
            </p:custDataLst>
          </p:nvPr>
        </p:nvSpPr>
        <p:spPr bwMode="auto">
          <a:xfrm>
            <a:off x="4780598" y="1517809"/>
            <a:ext cx="4155281" cy="247202"/>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解决方案</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13" name="圆角矩形 12"/>
          <p:cNvSpPr/>
          <p:nvPr>
            <p:custDataLst>
              <p:tags r:id="rId15"/>
            </p:custDataLst>
          </p:nvPr>
        </p:nvSpPr>
        <p:spPr bwMode="auto">
          <a:xfrm>
            <a:off x="5105876" y="3279934"/>
            <a:ext cx="3255169" cy="472440"/>
          </a:xfrm>
          <a:prstGeom prst="roundRect">
            <a:avLst>
              <a:gd name="adj" fmla="val 4677"/>
            </a:avLst>
          </a:prstGeom>
          <a:gradFill>
            <a:gsLst>
              <a:gs pos="0">
                <a:srgbClr val="FFFFFF">
                  <a:alpha val="50000"/>
                </a:srgbClr>
              </a:gs>
              <a:gs pos="100000">
                <a:srgbClr val="FFFFFF"/>
              </a:gs>
            </a:gsLst>
            <a:lin ang="5400000" scaled="1"/>
          </a:gradFill>
          <a:ln w="3175" cap="flat">
            <a:solidFill>
              <a:srgbClr val="00B050"/>
            </a:solidFill>
            <a:prstDash val="dash"/>
            <a:miter/>
          </a:ln>
          <a:effectLst>
            <a:outerShdw blurRad="571500" dir="5400000" algn="t" rotWithShape="0">
              <a:srgbClr val="033EB5">
                <a:alpha val="2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spcBef>
                <a:spcPts val="0"/>
              </a:spcBef>
              <a:spcAft>
                <a:spcPts val="0"/>
              </a:spcAft>
              <a:buClrTx/>
              <a:buSzTx/>
              <a:buFontTx/>
              <a:defRPr/>
            </a:pPr>
            <a:endParaRPr lang="zh-CN" altLang="en-US" sz="1200" b="1"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14" name="等腰三角形 24"/>
          <p:cNvSpPr/>
          <p:nvPr>
            <p:custDataLst>
              <p:tags r:id="rId16"/>
            </p:custDataLst>
          </p:nvPr>
        </p:nvSpPr>
        <p:spPr>
          <a:xfrm rot="10800000">
            <a:off x="4426268" y="2076926"/>
            <a:ext cx="4593908" cy="358616"/>
          </a:xfrm>
          <a:custGeom>
            <a:avLst/>
            <a:gdLst>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1" fmla="*/ 0 w 578876"/>
              <a:gd name="connsiteY0-2" fmla="*/ 4648025 h 4648025"/>
              <a:gd name="connsiteX1-3" fmla="*/ 289438 w 578876"/>
              <a:gd name="connsiteY1-4" fmla="*/ 0 h 4648025"/>
              <a:gd name="connsiteX2-5" fmla="*/ 578876 w 578876"/>
              <a:gd name="connsiteY2-6" fmla="*/ 4648025 h 4648025"/>
              <a:gd name="connsiteX3-7" fmla="*/ 0 w 578876"/>
              <a:gd name="connsiteY3-8" fmla="*/ 4648025 h 4648025"/>
              <a:gd name="connsiteX0-9" fmla="*/ 0 w 578876"/>
              <a:gd name="connsiteY0-10" fmla="*/ 4648025 h 4648025"/>
              <a:gd name="connsiteX1-11" fmla="*/ 289438 w 578876"/>
              <a:gd name="connsiteY1-12" fmla="*/ 0 h 4648025"/>
              <a:gd name="connsiteX2-13" fmla="*/ 578876 w 578876"/>
              <a:gd name="connsiteY2-14" fmla="*/ 4648025 h 4648025"/>
              <a:gd name="connsiteX3-15" fmla="*/ 0 w 578876"/>
              <a:gd name="connsiteY3-16" fmla="*/ 4648025 h 4648025"/>
              <a:gd name="connsiteX0-17" fmla="*/ 0 w 578876"/>
              <a:gd name="connsiteY0-18" fmla="*/ 4648025 h 4648025"/>
              <a:gd name="connsiteX1-19" fmla="*/ 289438 w 578876"/>
              <a:gd name="connsiteY1-20" fmla="*/ 0 h 4648025"/>
              <a:gd name="connsiteX2-21" fmla="*/ 578876 w 578876"/>
              <a:gd name="connsiteY2-22" fmla="*/ 4648025 h 4648025"/>
              <a:gd name="connsiteX3-23" fmla="*/ 0 w 578876"/>
              <a:gd name="connsiteY3-24" fmla="*/ 4648025 h 4648025"/>
              <a:gd name="connsiteX0-25" fmla="*/ 0 w 578876"/>
              <a:gd name="connsiteY0-26" fmla="*/ 4648025 h 4648025"/>
              <a:gd name="connsiteX1-27" fmla="*/ 289438 w 578876"/>
              <a:gd name="connsiteY1-28" fmla="*/ 0 h 4648025"/>
              <a:gd name="connsiteX2-29" fmla="*/ 578876 w 578876"/>
              <a:gd name="connsiteY2-30" fmla="*/ 4648025 h 4648025"/>
              <a:gd name="connsiteX3-31" fmla="*/ 0 w 578876"/>
              <a:gd name="connsiteY3-32" fmla="*/ 4648025 h 4648025"/>
              <a:gd name="connsiteX0-33" fmla="*/ 0 w 578876"/>
              <a:gd name="connsiteY0-34" fmla="*/ 4648025 h 4648025"/>
              <a:gd name="connsiteX1-35" fmla="*/ 289438 w 578876"/>
              <a:gd name="connsiteY1-36" fmla="*/ 0 h 4648025"/>
              <a:gd name="connsiteX2-37" fmla="*/ 578876 w 578876"/>
              <a:gd name="connsiteY2-38" fmla="*/ 4648025 h 4648025"/>
              <a:gd name="connsiteX3-39" fmla="*/ 0 w 578876"/>
              <a:gd name="connsiteY3-40" fmla="*/ 4648025 h 4648025"/>
              <a:gd name="connsiteX0-41" fmla="*/ 0 w 578876"/>
              <a:gd name="connsiteY0-42" fmla="*/ 4648025 h 4648025"/>
              <a:gd name="connsiteX1-43" fmla="*/ 289438 w 578876"/>
              <a:gd name="connsiteY1-44" fmla="*/ 0 h 4648025"/>
              <a:gd name="connsiteX2-45" fmla="*/ 578876 w 578876"/>
              <a:gd name="connsiteY2-46" fmla="*/ 4648025 h 4648025"/>
              <a:gd name="connsiteX3-47" fmla="*/ 0 w 578876"/>
              <a:gd name="connsiteY3-48" fmla="*/ 4648025 h 4648025"/>
              <a:gd name="connsiteX0-49" fmla="*/ 0 w 578876"/>
              <a:gd name="connsiteY0-50" fmla="*/ 4648025 h 4648025"/>
              <a:gd name="connsiteX1-51" fmla="*/ 289438 w 578876"/>
              <a:gd name="connsiteY1-52" fmla="*/ 0 h 4648025"/>
              <a:gd name="connsiteX2-53" fmla="*/ 578876 w 578876"/>
              <a:gd name="connsiteY2-54" fmla="*/ 4648025 h 4648025"/>
              <a:gd name="connsiteX3-55" fmla="*/ 0 w 578876"/>
              <a:gd name="connsiteY3-56" fmla="*/ 4648025 h 4648025"/>
              <a:gd name="connsiteX0-57" fmla="*/ 0 w 578876"/>
              <a:gd name="connsiteY0-58" fmla="*/ 4648025 h 4648025"/>
              <a:gd name="connsiteX1-59" fmla="*/ 289438 w 578876"/>
              <a:gd name="connsiteY1-60" fmla="*/ 0 h 4648025"/>
              <a:gd name="connsiteX2-61" fmla="*/ 578876 w 578876"/>
              <a:gd name="connsiteY2-62" fmla="*/ 4648025 h 4648025"/>
              <a:gd name="connsiteX3-63" fmla="*/ 0 w 578876"/>
              <a:gd name="connsiteY3-64" fmla="*/ 4648025 h 4648025"/>
              <a:gd name="connsiteX0-65" fmla="*/ 0 w 578876"/>
              <a:gd name="connsiteY0-66" fmla="*/ 4648025 h 4648025"/>
              <a:gd name="connsiteX1-67" fmla="*/ 289438 w 578876"/>
              <a:gd name="connsiteY1-68" fmla="*/ 0 h 4648025"/>
              <a:gd name="connsiteX2-69" fmla="*/ 578876 w 578876"/>
              <a:gd name="connsiteY2-70" fmla="*/ 4648025 h 4648025"/>
              <a:gd name="connsiteX3-71" fmla="*/ 0 w 578876"/>
              <a:gd name="connsiteY3-72" fmla="*/ 4648025 h 4648025"/>
              <a:gd name="connsiteX0-73" fmla="*/ 0 w 578876"/>
              <a:gd name="connsiteY0-74" fmla="*/ 4648025 h 4648025"/>
              <a:gd name="connsiteX1-75" fmla="*/ 289438 w 578876"/>
              <a:gd name="connsiteY1-76" fmla="*/ 0 h 4648025"/>
              <a:gd name="connsiteX2-77" fmla="*/ 578876 w 578876"/>
              <a:gd name="connsiteY2-78" fmla="*/ 4648025 h 4648025"/>
              <a:gd name="connsiteX3-79" fmla="*/ 0 w 578876"/>
              <a:gd name="connsiteY3-80" fmla="*/ 4648025 h 4648025"/>
              <a:gd name="connsiteX0-81" fmla="*/ 0 w 578876"/>
              <a:gd name="connsiteY0-82" fmla="*/ 4648025 h 4648025"/>
              <a:gd name="connsiteX1-83" fmla="*/ 289438 w 578876"/>
              <a:gd name="connsiteY1-84" fmla="*/ 0 h 4648025"/>
              <a:gd name="connsiteX2-85" fmla="*/ 578876 w 578876"/>
              <a:gd name="connsiteY2-86" fmla="*/ 4648025 h 4648025"/>
              <a:gd name="connsiteX3-87" fmla="*/ 0 w 578876"/>
              <a:gd name="connsiteY3-88" fmla="*/ 4648025 h 4648025"/>
              <a:gd name="connsiteX0-89" fmla="*/ 0 w 578876"/>
              <a:gd name="connsiteY0-90" fmla="*/ 4648025 h 4648025"/>
              <a:gd name="connsiteX1-91" fmla="*/ 289438 w 578876"/>
              <a:gd name="connsiteY1-92" fmla="*/ 0 h 4648025"/>
              <a:gd name="connsiteX2-93" fmla="*/ 578876 w 578876"/>
              <a:gd name="connsiteY2-94" fmla="*/ 4648025 h 4648025"/>
              <a:gd name="connsiteX3-95" fmla="*/ 0 w 578876"/>
              <a:gd name="connsiteY3-96" fmla="*/ 4648025 h 4648025"/>
              <a:gd name="connsiteX0-97" fmla="*/ 0 w 578876"/>
              <a:gd name="connsiteY0-98" fmla="*/ 4648025 h 4648025"/>
              <a:gd name="connsiteX1-99" fmla="*/ 289438 w 578876"/>
              <a:gd name="connsiteY1-100" fmla="*/ 0 h 4648025"/>
              <a:gd name="connsiteX2-101" fmla="*/ 578876 w 578876"/>
              <a:gd name="connsiteY2-102" fmla="*/ 4648025 h 4648025"/>
              <a:gd name="connsiteX3-103" fmla="*/ 0 w 578876"/>
              <a:gd name="connsiteY3-104" fmla="*/ 4648025 h 4648025"/>
              <a:gd name="connsiteX0-105" fmla="*/ 0 w 578876"/>
              <a:gd name="connsiteY0-106" fmla="*/ 4648025 h 4648025"/>
              <a:gd name="connsiteX1-107" fmla="*/ 289438 w 578876"/>
              <a:gd name="connsiteY1-108" fmla="*/ 0 h 4648025"/>
              <a:gd name="connsiteX2-109" fmla="*/ 578876 w 578876"/>
              <a:gd name="connsiteY2-110" fmla="*/ 4648025 h 4648025"/>
              <a:gd name="connsiteX3-111" fmla="*/ 0 w 578876"/>
              <a:gd name="connsiteY3-112" fmla="*/ 4648025 h 4648025"/>
            </a:gdLst>
            <a:ahLst/>
            <a:cxnLst>
              <a:cxn ang="0">
                <a:pos x="connsiteX0-1" y="connsiteY0-2"/>
              </a:cxn>
              <a:cxn ang="0">
                <a:pos x="connsiteX1-3" y="connsiteY1-4"/>
              </a:cxn>
              <a:cxn ang="0">
                <a:pos x="connsiteX2-5" y="connsiteY2-6"/>
              </a:cxn>
              <a:cxn ang="0">
                <a:pos x="connsiteX3-7" y="connsiteY3-8"/>
              </a:cxn>
            </a:cxnLst>
            <a:rect l="l" t="t" r="r" b="b"/>
            <a:pathLst>
              <a:path w="578876" h="4648025">
                <a:moveTo>
                  <a:pt x="0" y="4648025"/>
                </a:moveTo>
                <a:cubicBezTo>
                  <a:pt x="162866" y="3047883"/>
                  <a:pt x="238853" y="1866842"/>
                  <a:pt x="289438" y="0"/>
                </a:cubicBezTo>
                <a:cubicBezTo>
                  <a:pt x="343197" y="1879542"/>
                  <a:pt x="403887" y="3035183"/>
                  <a:pt x="578876" y="4648025"/>
                </a:cubicBezTo>
                <a:lnTo>
                  <a:pt x="0" y="4648025"/>
                </a:lnTo>
                <a:close/>
              </a:path>
            </a:pathLst>
          </a:custGeom>
          <a:gradFill>
            <a:gsLst>
              <a:gs pos="100000">
                <a:schemeClr val="tx2">
                  <a:lumMod val="40000"/>
                  <a:lumOff val="60000"/>
                  <a:alpha val="0"/>
                </a:schemeClr>
              </a:gs>
              <a:gs pos="34000">
                <a:srgbClr val="014AFD">
                  <a:alpha val="0"/>
                </a:srgbClr>
              </a:gs>
              <a:gs pos="41000">
                <a:srgbClr val="014AFD">
                  <a:alpha val="30000"/>
                </a:srgbClr>
              </a:gs>
            </a:gsLst>
            <a:lin ang="5400000" scaled="1"/>
          </a:gradFill>
          <a:ln w="15875">
            <a:gradFill>
              <a:gsLst>
                <a:gs pos="100000">
                  <a:schemeClr val="accent1">
                    <a:alpha val="0"/>
                  </a:schemeClr>
                </a:gs>
                <a:gs pos="38000">
                  <a:srgbClr val="0778F7">
                    <a:alpha val="0"/>
                  </a:srgbClr>
                </a:gs>
                <a:gs pos="39000">
                  <a:srgbClr val="0778F7">
                    <a:alpha val="4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tIns="34290" bIns="34290" numCol="1" spcCol="0" rtlCol="0" fromWordArt="0" anchor="ctr" anchorCtr="0" forceAA="0" compatLnSpc="1">
            <a:noAutofit/>
          </a:bodyPr>
          <a:lstStyle/>
          <a:p>
            <a:pPr lvl="0" algn="ctr">
              <a:spcBef>
                <a:spcPts val="0"/>
              </a:spcBef>
              <a:spcAft>
                <a:spcPts val="0"/>
              </a:spcAft>
              <a:buClrTx/>
              <a:buSzTx/>
              <a:buFontTx/>
              <a:defRPr/>
            </a:pPr>
            <a:endParaRPr lang="zh-CN" altLang="en-US" sz="100" noProof="0">
              <a:ln>
                <a:noFill/>
              </a:ln>
              <a:solidFill>
                <a:srgbClr val="FFFFFF"/>
              </a:solidFill>
              <a:effectLst/>
              <a:uLnTx/>
              <a:uFillTx/>
              <a:latin typeface="微软雅黑" panose="020B0503020204020204" pitchFamily="34" charset="-122"/>
              <a:ea typeface="微软雅黑" panose="020B0503020204020204" pitchFamily="34" charset="-122"/>
              <a:cs typeface="OPPOSans B" panose="00020600040101010101" pitchFamily="18" charset="-122"/>
              <a:sym typeface="+mn-ea"/>
            </a:endParaRPr>
          </a:p>
        </p:txBody>
      </p:sp>
      <p:grpSp>
        <p:nvGrpSpPr>
          <p:cNvPr id="50" name="组合 49"/>
          <p:cNvGrpSpPr/>
          <p:nvPr/>
        </p:nvGrpSpPr>
        <p:grpSpPr>
          <a:xfrm>
            <a:off x="5104448" y="4178141"/>
            <a:ext cx="3247073" cy="764381"/>
            <a:chOff x="10632" y="10676"/>
            <a:chExt cx="17514" cy="1605"/>
          </a:xfrm>
        </p:grpSpPr>
        <p:sp>
          <p:nvSpPr>
            <p:cNvPr id="65" name="圆角矩形 64"/>
            <p:cNvSpPr/>
            <p:nvPr>
              <p:custDataLst>
                <p:tags r:id="rId17"/>
              </p:custDataLst>
            </p:nvPr>
          </p:nvSpPr>
          <p:spPr bwMode="auto">
            <a:xfrm>
              <a:off x="10632" y="10676"/>
              <a:ext cx="17514" cy="1605"/>
            </a:xfrm>
            <a:prstGeom prst="roundRect">
              <a:avLst>
                <a:gd name="adj" fmla="val 4677"/>
              </a:avLst>
            </a:prstGeom>
            <a:gradFill>
              <a:gsLst>
                <a:gs pos="0">
                  <a:srgbClr val="FFFFFF">
                    <a:alpha val="50000"/>
                  </a:srgbClr>
                </a:gs>
                <a:gs pos="100000">
                  <a:srgbClr val="FFFFFF"/>
                </a:gs>
              </a:gsLst>
              <a:lin ang="5400000" scaled="1"/>
            </a:gradFill>
            <a:ln w="3175" cap="flat">
              <a:solidFill>
                <a:srgbClr val="00B050"/>
              </a:solidFill>
              <a:prstDash val="dash"/>
              <a:miter/>
            </a:ln>
            <a:effectLst>
              <a:outerShdw blurRad="571500" dir="5400000" algn="t" rotWithShape="0">
                <a:srgbClr val="033EB5">
                  <a:alpha val="2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spcBef>
                  <a:spcPts val="0"/>
                </a:spcBef>
                <a:spcAft>
                  <a:spcPts val="0"/>
                </a:spcAft>
                <a:buClrTx/>
                <a:buSzTx/>
                <a:buFontTx/>
                <a:defRPr/>
              </a:pPr>
              <a:endParaRPr lang="zh-CN" altLang="en-US" sz="750" b="1"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23" name="圆角矩形 22"/>
            <p:cNvSpPr/>
            <p:nvPr>
              <p:custDataLst>
                <p:tags r:id="rId18"/>
              </p:custDataLst>
            </p:nvPr>
          </p:nvSpPr>
          <p:spPr>
            <a:xfrm>
              <a:off x="11363" y="11206"/>
              <a:ext cx="2770" cy="530"/>
            </a:xfrm>
            <a:prstGeom prst="roundRect">
              <a:avLst/>
            </a:prstGeom>
          </p:spPr>
          <p:style>
            <a:lnRef idx="0">
              <a:srgbClr val="FFFFFF"/>
            </a:lnRef>
            <a:fillRef idx="1">
              <a:schemeClr val="accent1"/>
            </a:fillRef>
            <a:effectRef idx="0">
              <a:srgbClr val="FFFFFF"/>
            </a:effectRef>
            <a:fontRef idx="minor">
              <a:schemeClr val="lt1"/>
            </a:fontRef>
          </p:style>
          <p:txBody>
            <a:bodyPr anchor="ctr"/>
            <a:lstStyle/>
            <a:p>
              <a:pPr algn="ctr"/>
              <a:r>
                <a:rPr lang="zh-CN" sz="525">
                  <a:solidFill>
                    <a:schemeClr val="bg1">
                      <a:alpha val="100000"/>
                    </a:schemeClr>
                  </a:solidFill>
                  <a:latin typeface="微软雅黑" panose="020B0503020204020204" pitchFamily="34" charset="-122"/>
                  <a:ea typeface="微软雅黑" panose="020B0503020204020204" pitchFamily="34" charset="-122"/>
                  <a:cs typeface="+mn-cs"/>
                </a:rPr>
                <a:t>项目级代码文件</a:t>
              </a:r>
              <a:r>
                <a:rPr lang="en-US" altLang="zh-CN" sz="525">
                  <a:solidFill>
                    <a:schemeClr val="bg1">
                      <a:alpha val="100000"/>
                    </a:schemeClr>
                  </a:solidFill>
                  <a:latin typeface="微软雅黑" panose="020B0503020204020204" pitchFamily="34" charset="-122"/>
                  <a:ea typeface="微软雅黑" panose="020B0503020204020204" pitchFamily="34" charset="-122"/>
                  <a:cs typeface="+mn-cs"/>
                </a:rPr>
                <a:t> </a:t>
              </a:r>
              <a:endParaRPr lang="en-US" altLang="zh-CN" sz="525">
                <a:solidFill>
                  <a:schemeClr val="bg1">
                    <a:alpha val="100000"/>
                  </a:schemeClr>
                </a:solidFill>
                <a:latin typeface="微软雅黑" panose="020B0503020204020204" pitchFamily="34" charset="-122"/>
                <a:ea typeface="微软雅黑" panose="020B0503020204020204" pitchFamily="34" charset="-122"/>
                <a:cs typeface="+mn-cs"/>
              </a:endParaRPr>
            </a:p>
          </p:txBody>
        </p:sp>
        <p:sp>
          <p:nvSpPr>
            <p:cNvPr id="24" name="圆角矩形 23"/>
            <p:cNvSpPr/>
            <p:nvPr>
              <p:custDataLst>
                <p:tags r:id="rId19"/>
              </p:custDataLst>
            </p:nvPr>
          </p:nvSpPr>
          <p:spPr>
            <a:xfrm>
              <a:off x="14679" y="11206"/>
              <a:ext cx="2769" cy="530"/>
            </a:xfrm>
            <a:prstGeom prst="roundRect">
              <a:avLst/>
            </a:prstGeom>
          </p:spPr>
          <p:style>
            <a:lnRef idx="0">
              <a:srgbClr val="FFFFFF"/>
            </a:lnRef>
            <a:fillRef idx="1">
              <a:schemeClr val="accent1"/>
            </a:fillRef>
            <a:effectRef idx="0">
              <a:srgbClr val="FFFFFF"/>
            </a:effectRef>
            <a:fontRef idx="minor">
              <a:schemeClr val="lt1"/>
            </a:fontRef>
          </p:style>
          <p:txBody>
            <a:bodyPr anchor="ctr"/>
            <a:lstStyle/>
            <a:p>
              <a:pPr algn="ctr"/>
              <a:r>
                <a:rPr lang="zh-CN" sz="525">
                  <a:solidFill>
                    <a:schemeClr val="bg1">
                      <a:alpha val="100000"/>
                    </a:schemeClr>
                  </a:solidFill>
                  <a:latin typeface="微软雅黑" panose="020B0503020204020204" pitchFamily="34" charset="-122"/>
                  <a:ea typeface="微软雅黑" panose="020B0503020204020204" pitchFamily="34" charset="-122"/>
                  <a:sym typeface="+mn-ea"/>
                </a:rPr>
                <a:t>代码指令对数据</a:t>
              </a:r>
              <a:endParaRPr lang="zh-CN" sz="525">
                <a:solidFill>
                  <a:schemeClr val="bg1">
                    <a:alpha val="100000"/>
                  </a:schemeClr>
                </a:solidFill>
                <a:latin typeface="微软雅黑" panose="020B0503020204020204" pitchFamily="34" charset="-122"/>
                <a:ea typeface="微软雅黑" panose="020B0503020204020204" pitchFamily="34" charset="-122"/>
                <a:cs typeface="+mn-cs"/>
                <a:sym typeface="+mn-ea"/>
              </a:endParaRPr>
            </a:p>
          </p:txBody>
        </p:sp>
        <p:sp>
          <p:nvSpPr>
            <p:cNvPr id="26" name="圆角矩形 25"/>
            <p:cNvSpPr/>
            <p:nvPr>
              <p:custDataLst>
                <p:tags r:id="rId20"/>
              </p:custDataLst>
            </p:nvPr>
          </p:nvSpPr>
          <p:spPr>
            <a:xfrm>
              <a:off x="17995" y="11206"/>
              <a:ext cx="2769" cy="530"/>
            </a:xfrm>
            <a:prstGeom prst="roundRect">
              <a:avLst/>
            </a:prstGeom>
          </p:spPr>
          <p:style>
            <a:lnRef idx="0">
              <a:srgbClr val="FFFFFF"/>
            </a:lnRef>
            <a:fillRef idx="1">
              <a:schemeClr val="accent1"/>
            </a:fillRef>
            <a:effectRef idx="0">
              <a:srgbClr val="FFFFFF"/>
            </a:effectRef>
            <a:fontRef idx="minor">
              <a:schemeClr val="lt1"/>
            </a:fontRef>
          </p:style>
          <p:txBody>
            <a:bodyPr anchor="ctr"/>
            <a:lstStyle/>
            <a:p>
              <a:pPr algn="ctr"/>
              <a:r>
                <a:rPr lang="zh-CN" sz="525">
                  <a:solidFill>
                    <a:schemeClr val="bg1">
                      <a:alpha val="100000"/>
                    </a:schemeClr>
                  </a:solidFill>
                  <a:latin typeface="微软雅黑" panose="020B0503020204020204" pitchFamily="34" charset="-122"/>
                  <a:ea typeface="微软雅黑" panose="020B0503020204020204" pitchFamily="34" charset="-122"/>
                  <a:sym typeface="+mn-ea"/>
                </a:rPr>
                <a:t>代码相关技术文档</a:t>
              </a:r>
              <a:endParaRPr lang="zh-CN" sz="525">
                <a:solidFill>
                  <a:schemeClr val="bg1">
                    <a:alpha val="100000"/>
                  </a:schemeClr>
                </a:solidFill>
                <a:latin typeface="微软雅黑" panose="020B0503020204020204" pitchFamily="34" charset="-122"/>
                <a:ea typeface="微软雅黑" panose="020B0503020204020204" pitchFamily="34" charset="-122"/>
                <a:cs typeface="+mn-cs"/>
                <a:sym typeface="+mn-ea"/>
              </a:endParaRPr>
            </a:p>
          </p:txBody>
        </p:sp>
        <p:sp>
          <p:nvSpPr>
            <p:cNvPr id="27" name="圆角矩形 26"/>
            <p:cNvSpPr/>
            <p:nvPr>
              <p:custDataLst>
                <p:tags r:id="rId21"/>
              </p:custDataLst>
            </p:nvPr>
          </p:nvSpPr>
          <p:spPr>
            <a:xfrm>
              <a:off x="21311" y="11186"/>
              <a:ext cx="2769" cy="570"/>
            </a:xfrm>
            <a:prstGeom prst="roundRect">
              <a:avLst/>
            </a:prstGeom>
          </p:spPr>
          <p:style>
            <a:lnRef idx="0">
              <a:srgbClr val="FFFFFF"/>
            </a:lnRef>
            <a:fillRef idx="1">
              <a:schemeClr val="accent1"/>
            </a:fillRef>
            <a:effectRef idx="0">
              <a:srgbClr val="FFFFFF"/>
            </a:effectRef>
            <a:fontRef idx="minor">
              <a:schemeClr val="lt1"/>
            </a:fontRef>
          </p:style>
          <p:txBody>
            <a:bodyPr anchor="ctr"/>
            <a:lstStyle/>
            <a:p>
              <a:pPr algn="ctr"/>
              <a:r>
                <a:rPr lang="zh-CN" sz="525">
                  <a:solidFill>
                    <a:schemeClr val="bg1">
                      <a:alpha val="100000"/>
                    </a:schemeClr>
                  </a:solidFill>
                  <a:latin typeface="微软雅黑" panose="020B0503020204020204" pitchFamily="34" charset="-122"/>
                  <a:ea typeface="微软雅黑" panose="020B0503020204020204" pitchFamily="34" charset="-122"/>
                  <a:sym typeface="+mn-ea"/>
                </a:rPr>
                <a:t>通识数据</a:t>
              </a:r>
              <a:endParaRPr lang="zh-CN" sz="525">
                <a:solidFill>
                  <a:schemeClr val="bg1">
                    <a:alpha val="100000"/>
                  </a:schemeClr>
                </a:solidFill>
                <a:latin typeface="微软雅黑" panose="020B0503020204020204" pitchFamily="34" charset="-122"/>
                <a:ea typeface="微软雅黑" panose="020B0503020204020204" pitchFamily="34" charset="-122"/>
                <a:cs typeface="+mn-cs"/>
                <a:sym typeface="+mn-ea"/>
              </a:endParaRPr>
            </a:p>
          </p:txBody>
        </p:sp>
        <p:sp>
          <p:nvSpPr>
            <p:cNvPr id="104" name="圆角矩形 103"/>
            <p:cNvSpPr/>
            <p:nvPr>
              <p:custDataLst>
                <p:tags r:id="rId22"/>
              </p:custDataLst>
            </p:nvPr>
          </p:nvSpPr>
          <p:spPr>
            <a:xfrm>
              <a:off x="24555" y="11181"/>
              <a:ext cx="2769" cy="579"/>
            </a:xfrm>
            <a:prstGeom prst="roundRect">
              <a:avLst/>
            </a:prstGeom>
          </p:spPr>
          <p:style>
            <a:lnRef idx="0">
              <a:srgbClr val="FFFFFF"/>
            </a:lnRef>
            <a:fillRef idx="1">
              <a:schemeClr val="accent1"/>
            </a:fillRef>
            <a:effectRef idx="0">
              <a:srgbClr val="FFFFFF"/>
            </a:effectRef>
            <a:fontRef idx="minor">
              <a:schemeClr val="lt1"/>
            </a:fontRef>
          </p:style>
          <p:txBody>
            <a:bodyPr anchor="ctr"/>
            <a:lstStyle/>
            <a:p>
              <a:pPr algn="ctr"/>
              <a:r>
                <a:rPr lang="zh-CN" sz="525">
                  <a:solidFill>
                    <a:schemeClr val="bg1">
                      <a:alpha val="100000"/>
                    </a:schemeClr>
                  </a:solidFill>
                  <a:latin typeface="微软雅黑" panose="020B0503020204020204" pitchFamily="34" charset="-122"/>
                  <a:ea typeface="微软雅黑" panose="020B0503020204020204" pitchFamily="34" charset="-122"/>
                  <a:sym typeface="+mn-ea"/>
                </a:rPr>
                <a:t>图片代码对数据</a:t>
              </a:r>
              <a:endParaRPr lang="zh-CN" sz="525">
                <a:solidFill>
                  <a:schemeClr val="bg1">
                    <a:alpha val="100000"/>
                  </a:schemeClr>
                </a:solidFill>
                <a:latin typeface="微软雅黑" panose="020B0503020204020204" pitchFamily="34" charset="-122"/>
                <a:ea typeface="微软雅黑" panose="020B0503020204020204" pitchFamily="34" charset="-122"/>
                <a:cs typeface="+mn-cs"/>
                <a:sym typeface="+mn-ea"/>
              </a:endParaRPr>
            </a:p>
          </p:txBody>
        </p:sp>
        <p:sp>
          <p:nvSpPr>
            <p:cNvPr id="79" name="文本框 78"/>
            <p:cNvSpPr txBox="1"/>
            <p:nvPr>
              <p:custDataLst>
                <p:tags r:id="rId23"/>
              </p:custDataLst>
            </p:nvPr>
          </p:nvSpPr>
          <p:spPr>
            <a:xfrm>
              <a:off x="11363" y="11845"/>
              <a:ext cx="4959" cy="343"/>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数据加工流水线</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0" name="文本框 79"/>
            <p:cNvSpPr txBox="1"/>
            <p:nvPr>
              <p:custDataLst>
                <p:tags r:id="rId24"/>
              </p:custDataLst>
            </p:nvPr>
          </p:nvSpPr>
          <p:spPr>
            <a:xfrm>
              <a:off x="16993" y="11845"/>
              <a:ext cx="4959" cy="343"/>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数据合成流水线</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1" name="文本框 80"/>
            <p:cNvSpPr txBox="1"/>
            <p:nvPr>
              <p:custDataLst>
                <p:tags r:id="rId25"/>
              </p:custDataLst>
            </p:nvPr>
          </p:nvSpPr>
          <p:spPr>
            <a:xfrm>
              <a:off x="22204" y="11845"/>
              <a:ext cx="4959" cy="343"/>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数据质量评估</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2" name="矩形 81"/>
            <p:cNvSpPr/>
            <p:nvPr>
              <p:custDataLst>
                <p:tags r:id="rId26"/>
              </p:custDataLst>
            </p:nvPr>
          </p:nvSpPr>
          <p:spPr>
            <a:xfrm>
              <a:off x="13120" y="10753"/>
              <a:ext cx="12595" cy="400"/>
            </a:xfrm>
            <a:prstGeom prst="rect">
              <a:avLst/>
            </a:prstGeom>
            <a:noFill/>
            <a:ln w="3175">
              <a:solidFill>
                <a:srgbClr val="98C734">
                  <a:alpha val="20000"/>
                </a:srgbClr>
              </a:solidFill>
              <a:prstDash val="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algn="ctr">
                <a:defRPr kumimoji="1" sz="800">
                  <a:solidFill>
                    <a:srgbClr val="304295"/>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defTabSz="608965" fontAlgn="base">
                <a:buClrTx/>
                <a:buSzTx/>
                <a:buFontTx/>
              </a:pPr>
              <a:r>
                <a:rPr kumimoji="0" lang="zh-CN" altLang="en-US" sz="675" dirty="0">
                  <a:solidFill>
                    <a:srgbClr val="479460"/>
                  </a:solidFill>
                  <a:sym typeface="+mn-ea"/>
                </a:rPr>
                <a:t>构建数据加工流水线、数据合成流水线，完善数据质量评估手段，沉淀</a:t>
              </a:r>
              <a:r>
                <a:rPr kumimoji="0" lang="en-US" altLang="zh-CN" sz="675" dirty="0">
                  <a:solidFill>
                    <a:srgbClr val="479460"/>
                  </a:solidFill>
                  <a:sym typeface="+mn-ea"/>
                </a:rPr>
                <a:t>5T+ tokens</a:t>
              </a:r>
              <a:r>
                <a:rPr kumimoji="0" lang="zh-CN" altLang="en-US" sz="675" dirty="0">
                  <a:solidFill>
                    <a:srgbClr val="479460"/>
                  </a:solidFill>
                  <a:sym typeface="+mn-ea"/>
                </a:rPr>
                <a:t>高质量数据集</a:t>
              </a:r>
              <a:endParaRPr kumimoji="0" lang="zh-CN" altLang="en-US" sz="675" dirty="0">
                <a:solidFill>
                  <a:srgbClr val="479460"/>
                </a:solidFill>
                <a:sym typeface="+mn-ea"/>
              </a:endParaRPr>
            </a:p>
          </p:txBody>
        </p:sp>
      </p:grpSp>
      <p:sp>
        <p:nvSpPr>
          <p:cNvPr id="30" name="矩形 29"/>
          <p:cNvSpPr/>
          <p:nvPr>
            <p:custDataLst>
              <p:tags r:id="rId27"/>
            </p:custDataLst>
          </p:nvPr>
        </p:nvSpPr>
        <p:spPr>
          <a:xfrm>
            <a:off x="6088380" y="3309461"/>
            <a:ext cx="1303496" cy="98584"/>
          </a:xfrm>
          <a:prstGeom prst="rect">
            <a:avLst/>
          </a:prstGeom>
          <a:noFill/>
          <a:ln w="3175">
            <a:solidFill>
              <a:srgbClr val="98C734">
                <a:alpha val="20000"/>
              </a:srgbClr>
            </a:solidFill>
            <a:prstDash val="dash"/>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algn="ctr">
              <a:defRPr kumimoji="1" sz="800">
                <a:solidFill>
                  <a:srgbClr val="304295"/>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defTabSz="608965" fontAlgn="base">
              <a:buClrTx/>
              <a:buSzTx/>
              <a:buFontTx/>
            </a:pPr>
            <a:r>
              <a:rPr kumimoji="0" lang="zh-CN" altLang="en-US" sz="750" dirty="0">
                <a:solidFill>
                  <a:srgbClr val="479460"/>
                </a:solidFill>
                <a:sym typeface="+mn-ea"/>
              </a:rPr>
              <a:t>智能调度、知识增强</a:t>
            </a:r>
            <a:endParaRPr kumimoji="0" lang="zh-CN" altLang="en-US" sz="750" dirty="0">
              <a:solidFill>
                <a:srgbClr val="479460"/>
              </a:solidFill>
              <a:sym typeface="+mn-ea"/>
            </a:endParaRPr>
          </a:p>
        </p:txBody>
      </p:sp>
      <p:sp>
        <p:nvSpPr>
          <p:cNvPr id="31" name="文本框 30"/>
          <p:cNvSpPr txBox="1"/>
          <p:nvPr>
            <p:custDataLst>
              <p:tags r:id="rId28"/>
            </p:custDataLst>
          </p:nvPr>
        </p:nvSpPr>
        <p:spPr>
          <a:xfrm>
            <a:off x="5200174" y="3446621"/>
            <a:ext cx="595313" cy="271939"/>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多</a:t>
            </a:r>
            <a:r>
              <a:rPr lang="en-US" altLang="zh-CN"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智能调度</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3" name="文本框 32"/>
          <p:cNvSpPr txBox="1"/>
          <p:nvPr>
            <p:custDataLst>
              <p:tags r:id="rId29"/>
            </p:custDataLst>
          </p:nvPr>
        </p:nvSpPr>
        <p:spPr>
          <a:xfrm>
            <a:off x="5822633" y="3446621"/>
            <a:ext cx="625793" cy="271939"/>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基于知识图谱的领域知识增强</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4" name="文本框 33"/>
          <p:cNvSpPr txBox="1"/>
          <p:nvPr>
            <p:custDataLst>
              <p:tags r:id="rId30"/>
            </p:custDataLst>
          </p:nvPr>
        </p:nvSpPr>
        <p:spPr>
          <a:xfrm>
            <a:off x="6476048" y="3446621"/>
            <a:ext cx="595313" cy="271939"/>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en-US" altLang="zh-CN"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CoT</a:t>
            </a: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思维链推理</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5" name="文本框 34"/>
          <p:cNvSpPr txBox="1"/>
          <p:nvPr>
            <p:custDataLst>
              <p:tags r:id="rId31"/>
            </p:custDataLst>
          </p:nvPr>
        </p:nvSpPr>
        <p:spPr>
          <a:xfrm>
            <a:off x="7098506" y="3446621"/>
            <a:ext cx="639128" cy="271939"/>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基于搜索引擎的在线知识增强</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6" name="文本框 35"/>
          <p:cNvSpPr txBox="1"/>
          <p:nvPr>
            <p:custDataLst>
              <p:tags r:id="rId32"/>
            </p:custDataLst>
          </p:nvPr>
        </p:nvSpPr>
        <p:spPr>
          <a:xfrm>
            <a:off x="7764780" y="3446621"/>
            <a:ext cx="595313" cy="271939"/>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基于意图识别的多模协同</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8" name="组合 47"/>
          <p:cNvGrpSpPr/>
          <p:nvPr/>
        </p:nvGrpSpPr>
        <p:grpSpPr>
          <a:xfrm>
            <a:off x="4663440" y="1806893"/>
            <a:ext cx="4272439" cy="269558"/>
            <a:chOff x="9792" y="4344"/>
            <a:chExt cx="17985" cy="566"/>
          </a:xfrm>
        </p:grpSpPr>
        <p:sp>
          <p:nvSpPr>
            <p:cNvPr id="38" name="燕尾形 37"/>
            <p:cNvSpPr/>
            <p:nvPr>
              <p:custDataLst>
                <p:tags r:id="rId33"/>
              </p:custDataLst>
            </p:nvPr>
          </p:nvSpPr>
          <p:spPr>
            <a:xfrm>
              <a:off x="9792" y="4344"/>
              <a:ext cx="3402" cy="567"/>
            </a:xfrm>
            <a:prstGeom prst="chevron">
              <a:avLst/>
            </a:prstGeom>
            <a:gradFill>
              <a:gsLst>
                <a:gs pos="0">
                  <a:srgbClr val="14CD68"/>
                </a:gs>
                <a:gs pos="100000">
                  <a:srgbClr val="035C7D"/>
                </a:gs>
              </a:gsLst>
              <a:lin ang="18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a:buClrTx/>
                <a:buSzTx/>
                <a:buFontTx/>
              </a:pPr>
              <a:r>
                <a:rPr lang="zh-CN" altLang="en-US" sz="675" b="1" spc="800" dirty="0">
                  <a:solidFill>
                    <a:schemeClr val="bg1"/>
                  </a:solidFill>
                  <a:latin typeface="微软雅黑" panose="020B0503020204020204" pitchFamily="34" charset="-122"/>
                  <a:ea typeface="微软雅黑" panose="020B0503020204020204" pitchFamily="34" charset="-122"/>
                  <a:sym typeface="+mn-ea"/>
                </a:rPr>
                <a:t>需求管理</a:t>
              </a:r>
              <a:endParaRPr lang="zh-CN" altLang="en-US" sz="675" b="1" spc="800" dirty="0">
                <a:solidFill>
                  <a:schemeClr val="bg1"/>
                </a:solidFill>
                <a:latin typeface="微软雅黑" panose="020B0503020204020204" pitchFamily="34" charset="-122"/>
                <a:ea typeface="微软雅黑" panose="020B0503020204020204" pitchFamily="34" charset="-122"/>
                <a:sym typeface="+mn-ea"/>
              </a:endParaRPr>
            </a:p>
          </p:txBody>
        </p:sp>
        <p:sp>
          <p:nvSpPr>
            <p:cNvPr id="39" name="燕尾形 38"/>
            <p:cNvSpPr/>
            <p:nvPr>
              <p:custDataLst>
                <p:tags r:id="rId34"/>
              </p:custDataLst>
            </p:nvPr>
          </p:nvSpPr>
          <p:spPr>
            <a:xfrm>
              <a:off x="13439" y="4344"/>
              <a:ext cx="3401" cy="567"/>
            </a:xfrm>
            <a:prstGeom prst="chevron">
              <a:avLst/>
            </a:prstGeom>
            <a:gradFill>
              <a:gsLst>
                <a:gs pos="0">
                  <a:srgbClr val="14CD68"/>
                </a:gs>
                <a:gs pos="100000">
                  <a:srgbClr val="0B6E38"/>
                </a:gs>
              </a:gsLst>
              <a:lin ang="18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a:buClrTx/>
                <a:buSzTx/>
                <a:buFontTx/>
              </a:pPr>
              <a:r>
                <a:rPr lang="zh-CN" altLang="en-US" sz="675" b="1" spc="800" dirty="0">
                  <a:solidFill>
                    <a:schemeClr val="bg1"/>
                  </a:solidFill>
                  <a:latin typeface="微软雅黑" panose="020B0503020204020204" pitchFamily="34" charset="-122"/>
                  <a:ea typeface="微软雅黑" panose="020B0503020204020204" pitchFamily="34" charset="-122"/>
                  <a:sym typeface="+mn-ea"/>
                </a:rPr>
                <a:t>软件设计</a:t>
              </a:r>
              <a:endParaRPr lang="zh-CN" altLang="en-US" sz="675" b="1" spc="800" dirty="0">
                <a:solidFill>
                  <a:schemeClr val="bg1"/>
                </a:solidFill>
                <a:latin typeface="微软雅黑" panose="020B0503020204020204" pitchFamily="34" charset="-122"/>
                <a:ea typeface="微软雅黑" panose="020B0503020204020204" pitchFamily="34" charset="-122"/>
                <a:sym typeface="+mn-ea"/>
              </a:endParaRPr>
            </a:p>
          </p:txBody>
        </p:sp>
        <p:sp>
          <p:nvSpPr>
            <p:cNvPr id="40" name="燕尾形 39"/>
            <p:cNvSpPr/>
            <p:nvPr>
              <p:custDataLst>
                <p:tags r:id="rId35"/>
              </p:custDataLst>
            </p:nvPr>
          </p:nvSpPr>
          <p:spPr>
            <a:xfrm>
              <a:off x="17085" y="4344"/>
              <a:ext cx="3401" cy="567"/>
            </a:xfrm>
            <a:prstGeom prst="chevron">
              <a:avLst/>
            </a:prstGeom>
            <a:gradFill>
              <a:gsLst>
                <a:gs pos="0">
                  <a:srgbClr val="14CD68"/>
                </a:gs>
                <a:gs pos="100000">
                  <a:srgbClr val="0B6E38"/>
                </a:gs>
              </a:gsLst>
              <a:lin ang="18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a:buClrTx/>
                <a:buSzTx/>
                <a:buFontTx/>
              </a:pPr>
              <a:r>
                <a:rPr lang="zh-CN" altLang="en-US" sz="675" b="1" spc="800" dirty="0">
                  <a:solidFill>
                    <a:schemeClr val="bg1"/>
                  </a:solidFill>
                  <a:latin typeface="微软雅黑" panose="020B0503020204020204" pitchFamily="34" charset="-122"/>
                  <a:ea typeface="微软雅黑" panose="020B0503020204020204" pitchFamily="34" charset="-122"/>
                  <a:sym typeface="+mn-ea"/>
                </a:rPr>
                <a:t>软件开发</a:t>
              </a:r>
              <a:endParaRPr lang="zh-CN" altLang="en-US" sz="675" b="1" spc="800" dirty="0">
                <a:solidFill>
                  <a:schemeClr val="bg1"/>
                </a:solidFill>
                <a:latin typeface="微软雅黑" panose="020B0503020204020204" pitchFamily="34" charset="-122"/>
                <a:ea typeface="微软雅黑" panose="020B0503020204020204" pitchFamily="34" charset="-122"/>
                <a:sym typeface="+mn-ea"/>
              </a:endParaRPr>
            </a:p>
          </p:txBody>
        </p:sp>
        <p:sp>
          <p:nvSpPr>
            <p:cNvPr id="41" name="燕尾形 40"/>
            <p:cNvSpPr/>
            <p:nvPr>
              <p:custDataLst>
                <p:tags r:id="rId36"/>
              </p:custDataLst>
            </p:nvPr>
          </p:nvSpPr>
          <p:spPr>
            <a:xfrm>
              <a:off x="20731" y="4344"/>
              <a:ext cx="3401" cy="567"/>
            </a:xfrm>
            <a:prstGeom prst="chevron">
              <a:avLst/>
            </a:prstGeom>
            <a:gradFill>
              <a:gsLst>
                <a:gs pos="0">
                  <a:srgbClr val="14CD68"/>
                </a:gs>
                <a:gs pos="100000">
                  <a:srgbClr val="0B6E38"/>
                </a:gs>
              </a:gsLst>
              <a:lin ang="18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a:buClrTx/>
                <a:buSzTx/>
                <a:buFontTx/>
              </a:pPr>
              <a:r>
                <a:rPr lang="zh-CN" altLang="en-US" sz="675" b="1" spc="800" dirty="0">
                  <a:solidFill>
                    <a:schemeClr val="bg1"/>
                  </a:solidFill>
                  <a:latin typeface="微软雅黑" panose="020B0503020204020204" pitchFamily="34" charset="-122"/>
                  <a:ea typeface="微软雅黑" panose="020B0503020204020204" pitchFamily="34" charset="-122"/>
                  <a:sym typeface="+mn-ea"/>
                </a:rPr>
                <a:t>软件测试</a:t>
              </a:r>
              <a:endParaRPr lang="zh-CN" altLang="en-US" sz="675" b="1" spc="800" dirty="0">
                <a:solidFill>
                  <a:schemeClr val="bg1"/>
                </a:solidFill>
                <a:latin typeface="微软雅黑" panose="020B0503020204020204" pitchFamily="34" charset="-122"/>
                <a:ea typeface="微软雅黑" panose="020B0503020204020204" pitchFamily="34" charset="-122"/>
                <a:sym typeface="+mn-ea"/>
              </a:endParaRPr>
            </a:p>
          </p:txBody>
        </p:sp>
        <p:sp>
          <p:nvSpPr>
            <p:cNvPr id="44" name="燕尾形 43"/>
            <p:cNvSpPr/>
            <p:nvPr>
              <p:custDataLst>
                <p:tags r:id="rId37"/>
              </p:custDataLst>
            </p:nvPr>
          </p:nvSpPr>
          <p:spPr>
            <a:xfrm>
              <a:off x="24377" y="4344"/>
              <a:ext cx="3401" cy="567"/>
            </a:xfrm>
            <a:prstGeom prst="chevron">
              <a:avLst/>
            </a:prstGeom>
            <a:gradFill>
              <a:gsLst>
                <a:gs pos="0">
                  <a:srgbClr val="14CD68"/>
                </a:gs>
                <a:gs pos="100000">
                  <a:srgbClr val="0B6E38"/>
                </a:gs>
              </a:gsLst>
              <a:lin ang="18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a:buClrTx/>
                <a:buSzTx/>
                <a:buFontTx/>
              </a:pPr>
              <a:r>
                <a:rPr lang="zh-CN" altLang="en-US" sz="675" b="1" spc="800" dirty="0">
                  <a:solidFill>
                    <a:schemeClr val="bg1"/>
                  </a:solidFill>
                  <a:latin typeface="微软雅黑" panose="020B0503020204020204" pitchFamily="34" charset="-122"/>
                  <a:ea typeface="微软雅黑" panose="020B0503020204020204" pitchFamily="34" charset="-122"/>
                  <a:sym typeface="+mn-ea"/>
                </a:rPr>
                <a:t>软件发布</a:t>
              </a:r>
              <a:endParaRPr lang="zh-CN" altLang="en-US" sz="675" b="1" spc="8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45" name="文本框 44"/>
          <p:cNvSpPr txBox="1"/>
          <p:nvPr>
            <p:custDataLst>
              <p:tags r:id="rId38"/>
            </p:custDataLst>
          </p:nvPr>
        </p:nvSpPr>
        <p:spPr>
          <a:xfrm>
            <a:off x="6290310" y="2076926"/>
            <a:ext cx="3048000" cy="229870"/>
          </a:xfrm>
          <a:prstGeom prst="rect">
            <a:avLst/>
          </a:prstGeom>
          <a:noFill/>
        </p:spPr>
        <p:txBody>
          <a:bodyPr wrap="square" rtlCol="0">
            <a:spAutoFit/>
          </a:bodyPr>
          <a:lstStyle/>
          <a:p>
            <a:r>
              <a:rPr lang="zh-CN" altLang="en-US" sz="9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赋能软件开发全流程</a:t>
            </a:r>
            <a:endParaRPr lang="zh-CN" altLang="en-US" sz="9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1" name="矩形 110"/>
          <p:cNvSpPr/>
          <p:nvPr>
            <p:custDataLst>
              <p:tags r:id="rId39"/>
            </p:custDataLst>
          </p:nvPr>
        </p:nvSpPr>
        <p:spPr>
          <a:xfrm>
            <a:off x="5115401" y="2374106"/>
            <a:ext cx="3252788" cy="227171"/>
          </a:xfrm>
          <a:prstGeom prst="rect">
            <a:avLst/>
          </a:prstGeom>
          <a:gradFill>
            <a:gsLst>
              <a:gs pos="0">
                <a:srgbClr val="19C2AF"/>
              </a:gs>
              <a:gs pos="99000">
                <a:srgbClr val="2C6AE5"/>
              </a:gs>
            </a:gsLst>
            <a:lin ang="1800000" scaled="0"/>
          </a:gradFill>
          <a:ln w="12700" cap="flat" cmpd="sng" algn="ctr">
            <a:noFill/>
            <a:prstDash val="solid"/>
            <a:miter lim="800000"/>
          </a:ln>
          <a:effectLst/>
        </p:spPr>
        <p:txBody>
          <a:bodyPr vertOverflow="overflow" horzOverflow="overflow" vert="horz" wrap="square" numCol="1" spcCol="0" rtlCol="0" fromWordArt="0" anchor="ctr" anchorCtr="0" forceAA="0" compatLnSpc="1">
            <a:no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a:buClrTx/>
              <a:buSzTx/>
              <a:buFontTx/>
            </a:pPr>
            <a:r>
              <a:rPr lang="zh-CN" altLang="en-US" sz="750" b="1" spc="800" dirty="0">
                <a:solidFill>
                  <a:schemeClr val="bg1"/>
                </a:solidFill>
                <a:latin typeface="微软雅黑" panose="020B0503020204020204" pitchFamily="34" charset="-122"/>
                <a:ea typeface="微软雅黑" panose="020B0503020204020204" pitchFamily="34" charset="-122"/>
                <a:sym typeface="+mn-ea"/>
              </a:rPr>
              <a:t>智能编码助手</a:t>
            </a:r>
            <a:endParaRPr lang="zh-CN" altLang="en-US" sz="750" b="1" spc="800" dirty="0">
              <a:solidFill>
                <a:schemeClr val="bg1"/>
              </a:solidFill>
              <a:latin typeface="微软雅黑" panose="020B0503020204020204" pitchFamily="34" charset="-122"/>
              <a:ea typeface="微软雅黑" panose="020B0503020204020204" pitchFamily="34" charset="-122"/>
              <a:sym typeface="+mn-ea"/>
            </a:endParaRPr>
          </a:p>
        </p:txBody>
      </p:sp>
      <p:grpSp>
        <p:nvGrpSpPr>
          <p:cNvPr id="51" name="组合 50"/>
          <p:cNvGrpSpPr/>
          <p:nvPr/>
        </p:nvGrpSpPr>
        <p:grpSpPr>
          <a:xfrm>
            <a:off x="5115878" y="2689384"/>
            <a:ext cx="3251835" cy="544830"/>
            <a:chOff x="10742" y="5457"/>
            <a:chExt cx="6828" cy="1360"/>
          </a:xfrm>
        </p:grpSpPr>
        <p:sp>
          <p:nvSpPr>
            <p:cNvPr id="106" name="矩形 120"/>
            <p:cNvSpPr/>
            <p:nvPr>
              <p:custDataLst>
                <p:tags r:id="rId40"/>
              </p:custDataLst>
            </p:nvPr>
          </p:nvSpPr>
          <p:spPr>
            <a:xfrm>
              <a:off x="10742" y="5457"/>
              <a:ext cx="6828" cy="1360"/>
            </a:xfrm>
            <a:prstGeom prst="rect">
              <a:avLst/>
            </a:prstGeom>
            <a:gradFill flip="none" rotWithShape="1">
              <a:gsLst>
                <a:gs pos="100000">
                  <a:srgbClr val="0B92E1">
                    <a:alpha val="10000"/>
                  </a:srgbClr>
                </a:gs>
                <a:gs pos="0">
                  <a:srgbClr val="014AFF">
                    <a:alpha val="20000"/>
                  </a:srgbClr>
                </a:gs>
              </a:gsLst>
              <a:lin ang="10800000" scaled="1"/>
              <a:tileRect/>
            </a:gradFill>
            <a:ln w="6350" cap="flat" cmpd="sng" algn="ctr">
              <a:gradFill flip="none" rotWithShape="1">
                <a:gsLst>
                  <a:gs pos="0">
                    <a:srgbClr val="0149FF"/>
                  </a:gs>
                  <a:gs pos="100000">
                    <a:srgbClr val="0B92E1">
                      <a:alpha val="40000"/>
                    </a:srgbClr>
                  </a:gs>
                </a:gsLst>
                <a:lin ang="10800000" scaled="1"/>
                <a:tileRect/>
              </a:gradFill>
              <a:prstDash val="sysDash"/>
              <a:miter lim="800000"/>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endParaRPr kumimoji="1" lang="zh-CN" altLang="en-US" sz="675" b="1">
                <a:solidFill>
                  <a:srgbClr val="17375E"/>
                </a:solidFill>
                <a:latin typeface="微软雅黑" panose="020B0503020204020204" pitchFamily="34" charset="-122"/>
                <a:ea typeface="微软雅黑" panose="020B0503020204020204" pitchFamily="34" charset="-122"/>
                <a:sym typeface="+mn-ea"/>
              </a:endParaRPr>
            </a:p>
          </p:txBody>
        </p:sp>
        <p:sp>
          <p:nvSpPr>
            <p:cNvPr id="139" name="文本框 138"/>
            <p:cNvSpPr txBox="1"/>
            <p:nvPr>
              <p:custDataLst>
                <p:tags r:id="rId41"/>
              </p:custDataLst>
            </p:nvPr>
          </p:nvSpPr>
          <p:spPr>
            <a:xfrm>
              <a:off x="10869" y="5551"/>
              <a:ext cx="2098" cy="3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企业代码补全增强</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0" name="文本框 139"/>
            <p:cNvSpPr txBox="1"/>
            <p:nvPr>
              <p:custDataLst>
                <p:tags r:id="rId42"/>
              </p:custDataLst>
            </p:nvPr>
          </p:nvSpPr>
          <p:spPr>
            <a:xfrm>
              <a:off x="13119" y="5551"/>
              <a:ext cx="2098" cy="3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单元测试</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1" name="文本框 140"/>
            <p:cNvSpPr txBox="1"/>
            <p:nvPr>
              <p:custDataLst>
                <p:tags r:id="rId43"/>
              </p:custDataLst>
            </p:nvPr>
          </p:nvSpPr>
          <p:spPr>
            <a:xfrm>
              <a:off x="15386" y="5551"/>
              <a:ext cx="2098" cy="3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智能问答联网增强</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2" name="文本框 141"/>
            <p:cNvSpPr txBox="1"/>
            <p:nvPr>
              <p:custDataLst>
                <p:tags r:id="rId44"/>
              </p:custDataLst>
            </p:nvPr>
          </p:nvSpPr>
          <p:spPr>
            <a:xfrm>
              <a:off x="15388" y="5976"/>
              <a:ext cx="2098" cy="3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企业编码规划适配</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3" name="文本框 142"/>
            <p:cNvSpPr txBox="1"/>
            <p:nvPr>
              <p:custDataLst>
                <p:tags r:id="rId45"/>
              </p:custDataLst>
            </p:nvPr>
          </p:nvSpPr>
          <p:spPr>
            <a:xfrm>
              <a:off x="13117" y="6398"/>
              <a:ext cx="2098" cy="3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代码一键修复</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4" name="文本框 143"/>
            <p:cNvSpPr txBox="1"/>
            <p:nvPr>
              <p:custDataLst>
                <p:tags r:id="rId46"/>
              </p:custDataLst>
            </p:nvPr>
          </p:nvSpPr>
          <p:spPr>
            <a:xfrm>
              <a:off x="10869" y="5976"/>
              <a:ext cx="2098" cy="3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丰富图生代码框架</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5" name="文本框 144"/>
            <p:cNvSpPr txBox="1"/>
            <p:nvPr>
              <p:custDataLst>
                <p:tags r:id="rId47"/>
              </p:custDataLst>
            </p:nvPr>
          </p:nvSpPr>
          <p:spPr>
            <a:xfrm>
              <a:off x="13111" y="5976"/>
              <a:ext cx="2098" cy="3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代码评审</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6" name="文本框 145"/>
            <p:cNvSpPr txBox="1"/>
            <p:nvPr>
              <p:custDataLst>
                <p:tags r:id="rId48"/>
              </p:custDataLst>
            </p:nvPr>
          </p:nvSpPr>
          <p:spPr>
            <a:xfrm>
              <a:off x="10864" y="6398"/>
              <a:ext cx="2103" cy="3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代码重构</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7" name="文本框 146"/>
            <p:cNvSpPr txBox="1"/>
            <p:nvPr>
              <p:custDataLst>
                <p:tags r:id="rId49"/>
              </p:custDataLst>
            </p:nvPr>
          </p:nvSpPr>
          <p:spPr>
            <a:xfrm>
              <a:off x="15386" y="6398"/>
              <a:ext cx="2098" cy="34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169" tIns="20584" rIns="41169" bIns="20584" numCol="1" spcCol="0" rtlCol="0" fromWordArt="0" anchor="ctr" anchorCtr="0" forceAA="0" compatLnSpc="1">
              <a:noAutofit/>
            </a:bodyPr>
            <a:lstStyle>
              <a:defPPr>
                <a:defRPr lang="zh-CN"/>
              </a:defPPr>
              <a:lvl1pPr algn="ctr">
                <a:lnSpc>
                  <a:spcPct val="120000"/>
                </a:lnSpc>
                <a:defRPr sz="1600">
                  <a:solidFill>
                    <a:srgbClr val="FFFFFF"/>
                  </a:solidFill>
                  <a:latin typeface="思源黑体 CN Normal" panose="020B0800000000000000" pitchFamily="34" charset="-122"/>
                  <a:ea typeface="思源黑体 CN Normal" panose="020B0800000000000000"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a:lnSpc>
                  <a:spcPct val="100000"/>
                </a:lnSpc>
                <a:buClrTx/>
                <a:buSzTx/>
                <a:buFontTx/>
              </a:pPr>
              <a:r>
                <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本地项目问答</a:t>
              </a:r>
              <a:endParaRPr lang="zh-CN" altLang="en-US" sz="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53" name="组合 52"/>
          <p:cNvGrpSpPr/>
          <p:nvPr/>
        </p:nvGrpSpPr>
        <p:grpSpPr>
          <a:xfrm>
            <a:off x="5102543" y="3794284"/>
            <a:ext cx="3246120" cy="314325"/>
            <a:chOff x="10719" y="8387"/>
            <a:chExt cx="6816" cy="660"/>
          </a:xfrm>
        </p:grpSpPr>
        <p:sp>
          <p:nvSpPr>
            <p:cNvPr id="15" name="圆角矩形 14"/>
            <p:cNvSpPr/>
            <p:nvPr>
              <p:custDataLst>
                <p:tags r:id="rId50"/>
              </p:custDataLst>
            </p:nvPr>
          </p:nvSpPr>
          <p:spPr bwMode="auto">
            <a:xfrm>
              <a:off x="10719" y="8387"/>
              <a:ext cx="6817" cy="660"/>
            </a:xfrm>
            <a:prstGeom prst="roundRect">
              <a:avLst>
                <a:gd name="adj" fmla="val 4677"/>
              </a:avLst>
            </a:prstGeom>
            <a:gradFill>
              <a:gsLst>
                <a:gs pos="0">
                  <a:srgbClr val="FFFFFF">
                    <a:alpha val="50000"/>
                  </a:srgbClr>
                </a:gs>
                <a:gs pos="100000">
                  <a:srgbClr val="FFFFFF"/>
                </a:gs>
              </a:gsLst>
              <a:lin ang="5400000" scaled="1"/>
            </a:gradFill>
            <a:ln w="3175" cap="flat">
              <a:solidFill>
                <a:srgbClr val="00B050"/>
              </a:solidFill>
              <a:prstDash val="dash"/>
              <a:miter/>
            </a:ln>
            <a:effectLst>
              <a:outerShdw blurRad="571500" dir="5400000" algn="t" rotWithShape="0">
                <a:srgbClr val="033EB5">
                  <a:alpha val="2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spcBef>
                  <a:spcPts val="0"/>
                </a:spcBef>
                <a:spcAft>
                  <a:spcPts val="0"/>
                </a:spcAft>
                <a:buClrTx/>
                <a:buSzTx/>
                <a:buFontTx/>
                <a:defRPr/>
              </a:pPr>
              <a:endParaRPr lang="zh-CN" altLang="en-US" sz="1200" b="1" noProof="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46" name="圆角矩形 45"/>
            <p:cNvSpPr/>
            <p:nvPr>
              <p:custDataLst>
                <p:tags r:id="rId51"/>
              </p:custDataLst>
            </p:nvPr>
          </p:nvSpPr>
          <p:spPr>
            <a:xfrm>
              <a:off x="11003" y="8503"/>
              <a:ext cx="6155" cy="427"/>
            </a:xfrm>
            <a:prstGeom prst="roundRect">
              <a:avLst/>
            </a:prstGeom>
          </p:spPr>
          <p:style>
            <a:lnRef idx="0">
              <a:srgbClr val="FFFFFF"/>
            </a:lnRef>
            <a:fillRef idx="1">
              <a:schemeClr val="accent1"/>
            </a:fillRef>
            <a:effectRef idx="0">
              <a:srgbClr val="FFFFFF"/>
            </a:effectRef>
            <a:fontRef idx="minor">
              <a:schemeClr val="lt1"/>
            </a:fontRef>
          </p:style>
          <p:txBody>
            <a:bodyPr anchor="ctr"/>
            <a:lstStyle/>
            <a:p>
              <a:pPr algn="ctr"/>
              <a:r>
                <a:rPr lang="en-US" altLang="zh-CN" sz="750" b="1">
                  <a:solidFill>
                    <a:srgbClr val="FFFF00">
                      <a:alpha val="100000"/>
                    </a:srgbClr>
                  </a:solidFill>
                  <a:latin typeface="微软雅黑" panose="020B0503020204020204" pitchFamily="34" charset="-122"/>
                  <a:ea typeface="微软雅黑" panose="020B0503020204020204" pitchFamily="34" charset="-122"/>
                  <a:cs typeface="+mn-cs"/>
                </a:rPr>
                <a:t>DeepSeek</a:t>
              </a:r>
              <a:r>
                <a:rPr lang="zh-CN" altLang="en-US" sz="750" b="1">
                  <a:solidFill>
                    <a:srgbClr val="FFFF00">
                      <a:alpha val="100000"/>
                    </a:srgbClr>
                  </a:solidFill>
                  <a:latin typeface="微软雅黑" panose="020B0503020204020204" pitchFamily="34" charset="-122"/>
                  <a:ea typeface="微软雅黑" panose="020B0503020204020204" pitchFamily="34" charset="-122"/>
                  <a:cs typeface="+mn-cs"/>
                </a:rPr>
                <a:t>底座系列模型（</a:t>
              </a:r>
              <a:r>
                <a:rPr lang="en-US" altLang="zh-CN" sz="750" b="1">
                  <a:solidFill>
                    <a:srgbClr val="FFFF00">
                      <a:alpha val="100000"/>
                    </a:srgbClr>
                  </a:solidFill>
                  <a:latin typeface="微软雅黑" panose="020B0503020204020204" pitchFamily="34" charset="-122"/>
                  <a:ea typeface="微软雅黑" panose="020B0503020204020204" pitchFamily="34" charset="-122"/>
                  <a:cs typeface="+mn-cs"/>
                </a:rPr>
                <a:t>6.7B/33B/70B</a:t>
              </a:r>
              <a:r>
                <a:rPr lang="zh-CN" altLang="en-US" sz="750" b="1">
                  <a:solidFill>
                    <a:srgbClr val="FFFF00">
                      <a:alpha val="100000"/>
                    </a:srgbClr>
                  </a:solidFill>
                  <a:latin typeface="微软雅黑" panose="020B0503020204020204" pitchFamily="34" charset="-122"/>
                  <a:ea typeface="微软雅黑" panose="020B0503020204020204" pitchFamily="34" charset="-122"/>
                  <a:cs typeface="+mn-cs"/>
                </a:rPr>
                <a:t>）</a:t>
              </a:r>
              <a:r>
                <a:rPr lang="en-US" altLang="zh-CN" sz="750" b="1">
                  <a:solidFill>
                    <a:srgbClr val="FFFF00">
                      <a:alpha val="100000"/>
                    </a:srgbClr>
                  </a:solidFill>
                  <a:latin typeface="微软雅黑" panose="020B0503020204020204" pitchFamily="34" charset="-122"/>
                  <a:ea typeface="微软雅黑" panose="020B0503020204020204" pitchFamily="34" charset="-122"/>
                  <a:cs typeface="+mn-cs"/>
                </a:rPr>
                <a:t> </a:t>
              </a:r>
              <a:endParaRPr lang="en-US" altLang="zh-CN" sz="750" b="1">
                <a:solidFill>
                  <a:srgbClr val="FFFF00">
                    <a:alpha val="100000"/>
                  </a:srgbClr>
                </a:solidFill>
                <a:latin typeface="微软雅黑" panose="020B0503020204020204" pitchFamily="34" charset="-122"/>
                <a:ea typeface="微软雅黑" panose="020B0503020204020204" pitchFamily="34" charset="-122"/>
                <a:cs typeface="+mn-cs"/>
              </a:endParaRPr>
            </a:p>
          </p:txBody>
        </p:sp>
      </p:grpSp>
      <p:sp>
        <p:nvSpPr>
          <p:cNvPr id="52" name="文本框 51"/>
          <p:cNvSpPr txBox="1"/>
          <p:nvPr/>
        </p:nvSpPr>
        <p:spPr>
          <a:xfrm>
            <a:off x="8523446" y="2563654"/>
            <a:ext cx="163354" cy="1062990"/>
          </a:xfrm>
          <a:prstGeom prst="rect">
            <a:avLst/>
          </a:prstGeom>
          <a:noFill/>
        </p:spPr>
        <p:txBody>
          <a:bodyPr wrap="square" rtlCol="0" anchor="t">
            <a:noAutofit/>
          </a:bodyPr>
          <a:lstStyle/>
          <a:p>
            <a:r>
              <a:rPr lang="zh-CN" altLang="en-US" sz="1050" b="1" dirty="0">
                <a:solidFill>
                  <a:srgbClr val="0070C0"/>
                </a:solidFill>
                <a:latin typeface="微软雅黑" panose="020B0503020204020204" pitchFamily="34" charset="-122"/>
                <a:ea typeface="微软雅黑" panose="020B0503020204020204" pitchFamily="34" charset="-122"/>
                <a:sym typeface="+mn-ea"/>
              </a:rPr>
              <a:t>移动云代码大模型</a:t>
            </a:r>
            <a:r>
              <a:rPr lang="en-US" altLang="zh-CN" sz="1050" b="1" dirty="0">
                <a:solidFill>
                  <a:srgbClr val="0070C0"/>
                </a:solidFill>
                <a:latin typeface="微软雅黑" panose="020B0503020204020204" pitchFamily="34" charset="-122"/>
                <a:ea typeface="微软雅黑" panose="020B0503020204020204" pitchFamily="34" charset="-122"/>
                <a:sym typeface="+mn-ea"/>
              </a:rPr>
              <a:t>-</a:t>
            </a:r>
            <a:r>
              <a:rPr lang="zh-CN" altLang="en-US" sz="1050" b="1" dirty="0">
                <a:solidFill>
                  <a:srgbClr val="0070C0"/>
                </a:solidFill>
                <a:latin typeface="微软雅黑" panose="020B0503020204020204" pitchFamily="34" charset="-122"/>
                <a:ea typeface="微软雅黑" panose="020B0503020204020204" pitchFamily="34" charset="-122"/>
                <a:sym typeface="+mn-ea"/>
              </a:rPr>
              <a:t>智能编码助手</a:t>
            </a:r>
            <a:endParaRPr lang="zh-CN" altLang="en-US" sz="1050" b="1" dirty="0">
              <a:solidFill>
                <a:srgbClr val="0070C0"/>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custDataLst>
              <p:tags r:id="rId1"/>
            </p:custDataLst>
          </p:nvPr>
        </p:nvSpPr>
        <p:spPr>
          <a:xfrm>
            <a:off x="4802029" y="1695450"/>
            <a:ext cx="4142423" cy="3218021"/>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5" name="圆角矩形 4"/>
          <p:cNvSpPr/>
          <p:nvPr>
            <p:custDataLst>
              <p:tags r:id="rId2"/>
            </p:custDataLst>
          </p:nvPr>
        </p:nvSpPr>
        <p:spPr>
          <a:xfrm>
            <a:off x="287179" y="1719739"/>
            <a:ext cx="4142423" cy="3194209"/>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3" name="文本占位符 2"/>
          <p:cNvSpPr>
            <a:spLocks noGrp="1"/>
          </p:cNvSpPr>
          <p:nvPr>
            <p:ph type="body" sz="quarter" idx="10"/>
          </p:nvPr>
        </p:nvSpPr>
        <p:spPr bwMode="auto">
          <a:xfrm>
            <a:off x="548390" y="139192"/>
            <a:ext cx="3521189" cy="345440"/>
          </a:xfr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ctr" anchorCtr="0" compatLnSpc="1"/>
          <a:lstStyle>
            <a:lvl1pPr algn="l" defTabSz="454025" rtl="0" fontAlgn="base">
              <a:spcBef>
                <a:spcPct val="0"/>
              </a:spcBef>
              <a:spcAft>
                <a:spcPct val="0"/>
              </a:spcAft>
              <a:defRPr sz="2800" b="1" kern="1200">
                <a:solidFill>
                  <a:srgbClr val="0B85CF"/>
                </a:solidFill>
                <a:latin typeface="方正黑体简体" panose="02000000000000000000" pitchFamily="2" charset="-122"/>
                <a:ea typeface="方正黑体简体" panose="02000000000000000000" pitchFamily="2" charset="-122"/>
                <a:cs typeface="+mj-cs"/>
              </a:defRPr>
            </a:lvl1pPr>
            <a:lvl2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2pPr>
            <a:lvl3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3pPr>
            <a:lvl4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4pPr>
            <a:lvl5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5pPr>
            <a:lvl6pPr marL="4572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6pPr>
            <a:lvl7pPr marL="9144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7pPr>
            <a:lvl8pPr marL="13716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8pPr>
            <a:lvl9pPr marL="18288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9pPr>
          </a:lstStyle>
          <a:p>
            <a:pPr lvl="0" algn="l">
              <a:lnSpc>
                <a:spcPct val="100000"/>
              </a:lnSpc>
              <a:buClrTx/>
              <a:buSzTx/>
              <a:buFontTx/>
            </a:pPr>
            <a:r>
              <a:rPr sz="1800" dirty="0">
                <a:latin typeface="微软雅黑" panose="020B0503020204020204" pitchFamily="34" charset="-122"/>
                <a:ea typeface="微软雅黑" panose="020B0503020204020204" pitchFamily="34" charset="-122"/>
                <a:sym typeface="+mn-ea"/>
              </a:rPr>
              <a:t>互联网行业：智能问答场景</a:t>
            </a:r>
            <a:endParaRPr sz="1800" dirty="0">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476" y="642938"/>
            <a:ext cx="9143048" cy="846773"/>
          </a:xfrm>
          <a:prstGeom prst="rect">
            <a:avLst/>
          </a:prstGeom>
          <a:solidFill>
            <a:srgbClr val="0070BF">
              <a:alpha val="4000"/>
            </a:srgbClr>
          </a:solidFill>
        </p:spPr>
        <p:txBody>
          <a:bodyPr wrap="square" lIns="297180" rIns="297180" rtlCol="0" anchor="t" anchorCtr="0">
            <a:noAutofit/>
          </a:bodyPr>
          <a:lstStyle/>
          <a:p>
            <a:pPr marL="285750" lvl="0" indent="-285750" algn="l">
              <a:lnSpc>
                <a:spcPct val="150000"/>
              </a:lnSpc>
              <a:buClrTx/>
              <a:buSzTx/>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 基于通用大模型的内容生成以及智能问答能力，结合企业内部知识库，提供多领域、全方位知识问答服务，替代传统的线下窗口问答、线上多网站搜索等信息获取模式，打造“AI+”时代的新型信息获取助手，解决检索效率低、用户交互体验差、人工成本高、知识更新滞后等问题。</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sp>
        <p:nvSpPr>
          <p:cNvPr id="70" name="文本框 69"/>
          <p:cNvSpPr txBox="1"/>
          <p:nvPr/>
        </p:nvSpPr>
        <p:spPr>
          <a:xfrm>
            <a:off x="5478780" y="4454366"/>
            <a:ext cx="2593181" cy="503873"/>
          </a:xfrm>
          <a:prstGeom prst="rect">
            <a:avLst/>
          </a:prstGeom>
          <a:noFill/>
        </p:spPr>
        <p:txBody>
          <a:bodyPr wrap="square">
            <a:noAutofit/>
          </a:bodyPr>
          <a:lstStyle/>
          <a:p>
            <a:pPr algn="ctr">
              <a:lnSpc>
                <a:spcPct val="150000"/>
              </a:lnSpc>
            </a:pPr>
            <a:r>
              <a:rPr lang="zh-CN" altLang="en-US" sz="900" dirty="0">
                <a:latin typeface="微软雅黑" panose="020B0503020204020204" pitchFamily="34" charset="-122"/>
                <a:ea typeface="微软雅黑" panose="020B0503020204020204" pitchFamily="34" charset="-122"/>
                <a:sym typeface="+mn-ea"/>
              </a:rPr>
              <a:t>本地知识库中进行检索与知识增强，再通过大模型的能力进行输出</a:t>
            </a:r>
            <a:endParaRPr lang="zh-CN" altLang="en-US" sz="900"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259556" y="1774031"/>
            <a:ext cx="3999548" cy="2999740"/>
          </a:xfrm>
          <a:prstGeom prst="rect">
            <a:avLst/>
          </a:prstGeom>
        </p:spPr>
        <p:txBody>
          <a:bodyPr wrap="square">
            <a:spAutoFit/>
          </a:bodyPr>
          <a:lstStyle/>
          <a:p>
            <a:pPr marL="0" indent="0">
              <a:lnSpc>
                <a:spcPct val="150000"/>
              </a:lnSpc>
              <a:spcBef>
                <a:spcPct val="0"/>
              </a:spcBef>
              <a:spcAft>
                <a:spcPct val="0"/>
              </a:spcAft>
              <a:buFont typeface="Arial" panose="020B0604020202020204"/>
              <a:buNone/>
            </a:pPr>
            <a:r>
              <a:rPr lang="zh-CN" altLang="en-US" sz="1050" b="1"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知识库与智能问答：</a:t>
            </a:r>
            <a:r>
              <a:rPr lang="en-US" altLang="zh-CN"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DeepSeek</a:t>
            </a:r>
            <a:r>
              <a:rPr lang="zh-CN" alt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可以作为企业内部的知识库，帮助员工快速获取业务知识，提升工作效率。</a:t>
            </a:r>
            <a:endParaRPr lang="zh-CN" alt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spcBef>
                <a:spcPct val="0"/>
              </a:spcBef>
              <a:spcAft>
                <a:spcPct val="0"/>
              </a:spcAft>
              <a:buFont typeface="Arial" panose="020B0604020202020204"/>
              <a:buChar char="•"/>
            </a:pPr>
            <a:endParaRPr lang="zh-CN" alt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spcBef>
                <a:spcPct val="0"/>
              </a:spcBef>
              <a:spcAft>
                <a:spcPct val="0"/>
              </a:spcAft>
              <a:buFont typeface="Arial" panose="020B0604020202020204"/>
              <a:buNone/>
            </a:pPr>
            <a:r>
              <a:rPr lang="zh-CN" altLang="en-US" sz="1050" b="1"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企业客服：</a:t>
            </a:r>
            <a:r>
              <a:rPr lang="zh-CN" alt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用于构建智能客服系统，自动回答用户关于产品、服务、订单状态等常见问题，减少人工客服的压力。电商平台的客服机器人可以处理退货、物流查询等问题。</a:t>
            </a:r>
            <a:endParaRPr lang="zh-CN" alt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spcBef>
                <a:spcPct val="0"/>
              </a:spcBef>
              <a:spcAft>
                <a:spcPct val="0"/>
              </a:spcAft>
              <a:buFont typeface="Arial" panose="020B0604020202020204"/>
              <a:buChar char="•"/>
            </a:pPr>
            <a:endParaRPr lang="zh-CN" alt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spcBef>
                <a:spcPct val="0"/>
              </a:spcBef>
              <a:spcAft>
                <a:spcPct val="0"/>
              </a:spcAft>
              <a:buFont typeface="Arial" panose="020B0604020202020204"/>
              <a:buNone/>
            </a:pPr>
            <a:r>
              <a:rPr lang="zh-CN" altLang="en-US" sz="1050" b="1"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智能答疑：</a:t>
            </a:r>
            <a:r>
              <a:rPr 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DeepSeek</a:t>
            </a:r>
            <a:r>
              <a:rPr lang="zh-CN" alt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作为虚拟教师，解答学生在学习过程中遇到的问题，覆盖数学、物理、化学等多个学科</a:t>
            </a:r>
            <a:endParaRPr lang="zh-CN" alt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spcBef>
                <a:spcPct val="0"/>
              </a:spcBef>
              <a:spcAft>
                <a:spcPct val="0"/>
              </a:spcAft>
              <a:buFont typeface="Arial" panose="020B0604020202020204"/>
              <a:buNone/>
            </a:pPr>
            <a:endParaRPr lang="en-US" altLang="zh-CN"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spcBef>
                <a:spcPct val="0"/>
              </a:spcBef>
              <a:spcAft>
                <a:spcPct val="0"/>
              </a:spcAft>
              <a:buFont typeface="Arial" panose="020B0604020202020204"/>
              <a:buNone/>
            </a:pPr>
            <a:r>
              <a:rPr lang="zh-CN" altLang="en-US" sz="1050" b="1"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政策服务：</a:t>
            </a:r>
            <a:r>
              <a:rPr lang="zh-CN" alt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在政务场景中，</a:t>
            </a:r>
            <a:r>
              <a:rPr lang="en-US" altLang="zh-CN"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DeepSeek</a:t>
            </a:r>
            <a:r>
              <a:rPr lang="zh-CN" alt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可以为企业提供政策解读、税务咨询等服务，帮助企业更好地理解政策。</a:t>
            </a:r>
            <a:endParaRPr lang="zh-CN" altLang="en-US" sz="1050" b="0" i="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custDataLst>
              <p:tags r:id="rId3"/>
            </p:custDataLst>
          </p:nvPr>
        </p:nvSpPr>
        <p:spPr bwMode="auto">
          <a:xfrm>
            <a:off x="283845" y="1526381"/>
            <a:ext cx="4144804" cy="247650"/>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典型场景</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sp>
        <p:nvSpPr>
          <p:cNvPr id="10" name="矩形 9"/>
          <p:cNvSpPr/>
          <p:nvPr>
            <p:custDataLst>
              <p:tags r:id="rId4"/>
            </p:custDataLst>
          </p:nvPr>
        </p:nvSpPr>
        <p:spPr bwMode="auto">
          <a:xfrm>
            <a:off x="4789170" y="1524000"/>
            <a:ext cx="4155281" cy="247202"/>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解决方案</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12" name="组合 11"/>
          <p:cNvGrpSpPr/>
          <p:nvPr/>
        </p:nvGrpSpPr>
        <p:grpSpPr>
          <a:xfrm>
            <a:off x="4962049" y="2022634"/>
            <a:ext cx="1229678" cy="916781"/>
            <a:chOff x="850587" y="3493612"/>
            <a:chExt cx="1466688" cy="1526457"/>
          </a:xfrm>
        </p:grpSpPr>
        <p:sp>
          <p:nvSpPr>
            <p:cNvPr id="13" name="pdf-file-format-symbol_29587"/>
            <p:cNvSpPr>
              <a:spLocks noChangeAspect="1"/>
            </p:cNvSpPr>
            <p:nvPr/>
          </p:nvSpPr>
          <p:spPr>
            <a:xfrm>
              <a:off x="902437" y="3493612"/>
              <a:ext cx="327602" cy="450913"/>
            </a:xfrm>
            <a:custGeom>
              <a:avLst/>
              <a:gdLst>
                <a:gd name="connsiteX0" fmla="*/ 211545 w 440751"/>
                <a:gd name="connsiteY0" fmla="*/ 456699 h 606651"/>
                <a:gd name="connsiteX1" fmla="*/ 256962 w 440751"/>
                <a:gd name="connsiteY1" fmla="*/ 502563 h 606651"/>
                <a:gd name="connsiteX2" fmla="*/ 208070 w 440751"/>
                <a:gd name="connsiteY2" fmla="*/ 553138 h 606651"/>
                <a:gd name="connsiteX3" fmla="*/ 196736 w 440751"/>
                <a:gd name="connsiteY3" fmla="*/ 552477 h 606651"/>
                <a:gd name="connsiteX4" fmla="*/ 196736 w 440751"/>
                <a:gd name="connsiteY4" fmla="*/ 458021 h 606651"/>
                <a:gd name="connsiteX5" fmla="*/ 211545 w 440751"/>
                <a:gd name="connsiteY5" fmla="*/ 456699 h 606651"/>
                <a:gd name="connsiteX6" fmla="*/ 85174 w 440751"/>
                <a:gd name="connsiteY6" fmla="*/ 456347 h 606651"/>
                <a:gd name="connsiteX7" fmla="*/ 110646 w 440751"/>
                <a:gd name="connsiteY7" fmla="*/ 477561 h 606651"/>
                <a:gd name="connsiteX8" fmla="*/ 82611 w 440751"/>
                <a:gd name="connsiteY8" fmla="*/ 501085 h 606651"/>
                <a:gd name="connsiteX9" fmla="*/ 71694 w 440751"/>
                <a:gd name="connsiteY9" fmla="*/ 500177 h 606651"/>
                <a:gd name="connsiteX10" fmla="*/ 71694 w 440751"/>
                <a:gd name="connsiteY10" fmla="*/ 457668 h 606651"/>
                <a:gd name="connsiteX11" fmla="*/ 85174 w 440751"/>
                <a:gd name="connsiteY11" fmla="*/ 456347 h 606651"/>
                <a:gd name="connsiteX12" fmla="*/ 313109 w 440751"/>
                <a:gd name="connsiteY12" fmla="*/ 432768 h 606651"/>
                <a:gd name="connsiteX13" fmla="*/ 313109 w 440751"/>
                <a:gd name="connsiteY13" fmla="*/ 577079 h 606651"/>
                <a:gd name="connsiteX14" fmla="*/ 345950 w 440751"/>
                <a:gd name="connsiteY14" fmla="*/ 577079 h 606651"/>
                <a:gd name="connsiteX15" fmla="*/ 345950 w 440751"/>
                <a:gd name="connsiteY15" fmla="*/ 519090 h 606651"/>
                <a:gd name="connsiteX16" fmla="*/ 397818 w 440751"/>
                <a:gd name="connsiteY16" fmla="*/ 519090 h 606651"/>
                <a:gd name="connsiteX17" fmla="*/ 397818 w 440751"/>
                <a:gd name="connsiteY17" fmla="*/ 492491 h 606651"/>
                <a:gd name="connsiteX18" fmla="*/ 345950 w 440751"/>
                <a:gd name="connsiteY18" fmla="*/ 492491 h 606651"/>
                <a:gd name="connsiteX19" fmla="*/ 345950 w 440751"/>
                <a:gd name="connsiteY19" fmla="*/ 459532 h 606651"/>
                <a:gd name="connsiteX20" fmla="*/ 401458 w 440751"/>
                <a:gd name="connsiteY20" fmla="*/ 459532 h 606651"/>
                <a:gd name="connsiteX21" fmla="*/ 401458 w 440751"/>
                <a:gd name="connsiteY21" fmla="*/ 432768 h 606651"/>
                <a:gd name="connsiteX22" fmla="*/ 208050 w 440751"/>
                <a:gd name="connsiteY22" fmla="*/ 431694 h 606651"/>
                <a:gd name="connsiteX23" fmla="*/ 163876 w 440751"/>
                <a:gd name="connsiteY23" fmla="*/ 434668 h 606651"/>
                <a:gd name="connsiteX24" fmla="*/ 163876 w 440751"/>
                <a:gd name="connsiteY24" fmla="*/ 576418 h 606651"/>
                <a:gd name="connsiteX25" fmla="*/ 201018 w 440751"/>
                <a:gd name="connsiteY25" fmla="*/ 578565 h 606651"/>
                <a:gd name="connsiteX26" fmla="*/ 267611 w 440751"/>
                <a:gd name="connsiteY26" fmla="*/ 559979 h 606651"/>
                <a:gd name="connsiteX27" fmla="*/ 291683 w 440751"/>
                <a:gd name="connsiteY27" fmla="*/ 501495 h 606651"/>
                <a:gd name="connsiteX28" fmla="*/ 267197 w 440751"/>
                <a:gd name="connsiteY28" fmla="*/ 447141 h 606651"/>
                <a:gd name="connsiteX29" fmla="*/ 208050 w 440751"/>
                <a:gd name="connsiteY29" fmla="*/ 431694 h 606651"/>
                <a:gd name="connsiteX30" fmla="*/ 83468 w 440751"/>
                <a:gd name="connsiteY30" fmla="*/ 431694 h 606651"/>
                <a:gd name="connsiteX31" fmla="*/ 39293 w 440751"/>
                <a:gd name="connsiteY31" fmla="*/ 434668 h 606651"/>
                <a:gd name="connsiteX32" fmla="*/ 39293 w 440751"/>
                <a:gd name="connsiteY32" fmla="*/ 577079 h 606651"/>
                <a:gd name="connsiteX33" fmla="*/ 71722 w 440751"/>
                <a:gd name="connsiteY33" fmla="*/ 577079 h 606651"/>
                <a:gd name="connsiteX34" fmla="*/ 71722 w 440751"/>
                <a:gd name="connsiteY34" fmla="*/ 525450 h 606651"/>
                <a:gd name="connsiteX35" fmla="*/ 82807 w 440751"/>
                <a:gd name="connsiteY35" fmla="*/ 526111 h 606651"/>
                <a:gd name="connsiteX36" fmla="*/ 129793 w 440751"/>
                <a:gd name="connsiteY36" fmla="*/ 510912 h 606651"/>
                <a:gd name="connsiteX37" fmla="*/ 143029 w 440751"/>
                <a:gd name="connsiteY37" fmla="*/ 476631 h 606651"/>
                <a:gd name="connsiteX38" fmla="*/ 127643 w 440751"/>
                <a:gd name="connsiteY38" fmla="*/ 443258 h 606651"/>
                <a:gd name="connsiteX39" fmla="*/ 83468 w 440751"/>
                <a:gd name="connsiteY39" fmla="*/ 431694 h 606651"/>
                <a:gd name="connsiteX40" fmla="*/ 102750 w 440751"/>
                <a:gd name="connsiteY40" fmla="*/ 316527 h 606651"/>
                <a:gd name="connsiteX41" fmla="*/ 75864 w 440751"/>
                <a:gd name="connsiteY41" fmla="*/ 339492 h 606651"/>
                <a:gd name="connsiteX42" fmla="*/ 73961 w 440751"/>
                <a:gd name="connsiteY42" fmla="*/ 351800 h 606651"/>
                <a:gd name="connsiteX43" fmla="*/ 74127 w 440751"/>
                <a:gd name="connsiteY43" fmla="*/ 352131 h 606651"/>
                <a:gd name="connsiteX44" fmla="*/ 102750 w 440751"/>
                <a:gd name="connsiteY44" fmla="*/ 316527 h 606651"/>
                <a:gd name="connsiteX45" fmla="*/ 298977 w 440751"/>
                <a:gd name="connsiteY45" fmla="*/ 271919 h 606651"/>
                <a:gd name="connsiteX46" fmla="*/ 341912 w 440751"/>
                <a:gd name="connsiteY46" fmla="*/ 300501 h 606651"/>
                <a:gd name="connsiteX47" fmla="*/ 354238 w 440751"/>
                <a:gd name="connsiteY47" fmla="*/ 303475 h 606651"/>
                <a:gd name="connsiteX48" fmla="*/ 367061 w 440751"/>
                <a:gd name="connsiteY48" fmla="*/ 291992 h 606651"/>
                <a:gd name="connsiteX49" fmla="*/ 364413 w 440751"/>
                <a:gd name="connsiteY49" fmla="*/ 282162 h 606651"/>
                <a:gd name="connsiteX50" fmla="*/ 341415 w 440751"/>
                <a:gd name="connsiteY50" fmla="*/ 273488 h 606651"/>
                <a:gd name="connsiteX51" fmla="*/ 299390 w 440751"/>
                <a:gd name="connsiteY51" fmla="*/ 271919 h 606651"/>
                <a:gd name="connsiteX52" fmla="*/ 155943 w 440751"/>
                <a:gd name="connsiteY52" fmla="*/ 177498 h 606651"/>
                <a:gd name="connsiteX53" fmla="*/ 130546 w 440751"/>
                <a:gd name="connsiteY53" fmla="*/ 281006 h 606651"/>
                <a:gd name="connsiteX54" fmla="*/ 130298 w 440751"/>
                <a:gd name="connsiteY54" fmla="*/ 281997 h 606651"/>
                <a:gd name="connsiteX55" fmla="*/ 247521 w 440751"/>
                <a:gd name="connsiteY55" fmla="*/ 256223 h 606651"/>
                <a:gd name="connsiteX56" fmla="*/ 246859 w 440751"/>
                <a:gd name="connsiteY56" fmla="*/ 255728 h 606651"/>
                <a:gd name="connsiteX57" fmla="*/ 247273 w 440751"/>
                <a:gd name="connsiteY57" fmla="*/ 255728 h 606651"/>
                <a:gd name="connsiteX58" fmla="*/ 156191 w 440751"/>
                <a:gd name="connsiteY58" fmla="*/ 177581 h 606651"/>
                <a:gd name="connsiteX59" fmla="*/ 156191 w 440751"/>
                <a:gd name="connsiteY59" fmla="*/ 177746 h 606651"/>
                <a:gd name="connsiteX60" fmla="*/ 131456 w 440751"/>
                <a:gd name="connsiteY60" fmla="*/ 99764 h 606651"/>
                <a:gd name="connsiteX61" fmla="*/ 123845 w 440751"/>
                <a:gd name="connsiteY61" fmla="*/ 106456 h 606651"/>
                <a:gd name="connsiteX62" fmla="*/ 138322 w 440751"/>
                <a:gd name="connsiteY62" fmla="*/ 135120 h 606651"/>
                <a:gd name="connsiteX63" fmla="*/ 143948 w 440751"/>
                <a:gd name="connsiteY63" fmla="*/ 140820 h 606651"/>
                <a:gd name="connsiteX64" fmla="*/ 138157 w 440751"/>
                <a:gd name="connsiteY64" fmla="*/ 100921 h 606651"/>
                <a:gd name="connsiteX65" fmla="*/ 131456 w 440751"/>
                <a:gd name="connsiteY65" fmla="*/ 99764 h 606651"/>
                <a:gd name="connsiteX66" fmla="*/ 126823 w 440751"/>
                <a:gd name="connsiteY66" fmla="*/ 82582 h 606651"/>
                <a:gd name="connsiteX67" fmla="*/ 151393 w 440751"/>
                <a:gd name="connsiteY67" fmla="*/ 88943 h 606651"/>
                <a:gd name="connsiteX68" fmla="*/ 161072 w 440751"/>
                <a:gd name="connsiteY68" fmla="*/ 151229 h 606651"/>
                <a:gd name="connsiteX69" fmla="*/ 160245 w 440751"/>
                <a:gd name="connsiteY69" fmla="*/ 156846 h 606651"/>
                <a:gd name="connsiteX70" fmla="*/ 275152 w 440751"/>
                <a:gd name="connsiteY70" fmla="*/ 254489 h 606651"/>
                <a:gd name="connsiteX71" fmla="*/ 299390 w 440751"/>
                <a:gd name="connsiteY71" fmla="*/ 254076 h 606651"/>
                <a:gd name="connsiteX72" fmla="*/ 342574 w 440751"/>
                <a:gd name="connsiteY72" fmla="*/ 255645 h 606651"/>
                <a:gd name="connsiteX73" fmla="*/ 377981 w 440751"/>
                <a:gd name="connsiteY73" fmla="*/ 270680 h 606651"/>
                <a:gd name="connsiteX74" fmla="*/ 384764 w 440751"/>
                <a:gd name="connsiteY74" fmla="*/ 294719 h 606651"/>
                <a:gd name="connsiteX75" fmla="*/ 384516 w 440751"/>
                <a:gd name="connsiteY75" fmla="*/ 295875 h 606651"/>
                <a:gd name="connsiteX76" fmla="*/ 354238 w 440751"/>
                <a:gd name="connsiteY76" fmla="*/ 321318 h 606651"/>
                <a:gd name="connsiteX77" fmla="*/ 333556 w 440751"/>
                <a:gd name="connsiteY77" fmla="*/ 316279 h 606651"/>
                <a:gd name="connsiteX78" fmla="*/ 332895 w 440751"/>
                <a:gd name="connsiteY78" fmla="*/ 315949 h 606651"/>
                <a:gd name="connsiteX79" fmla="*/ 269526 w 440751"/>
                <a:gd name="connsiteY79" fmla="*/ 272580 h 606651"/>
                <a:gd name="connsiteX80" fmla="*/ 124590 w 440751"/>
                <a:gd name="connsiteY80" fmla="*/ 304136 h 606651"/>
                <a:gd name="connsiteX81" fmla="*/ 121363 w 440751"/>
                <a:gd name="connsiteY81" fmla="*/ 316362 h 606651"/>
                <a:gd name="connsiteX82" fmla="*/ 73796 w 440751"/>
                <a:gd name="connsiteY82" fmla="*/ 369974 h 606651"/>
                <a:gd name="connsiteX83" fmla="*/ 70239 w 440751"/>
                <a:gd name="connsiteY83" fmla="*/ 369726 h 606651"/>
                <a:gd name="connsiteX84" fmla="*/ 68749 w 440751"/>
                <a:gd name="connsiteY84" fmla="*/ 369313 h 606651"/>
                <a:gd name="connsiteX85" fmla="*/ 57416 w 440751"/>
                <a:gd name="connsiteY85" fmla="*/ 358574 h 606651"/>
                <a:gd name="connsiteX86" fmla="*/ 60229 w 440751"/>
                <a:gd name="connsiteY86" fmla="*/ 330735 h 606651"/>
                <a:gd name="connsiteX87" fmla="*/ 60725 w 440751"/>
                <a:gd name="connsiteY87" fmla="*/ 329662 h 606651"/>
                <a:gd name="connsiteX88" fmla="*/ 61552 w 440751"/>
                <a:gd name="connsiteY88" fmla="*/ 328753 h 606651"/>
                <a:gd name="connsiteX89" fmla="*/ 109285 w 440751"/>
                <a:gd name="connsiteY89" fmla="*/ 291827 h 606651"/>
                <a:gd name="connsiteX90" fmla="*/ 140887 w 440751"/>
                <a:gd name="connsiteY90" fmla="*/ 162959 h 606651"/>
                <a:gd name="connsiteX91" fmla="*/ 125169 w 440751"/>
                <a:gd name="connsiteY91" fmla="*/ 147264 h 606651"/>
                <a:gd name="connsiteX92" fmla="*/ 106804 w 440751"/>
                <a:gd name="connsiteY92" fmla="*/ 101251 h 606651"/>
                <a:gd name="connsiteX93" fmla="*/ 126823 w 440751"/>
                <a:gd name="connsiteY93" fmla="*/ 82582 h 606651"/>
                <a:gd name="connsiteX94" fmla="*/ 23824 w 440751"/>
                <a:gd name="connsiteY94" fmla="*/ 23790 h 606651"/>
                <a:gd name="connsiteX95" fmla="*/ 23824 w 440751"/>
                <a:gd name="connsiteY95" fmla="*/ 403939 h 606651"/>
                <a:gd name="connsiteX96" fmla="*/ 416927 w 440751"/>
                <a:gd name="connsiteY96" fmla="*/ 403939 h 606651"/>
                <a:gd name="connsiteX97" fmla="*/ 416927 w 440751"/>
                <a:gd name="connsiteY97" fmla="*/ 157445 h 606651"/>
                <a:gd name="connsiteX98" fmla="*/ 311703 w 440751"/>
                <a:gd name="connsiteY98" fmla="*/ 157445 h 606651"/>
                <a:gd name="connsiteX99" fmla="*/ 299790 w 440751"/>
                <a:gd name="connsiteY99" fmla="*/ 145550 h 606651"/>
                <a:gd name="connsiteX100" fmla="*/ 299790 w 440751"/>
                <a:gd name="connsiteY100" fmla="*/ 23790 h 606651"/>
                <a:gd name="connsiteX101" fmla="*/ 23824 w 440751"/>
                <a:gd name="connsiteY101" fmla="*/ 0 h 606651"/>
                <a:gd name="connsiteX102" fmla="*/ 311703 w 440751"/>
                <a:gd name="connsiteY102" fmla="*/ 0 h 606651"/>
                <a:gd name="connsiteX103" fmla="*/ 314432 w 440751"/>
                <a:gd name="connsiteY103" fmla="*/ 330 h 606651"/>
                <a:gd name="connsiteX104" fmla="*/ 315094 w 440751"/>
                <a:gd name="connsiteY104" fmla="*/ 578 h 606651"/>
                <a:gd name="connsiteX105" fmla="*/ 317410 w 440751"/>
                <a:gd name="connsiteY105" fmla="*/ 1569 h 606651"/>
                <a:gd name="connsiteX106" fmla="*/ 318238 w 440751"/>
                <a:gd name="connsiteY106" fmla="*/ 1982 h 606651"/>
                <a:gd name="connsiteX107" fmla="*/ 320554 w 440751"/>
                <a:gd name="connsiteY107" fmla="*/ 3965 h 606651"/>
                <a:gd name="connsiteX108" fmla="*/ 320637 w 440751"/>
                <a:gd name="connsiteY108" fmla="*/ 4048 h 606651"/>
                <a:gd name="connsiteX109" fmla="*/ 437773 w 440751"/>
                <a:gd name="connsiteY109" fmla="*/ 137703 h 606651"/>
                <a:gd name="connsiteX110" fmla="*/ 440669 w 440751"/>
                <a:gd name="connsiteY110" fmla="*/ 145385 h 606651"/>
                <a:gd name="connsiteX111" fmla="*/ 440751 w 440751"/>
                <a:gd name="connsiteY111" fmla="*/ 146707 h 606651"/>
                <a:gd name="connsiteX112" fmla="*/ 440751 w 440751"/>
                <a:gd name="connsiteY112" fmla="*/ 582861 h 606651"/>
                <a:gd name="connsiteX113" fmla="*/ 416927 w 440751"/>
                <a:gd name="connsiteY113" fmla="*/ 606651 h 606651"/>
                <a:gd name="connsiteX114" fmla="*/ 23824 w 440751"/>
                <a:gd name="connsiteY114" fmla="*/ 606651 h 606651"/>
                <a:gd name="connsiteX115" fmla="*/ 0 w 440751"/>
                <a:gd name="connsiteY115" fmla="*/ 582861 h 606651"/>
                <a:gd name="connsiteX116" fmla="*/ 0 w 440751"/>
                <a:gd name="connsiteY116" fmla="*/ 23790 h 606651"/>
                <a:gd name="connsiteX117" fmla="*/ 23824 w 440751"/>
                <a:gd name="connsiteY117"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40751" h="606651">
                  <a:moveTo>
                    <a:pt x="211545" y="456699"/>
                  </a:moveTo>
                  <a:cubicBezTo>
                    <a:pt x="239589" y="456699"/>
                    <a:pt x="257210" y="472566"/>
                    <a:pt x="256962" y="502563"/>
                  </a:cubicBezTo>
                  <a:cubicBezTo>
                    <a:pt x="256962" y="537023"/>
                    <a:pt x="237686" y="553303"/>
                    <a:pt x="208070" y="553138"/>
                  </a:cubicBezTo>
                  <a:cubicBezTo>
                    <a:pt x="204016" y="553138"/>
                    <a:pt x="199549" y="553138"/>
                    <a:pt x="196736" y="552477"/>
                  </a:cubicBezTo>
                  <a:lnTo>
                    <a:pt x="196736" y="458021"/>
                  </a:lnTo>
                  <a:cubicBezTo>
                    <a:pt x="199466" y="457360"/>
                    <a:pt x="204182" y="456699"/>
                    <a:pt x="211545" y="456699"/>
                  </a:cubicBezTo>
                  <a:close/>
                  <a:moveTo>
                    <a:pt x="85174" y="456347"/>
                  </a:moveTo>
                  <a:cubicBezTo>
                    <a:pt x="101466" y="456347"/>
                    <a:pt x="110646" y="464271"/>
                    <a:pt x="110646" y="477561"/>
                  </a:cubicBezTo>
                  <a:cubicBezTo>
                    <a:pt x="110646" y="492336"/>
                    <a:pt x="99978" y="501085"/>
                    <a:pt x="82611" y="501085"/>
                  </a:cubicBezTo>
                  <a:cubicBezTo>
                    <a:pt x="77897" y="501085"/>
                    <a:pt x="74423" y="500837"/>
                    <a:pt x="71694" y="500177"/>
                  </a:cubicBezTo>
                  <a:lnTo>
                    <a:pt x="71694" y="457668"/>
                  </a:lnTo>
                  <a:cubicBezTo>
                    <a:pt x="74010" y="457007"/>
                    <a:pt x="78558" y="456347"/>
                    <a:pt x="85174" y="456347"/>
                  </a:cubicBezTo>
                  <a:close/>
                  <a:moveTo>
                    <a:pt x="313109" y="432768"/>
                  </a:moveTo>
                  <a:lnTo>
                    <a:pt x="313109" y="577079"/>
                  </a:lnTo>
                  <a:lnTo>
                    <a:pt x="345950" y="577079"/>
                  </a:lnTo>
                  <a:lnTo>
                    <a:pt x="345950" y="519090"/>
                  </a:lnTo>
                  <a:lnTo>
                    <a:pt x="397818" y="519090"/>
                  </a:lnTo>
                  <a:lnTo>
                    <a:pt x="397818" y="492491"/>
                  </a:lnTo>
                  <a:lnTo>
                    <a:pt x="345950" y="492491"/>
                  </a:lnTo>
                  <a:lnTo>
                    <a:pt x="345950" y="459532"/>
                  </a:lnTo>
                  <a:lnTo>
                    <a:pt x="401458" y="459532"/>
                  </a:lnTo>
                  <a:lnTo>
                    <a:pt x="401458" y="432768"/>
                  </a:lnTo>
                  <a:close/>
                  <a:moveTo>
                    <a:pt x="208050" y="431694"/>
                  </a:moveTo>
                  <a:cubicBezTo>
                    <a:pt x="191588" y="431694"/>
                    <a:pt x="175870" y="432768"/>
                    <a:pt x="163876" y="434668"/>
                  </a:cubicBezTo>
                  <a:lnTo>
                    <a:pt x="163876" y="576418"/>
                  </a:lnTo>
                  <a:cubicBezTo>
                    <a:pt x="172065" y="577492"/>
                    <a:pt x="184060" y="578565"/>
                    <a:pt x="201018" y="578565"/>
                  </a:cubicBezTo>
                  <a:cubicBezTo>
                    <a:pt x="229310" y="578565"/>
                    <a:pt x="252472" y="572535"/>
                    <a:pt x="267611" y="559979"/>
                  </a:cubicBezTo>
                  <a:cubicBezTo>
                    <a:pt x="281591" y="548167"/>
                    <a:pt x="291683" y="529085"/>
                    <a:pt x="291683" y="501495"/>
                  </a:cubicBezTo>
                  <a:cubicBezTo>
                    <a:pt x="291683" y="476053"/>
                    <a:pt x="282253" y="458210"/>
                    <a:pt x="267197" y="447141"/>
                  </a:cubicBezTo>
                  <a:cubicBezTo>
                    <a:pt x="253300" y="436650"/>
                    <a:pt x="235514" y="431694"/>
                    <a:pt x="208050" y="431694"/>
                  </a:cubicBezTo>
                  <a:close/>
                  <a:moveTo>
                    <a:pt x="83468" y="431694"/>
                  </a:moveTo>
                  <a:cubicBezTo>
                    <a:pt x="63532" y="431694"/>
                    <a:pt x="49386" y="433015"/>
                    <a:pt x="39293" y="434668"/>
                  </a:cubicBezTo>
                  <a:lnTo>
                    <a:pt x="39293" y="577079"/>
                  </a:lnTo>
                  <a:lnTo>
                    <a:pt x="71722" y="577079"/>
                  </a:lnTo>
                  <a:lnTo>
                    <a:pt x="71722" y="525450"/>
                  </a:lnTo>
                  <a:cubicBezTo>
                    <a:pt x="74700" y="525863"/>
                    <a:pt x="78505" y="526111"/>
                    <a:pt x="82807" y="526111"/>
                  </a:cubicBezTo>
                  <a:cubicBezTo>
                    <a:pt x="102164" y="526111"/>
                    <a:pt x="118626" y="521403"/>
                    <a:pt x="129793" y="510912"/>
                  </a:cubicBezTo>
                  <a:cubicBezTo>
                    <a:pt x="138397" y="502817"/>
                    <a:pt x="143029" y="490756"/>
                    <a:pt x="143029" y="476631"/>
                  </a:cubicBezTo>
                  <a:cubicBezTo>
                    <a:pt x="143029" y="462505"/>
                    <a:pt x="136825" y="450528"/>
                    <a:pt x="127643" y="443258"/>
                  </a:cubicBezTo>
                  <a:cubicBezTo>
                    <a:pt x="117964" y="435576"/>
                    <a:pt x="103653" y="431694"/>
                    <a:pt x="83468" y="431694"/>
                  </a:cubicBezTo>
                  <a:close/>
                  <a:moveTo>
                    <a:pt x="102750" y="316527"/>
                  </a:moveTo>
                  <a:cubicBezTo>
                    <a:pt x="92409" y="323383"/>
                    <a:pt x="83392" y="331066"/>
                    <a:pt x="75864" y="339492"/>
                  </a:cubicBezTo>
                  <a:cubicBezTo>
                    <a:pt x="74127" y="343705"/>
                    <a:pt x="72968" y="349405"/>
                    <a:pt x="73961" y="351800"/>
                  </a:cubicBezTo>
                  <a:cubicBezTo>
                    <a:pt x="74044" y="351966"/>
                    <a:pt x="74044" y="352048"/>
                    <a:pt x="74127" y="352131"/>
                  </a:cubicBezTo>
                  <a:cubicBezTo>
                    <a:pt x="77932" y="351966"/>
                    <a:pt x="92657" y="349157"/>
                    <a:pt x="102750" y="316527"/>
                  </a:cubicBezTo>
                  <a:close/>
                  <a:moveTo>
                    <a:pt x="298977" y="271919"/>
                  </a:moveTo>
                  <a:cubicBezTo>
                    <a:pt x="313537" y="282162"/>
                    <a:pt x="327931" y="291745"/>
                    <a:pt x="341912" y="300501"/>
                  </a:cubicBezTo>
                  <a:cubicBezTo>
                    <a:pt x="343153" y="301079"/>
                    <a:pt x="348613" y="303475"/>
                    <a:pt x="354238" y="303475"/>
                  </a:cubicBezTo>
                  <a:cubicBezTo>
                    <a:pt x="359036" y="303475"/>
                    <a:pt x="364331" y="302071"/>
                    <a:pt x="367061" y="291992"/>
                  </a:cubicBezTo>
                  <a:cubicBezTo>
                    <a:pt x="367474" y="287945"/>
                    <a:pt x="366647" y="284806"/>
                    <a:pt x="364413" y="282162"/>
                  </a:cubicBezTo>
                  <a:cubicBezTo>
                    <a:pt x="358705" y="275554"/>
                    <a:pt x="345635" y="273571"/>
                    <a:pt x="341415" y="273488"/>
                  </a:cubicBezTo>
                  <a:cubicBezTo>
                    <a:pt x="340754" y="273406"/>
                    <a:pt x="324208" y="271919"/>
                    <a:pt x="299390" y="271919"/>
                  </a:cubicBezTo>
                  <a:close/>
                  <a:moveTo>
                    <a:pt x="155943" y="177498"/>
                  </a:moveTo>
                  <a:cubicBezTo>
                    <a:pt x="149490" y="206080"/>
                    <a:pt x="138322" y="250606"/>
                    <a:pt x="130546" y="281006"/>
                  </a:cubicBezTo>
                  <a:lnTo>
                    <a:pt x="130298" y="281997"/>
                  </a:lnTo>
                  <a:cubicBezTo>
                    <a:pt x="168352" y="266384"/>
                    <a:pt x="211452" y="259280"/>
                    <a:pt x="247521" y="256223"/>
                  </a:cubicBezTo>
                  <a:lnTo>
                    <a:pt x="246859" y="255728"/>
                  </a:lnTo>
                  <a:lnTo>
                    <a:pt x="247273" y="255728"/>
                  </a:lnTo>
                  <a:cubicBezTo>
                    <a:pt x="208971" y="225906"/>
                    <a:pt x="177038" y="197241"/>
                    <a:pt x="156191" y="177581"/>
                  </a:cubicBezTo>
                  <a:lnTo>
                    <a:pt x="156191" y="177746"/>
                  </a:lnTo>
                  <a:close/>
                  <a:moveTo>
                    <a:pt x="131456" y="99764"/>
                  </a:moveTo>
                  <a:cubicBezTo>
                    <a:pt x="131373" y="99764"/>
                    <a:pt x="125252" y="101582"/>
                    <a:pt x="123845" y="106456"/>
                  </a:cubicBezTo>
                  <a:cubicBezTo>
                    <a:pt x="123018" y="109347"/>
                    <a:pt x="122770" y="117855"/>
                    <a:pt x="138322" y="135120"/>
                  </a:cubicBezTo>
                  <a:cubicBezTo>
                    <a:pt x="138322" y="135120"/>
                    <a:pt x="140308" y="137186"/>
                    <a:pt x="143948" y="140820"/>
                  </a:cubicBezTo>
                  <a:cubicBezTo>
                    <a:pt x="145189" y="117690"/>
                    <a:pt x="141962" y="105134"/>
                    <a:pt x="138157" y="100921"/>
                  </a:cubicBezTo>
                  <a:cubicBezTo>
                    <a:pt x="136502" y="99104"/>
                    <a:pt x="134600" y="98938"/>
                    <a:pt x="131456" y="99764"/>
                  </a:cubicBezTo>
                  <a:close/>
                  <a:moveTo>
                    <a:pt x="126823" y="82582"/>
                  </a:moveTo>
                  <a:cubicBezTo>
                    <a:pt x="136254" y="80021"/>
                    <a:pt x="145271" y="82252"/>
                    <a:pt x="151393" y="88943"/>
                  </a:cubicBezTo>
                  <a:cubicBezTo>
                    <a:pt x="160741" y="99269"/>
                    <a:pt x="163967" y="120168"/>
                    <a:pt x="161072" y="151229"/>
                  </a:cubicBezTo>
                  <a:cubicBezTo>
                    <a:pt x="160907" y="152633"/>
                    <a:pt x="160658" y="154451"/>
                    <a:pt x="160245" y="156846"/>
                  </a:cubicBezTo>
                  <a:cubicBezTo>
                    <a:pt x="182581" y="178242"/>
                    <a:pt x="224275" y="216406"/>
                    <a:pt x="275152" y="254489"/>
                  </a:cubicBezTo>
                  <a:cubicBezTo>
                    <a:pt x="283176" y="254241"/>
                    <a:pt x="291283" y="254076"/>
                    <a:pt x="299390" y="254076"/>
                  </a:cubicBezTo>
                  <a:cubicBezTo>
                    <a:pt x="325118" y="254076"/>
                    <a:pt x="341912" y="255562"/>
                    <a:pt x="342574" y="255645"/>
                  </a:cubicBezTo>
                  <a:cubicBezTo>
                    <a:pt x="344559" y="255728"/>
                    <a:pt x="366316" y="256884"/>
                    <a:pt x="377981" y="270680"/>
                  </a:cubicBezTo>
                  <a:cubicBezTo>
                    <a:pt x="383606" y="277123"/>
                    <a:pt x="385922" y="285466"/>
                    <a:pt x="384764" y="294719"/>
                  </a:cubicBezTo>
                  <a:lnTo>
                    <a:pt x="384516" y="295875"/>
                  </a:lnTo>
                  <a:cubicBezTo>
                    <a:pt x="380380" y="311984"/>
                    <a:pt x="369377" y="321318"/>
                    <a:pt x="354238" y="321318"/>
                  </a:cubicBezTo>
                  <a:cubicBezTo>
                    <a:pt x="343566" y="321318"/>
                    <a:pt x="334549" y="316857"/>
                    <a:pt x="333556" y="316279"/>
                  </a:cubicBezTo>
                  <a:lnTo>
                    <a:pt x="332895" y="315949"/>
                  </a:lnTo>
                  <a:cubicBezTo>
                    <a:pt x="312213" y="303062"/>
                    <a:pt x="290952" y="288440"/>
                    <a:pt x="269526" y="272580"/>
                  </a:cubicBezTo>
                  <a:cubicBezTo>
                    <a:pt x="227915" y="274645"/>
                    <a:pt x="170503" y="281832"/>
                    <a:pt x="124590" y="304136"/>
                  </a:cubicBezTo>
                  <a:lnTo>
                    <a:pt x="121363" y="316362"/>
                  </a:lnTo>
                  <a:cubicBezTo>
                    <a:pt x="108210" y="364770"/>
                    <a:pt x="83723" y="369974"/>
                    <a:pt x="73796" y="369974"/>
                  </a:cubicBezTo>
                  <a:cubicBezTo>
                    <a:pt x="71479" y="369974"/>
                    <a:pt x="70239" y="369726"/>
                    <a:pt x="70239" y="369726"/>
                  </a:cubicBezTo>
                  <a:lnTo>
                    <a:pt x="68749" y="369313"/>
                  </a:lnTo>
                  <a:cubicBezTo>
                    <a:pt x="63455" y="367413"/>
                    <a:pt x="59484" y="363696"/>
                    <a:pt x="57416" y="358574"/>
                  </a:cubicBezTo>
                  <a:cubicBezTo>
                    <a:pt x="52783" y="347422"/>
                    <a:pt x="58905" y="333462"/>
                    <a:pt x="60229" y="330735"/>
                  </a:cubicBezTo>
                  <a:lnTo>
                    <a:pt x="60725" y="329662"/>
                  </a:lnTo>
                  <a:lnTo>
                    <a:pt x="61552" y="328753"/>
                  </a:lnTo>
                  <a:cubicBezTo>
                    <a:pt x="73961" y="314544"/>
                    <a:pt x="90010" y="302153"/>
                    <a:pt x="109285" y="291827"/>
                  </a:cubicBezTo>
                  <a:cubicBezTo>
                    <a:pt x="117475" y="260023"/>
                    <a:pt x="134434" y="193689"/>
                    <a:pt x="140887" y="162959"/>
                  </a:cubicBezTo>
                  <a:cubicBezTo>
                    <a:pt x="130960" y="153212"/>
                    <a:pt x="125417" y="147512"/>
                    <a:pt x="125169" y="147264"/>
                  </a:cubicBezTo>
                  <a:cubicBezTo>
                    <a:pt x="109120" y="129338"/>
                    <a:pt x="102915" y="113890"/>
                    <a:pt x="106804" y="101251"/>
                  </a:cubicBezTo>
                  <a:cubicBezTo>
                    <a:pt x="110195" y="89686"/>
                    <a:pt x="121032" y="84069"/>
                    <a:pt x="126823" y="82582"/>
                  </a:cubicBezTo>
                  <a:close/>
                  <a:moveTo>
                    <a:pt x="23824" y="23790"/>
                  </a:moveTo>
                  <a:lnTo>
                    <a:pt x="23824" y="403939"/>
                  </a:lnTo>
                  <a:lnTo>
                    <a:pt x="416927" y="403939"/>
                  </a:lnTo>
                  <a:lnTo>
                    <a:pt x="416927" y="157445"/>
                  </a:lnTo>
                  <a:lnTo>
                    <a:pt x="311703" y="157445"/>
                  </a:lnTo>
                  <a:cubicBezTo>
                    <a:pt x="305085" y="157445"/>
                    <a:pt x="299790" y="152076"/>
                    <a:pt x="299790" y="145550"/>
                  </a:cubicBezTo>
                  <a:lnTo>
                    <a:pt x="299790" y="23790"/>
                  </a:lnTo>
                  <a:close/>
                  <a:moveTo>
                    <a:pt x="23824" y="0"/>
                  </a:moveTo>
                  <a:lnTo>
                    <a:pt x="311703" y="0"/>
                  </a:lnTo>
                  <a:cubicBezTo>
                    <a:pt x="312612" y="0"/>
                    <a:pt x="313522" y="165"/>
                    <a:pt x="314432" y="330"/>
                  </a:cubicBezTo>
                  <a:cubicBezTo>
                    <a:pt x="314681" y="413"/>
                    <a:pt x="314846" y="496"/>
                    <a:pt x="315094" y="578"/>
                  </a:cubicBezTo>
                  <a:cubicBezTo>
                    <a:pt x="315921" y="826"/>
                    <a:pt x="316666" y="1156"/>
                    <a:pt x="317410" y="1569"/>
                  </a:cubicBezTo>
                  <a:cubicBezTo>
                    <a:pt x="317659" y="1652"/>
                    <a:pt x="317990" y="1817"/>
                    <a:pt x="318238" y="1982"/>
                  </a:cubicBezTo>
                  <a:cubicBezTo>
                    <a:pt x="319065" y="2561"/>
                    <a:pt x="319892" y="3221"/>
                    <a:pt x="320554" y="3965"/>
                  </a:cubicBezTo>
                  <a:cubicBezTo>
                    <a:pt x="320554" y="4048"/>
                    <a:pt x="320637" y="4048"/>
                    <a:pt x="320637" y="4048"/>
                  </a:cubicBezTo>
                  <a:lnTo>
                    <a:pt x="437773" y="137703"/>
                  </a:lnTo>
                  <a:cubicBezTo>
                    <a:pt x="439676" y="139850"/>
                    <a:pt x="440586" y="142576"/>
                    <a:pt x="440669" y="145385"/>
                  </a:cubicBezTo>
                  <a:cubicBezTo>
                    <a:pt x="440669" y="145798"/>
                    <a:pt x="440751" y="146294"/>
                    <a:pt x="440751" y="146707"/>
                  </a:cubicBezTo>
                  <a:lnTo>
                    <a:pt x="440751" y="582861"/>
                  </a:lnTo>
                  <a:cubicBezTo>
                    <a:pt x="440751" y="595995"/>
                    <a:pt x="430080" y="606651"/>
                    <a:pt x="416927" y="606651"/>
                  </a:cubicBezTo>
                  <a:lnTo>
                    <a:pt x="23824" y="606651"/>
                  </a:lnTo>
                  <a:cubicBezTo>
                    <a:pt x="10671" y="606651"/>
                    <a:pt x="0" y="595995"/>
                    <a:pt x="0" y="582861"/>
                  </a:cubicBezTo>
                  <a:lnTo>
                    <a:pt x="0" y="23790"/>
                  </a:lnTo>
                  <a:cubicBezTo>
                    <a:pt x="0" y="10656"/>
                    <a:pt x="10671" y="0"/>
                    <a:pt x="238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latin typeface="微软雅黑" panose="020B0503020204020204" pitchFamily="34" charset="-122"/>
                <a:ea typeface="微软雅黑" panose="020B0503020204020204" pitchFamily="34" charset="-122"/>
              </a:endParaRPr>
            </a:p>
          </p:txBody>
        </p:sp>
        <p:sp>
          <p:nvSpPr>
            <p:cNvPr id="14" name="iconfont-11624-5524686"/>
            <p:cNvSpPr/>
            <p:nvPr/>
          </p:nvSpPr>
          <p:spPr>
            <a:xfrm>
              <a:off x="856427" y="4626397"/>
              <a:ext cx="457919" cy="393672"/>
            </a:xfrm>
            <a:custGeom>
              <a:avLst/>
              <a:gdLst>
                <a:gd name="connsiteX0" fmla="*/ 86610 w 609586"/>
                <a:gd name="connsiteY0" fmla="*/ 173700 h 609586"/>
                <a:gd name="connsiteX1" fmla="*/ 153646 w 609586"/>
                <a:gd name="connsiteY1" fmla="*/ 281273 h 609586"/>
                <a:gd name="connsiteX2" fmla="*/ 83229 w 609586"/>
                <a:gd name="connsiteY2" fmla="*/ 393131 h 609586"/>
                <a:gd name="connsiteX3" fmla="*/ 136554 w 609586"/>
                <a:gd name="connsiteY3" fmla="*/ 393131 h 609586"/>
                <a:gd name="connsiteX4" fmla="*/ 180451 w 609586"/>
                <a:gd name="connsiteY4" fmla="*/ 318463 h 609586"/>
                <a:gd name="connsiteX5" fmla="*/ 222206 w 609586"/>
                <a:gd name="connsiteY5" fmla="*/ 393131 h 609586"/>
                <a:gd name="connsiteX6" fmla="*/ 277959 w 609586"/>
                <a:gd name="connsiteY6" fmla="*/ 393131 h 609586"/>
                <a:gd name="connsiteX7" fmla="*/ 206638 w 609586"/>
                <a:gd name="connsiteY7" fmla="*/ 279463 h 609586"/>
                <a:gd name="connsiteX8" fmla="*/ 273674 w 609586"/>
                <a:gd name="connsiteY8" fmla="*/ 173700 h 609586"/>
                <a:gd name="connsiteX9" fmla="*/ 220683 w 609586"/>
                <a:gd name="connsiteY9" fmla="*/ 173700 h 609586"/>
                <a:gd name="connsiteX10" fmla="*/ 180451 w 609586"/>
                <a:gd name="connsiteY10" fmla="*/ 245034 h 609586"/>
                <a:gd name="connsiteX11" fmla="*/ 141458 w 609586"/>
                <a:gd name="connsiteY11" fmla="*/ 173700 h 609586"/>
                <a:gd name="connsiteX12" fmla="*/ 372467 w 609586"/>
                <a:gd name="connsiteY12" fmla="*/ 78960 h 609586"/>
                <a:gd name="connsiteX13" fmla="*/ 609586 w 609586"/>
                <a:gd name="connsiteY13" fmla="*/ 78960 h 609586"/>
                <a:gd name="connsiteX14" fmla="*/ 609586 w 609586"/>
                <a:gd name="connsiteY14" fmla="*/ 530054 h 609586"/>
                <a:gd name="connsiteX15" fmla="*/ 372467 w 609586"/>
                <a:gd name="connsiteY15" fmla="*/ 530054 h 609586"/>
                <a:gd name="connsiteX16" fmla="*/ 372467 w 609586"/>
                <a:gd name="connsiteY16" fmla="*/ 477001 h 609586"/>
                <a:gd name="connsiteX17" fmla="*/ 556867 w 609586"/>
                <a:gd name="connsiteY17" fmla="*/ 477001 h 609586"/>
                <a:gd name="connsiteX18" fmla="*/ 556867 w 609586"/>
                <a:gd name="connsiteY18" fmla="*/ 451379 h 609586"/>
                <a:gd name="connsiteX19" fmla="*/ 372467 w 609586"/>
                <a:gd name="connsiteY19" fmla="*/ 451379 h 609586"/>
                <a:gd name="connsiteX20" fmla="*/ 372467 w 609586"/>
                <a:gd name="connsiteY20" fmla="*/ 410851 h 609586"/>
                <a:gd name="connsiteX21" fmla="*/ 556867 w 609586"/>
                <a:gd name="connsiteY21" fmla="*/ 410851 h 609586"/>
                <a:gd name="connsiteX22" fmla="*/ 556867 w 609586"/>
                <a:gd name="connsiteY22" fmla="*/ 385277 h 609586"/>
                <a:gd name="connsiteX23" fmla="*/ 372467 w 609586"/>
                <a:gd name="connsiteY23" fmla="*/ 385277 h 609586"/>
                <a:gd name="connsiteX24" fmla="*/ 372467 w 609586"/>
                <a:gd name="connsiteY24" fmla="*/ 344416 h 609586"/>
                <a:gd name="connsiteX25" fmla="*/ 556867 w 609586"/>
                <a:gd name="connsiteY25" fmla="*/ 344416 h 609586"/>
                <a:gd name="connsiteX26" fmla="*/ 556867 w 609586"/>
                <a:gd name="connsiteY26" fmla="*/ 318794 h 609586"/>
                <a:gd name="connsiteX27" fmla="*/ 372467 w 609586"/>
                <a:gd name="connsiteY27" fmla="*/ 318794 h 609586"/>
                <a:gd name="connsiteX28" fmla="*/ 372467 w 609586"/>
                <a:gd name="connsiteY28" fmla="*/ 277981 h 609586"/>
                <a:gd name="connsiteX29" fmla="*/ 556867 w 609586"/>
                <a:gd name="connsiteY29" fmla="*/ 277981 h 609586"/>
                <a:gd name="connsiteX30" fmla="*/ 556867 w 609586"/>
                <a:gd name="connsiteY30" fmla="*/ 252359 h 609586"/>
                <a:gd name="connsiteX31" fmla="*/ 372467 w 609586"/>
                <a:gd name="connsiteY31" fmla="*/ 252359 h 609586"/>
                <a:gd name="connsiteX32" fmla="*/ 372467 w 609586"/>
                <a:gd name="connsiteY32" fmla="*/ 211545 h 609586"/>
                <a:gd name="connsiteX33" fmla="*/ 556867 w 609586"/>
                <a:gd name="connsiteY33" fmla="*/ 211545 h 609586"/>
                <a:gd name="connsiteX34" fmla="*/ 556867 w 609586"/>
                <a:gd name="connsiteY34" fmla="*/ 185924 h 609586"/>
                <a:gd name="connsiteX35" fmla="*/ 372467 w 609586"/>
                <a:gd name="connsiteY35" fmla="*/ 185924 h 609586"/>
                <a:gd name="connsiteX36" fmla="*/ 372467 w 609586"/>
                <a:gd name="connsiteY36" fmla="*/ 144491 h 609586"/>
                <a:gd name="connsiteX37" fmla="*/ 556867 w 609586"/>
                <a:gd name="connsiteY37" fmla="*/ 144491 h 609586"/>
                <a:gd name="connsiteX38" fmla="*/ 556867 w 609586"/>
                <a:gd name="connsiteY38" fmla="*/ 118869 h 609586"/>
                <a:gd name="connsiteX39" fmla="*/ 372467 w 609586"/>
                <a:gd name="connsiteY39" fmla="*/ 118869 h 609586"/>
                <a:gd name="connsiteX40" fmla="*/ 343511 w 609586"/>
                <a:gd name="connsiteY40" fmla="*/ 0 h 609586"/>
                <a:gd name="connsiteX41" fmla="*/ 343511 w 609586"/>
                <a:gd name="connsiteY41" fmla="*/ 609586 h 609586"/>
                <a:gd name="connsiteX42" fmla="*/ 0 w 609586"/>
                <a:gd name="connsiteY42" fmla="*/ 544675 h 609586"/>
                <a:gd name="connsiteX43" fmla="*/ 0 w 609586"/>
                <a:gd name="connsiteY43" fmla="*/ 64911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9586" h="609586">
                  <a:moveTo>
                    <a:pt x="86610" y="173700"/>
                  </a:moveTo>
                  <a:lnTo>
                    <a:pt x="153646" y="281273"/>
                  </a:lnTo>
                  <a:lnTo>
                    <a:pt x="83229" y="393131"/>
                  </a:lnTo>
                  <a:lnTo>
                    <a:pt x="136554" y="393131"/>
                  </a:lnTo>
                  <a:lnTo>
                    <a:pt x="180451" y="318463"/>
                  </a:lnTo>
                  <a:lnTo>
                    <a:pt x="222206" y="393131"/>
                  </a:lnTo>
                  <a:lnTo>
                    <a:pt x="277959" y="393131"/>
                  </a:lnTo>
                  <a:lnTo>
                    <a:pt x="206638" y="279463"/>
                  </a:lnTo>
                  <a:lnTo>
                    <a:pt x="273674" y="173700"/>
                  </a:lnTo>
                  <a:lnTo>
                    <a:pt x="220683" y="173700"/>
                  </a:lnTo>
                  <a:lnTo>
                    <a:pt x="180451" y="245034"/>
                  </a:lnTo>
                  <a:lnTo>
                    <a:pt x="141458" y="173700"/>
                  </a:lnTo>
                  <a:close/>
                  <a:moveTo>
                    <a:pt x="372467" y="78960"/>
                  </a:moveTo>
                  <a:lnTo>
                    <a:pt x="609586" y="78960"/>
                  </a:lnTo>
                  <a:lnTo>
                    <a:pt x="609586" y="530054"/>
                  </a:lnTo>
                  <a:lnTo>
                    <a:pt x="372467" y="530054"/>
                  </a:lnTo>
                  <a:lnTo>
                    <a:pt x="372467" y="477001"/>
                  </a:lnTo>
                  <a:lnTo>
                    <a:pt x="556867" y="477001"/>
                  </a:lnTo>
                  <a:lnTo>
                    <a:pt x="556867" y="451379"/>
                  </a:lnTo>
                  <a:lnTo>
                    <a:pt x="372467" y="451379"/>
                  </a:lnTo>
                  <a:lnTo>
                    <a:pt x="372467" y="410851"/>
                  </a:lnTo>
                  <a:lnTo>
                    <a:pt x="556867" y="410851"/>
                  </a:lnTo>
                  <a:lnTo>
                    <a:pt x="556867" y="385277"/>
                  </a:lnTo>
                  <a:lnTo>
                    <a:pt x="372467" y="385277"/>
                  </a:lnTo>
                  <a:lnTo>
                    <a:pt x="372467" y="344416"/>
                  </a:lnTo>
                  <a:lnTo>
                    <a:pt x="556867" y="344416"/>
                  </a:lnTo>
                  <a:lnTo>
                    <a:pt x="556867" y="318794"/>
                  </a:lnTo>
                  <a:lnTo>
                    <a:pt x="372467" y="318794"/>
                  </a:lnTo>
                  <a:lnTo>
                    <a:pt x="372467" y="277981"/>
                  </a:lnTo>
                  <a:lnTo>
                    <a:pt x="556867" y="277981"/>
                  </a:lnTo>
                  <a:lnTo>
                    <a:pt x="556867" y="252359"/>
                  </a:lnTo>
                  <a:lnTo>
                    <a:pt x="372467" y="252359"/>
                  </a:lnTo>
                  <a:lnTo>
                    <a:pt x="372467" y="211545"/>
                  </a:lnTo>
                  <a:lnTo>
                    <a:pt x="556867" y="211545"/>
                  </a:lnTo>
                  <a:lnTo>
                    <a:pt x="556867" y="185924"/>
                  </a:lnTo>
                  <a:lnTo>
                    <a:pt x="372467" y="185924"/>
                  </a:lnTo>
                  <a:lnTo>
                    <a:pt x="372467" y="144491"/>
                  </a:lnTo>
                  <a:lnTo>
                    <a:pt x="556867" y="144491"/>
                  </a:lnTo>
                  <a:lnTo>
                    <a:pt x="556867" y="118869"/>
                  </a:lnTo>
                  <a:lnTo>
                    <a:pt x="372467" y="118869"/>
                  </a:lnTo>
                  <a:close/>
                  <a:moveTo>
                    <a:pt x="343511" y="0"/>
                  </a:moveTo>
                  <a:lnTo>
                    <a:pt x="343511" y="609586"/>
                  </a:lnTo>
                  <a:lnTo>
                    <a:pt x="0" y="544675"/>
                  </a:lnTo>
                  <a:lnTo>
                    <a:pt x="0" y="6491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latin typeface="微软雅黑" panose="020B0503020204020204" pitchFamily="34" charset="-122"/>
                <a:ea typeface="微软雅黑" panose="020B0503020204020204" pitchFamily="34" charset="-122"/>
              </a:endParaRPr>
            </a:p>
          </p:txBody>
        </p:sp>
        <p:sp>
          <p:nvSpPr>
            <p:cNvPr id="15" name="photograph_108132"/>
            <p:cNvSpPr>
              <a:spLocks noChangeAspect="1"/>
            </p:cNvSpPr>
            <p:nvPr/>
          </p:nvSpPr>
          <p:spPr>
            <a:xfrm>
              <a:off x="1373626" y="3575046"/>
              <a:ext cx="433810" cy="324891"/>
            </a:xfrm>
            <a:custGeom>
              <a:avLst/>
              <a:gdLst>
                <a:gd name="connsiteX0" fmla="*/ 189891 w 607639"/>
                <a:gd name="connsiteY0" fmla="*/ 113751 h 455076"/>
                <a:gd name="connsiteX1" fmla="*/ 227855 w 607639"/>
                <a:gd name="connsiteY1" fmla="*/ 151715 h 455076"/>
                <a:gd name="connsiteX2" fmla="*/ 189891 w 607639"/>
                <a:gd name="connsiteY2" fmla="*/ 189679 h 455076"/>
                <a:gd name="connsiteX3" fmla="*/ 151927 w 607639"/>
                <a:gd name="connsiteY3" fmla="*/ 151715 h 455076"/>
                <a:gd name="connsiteX4" fmla="*/ 189891 w 607639"/>
                <a:gd name="connsiteY4" fmla="*/ 113751 h 455076"/>
                <a:gd name="connsiteX5" fmla="*/ 75922 w 607639"/>
                <a:gd name="connsiteY5" fmla="*/ 75905 h 455076"/>
                <a:gd name="connsiteX6" fmla="*/ 75922 w 607639"/>
                <a:gd name="connsiteY6" fmla="*/ 353217 h 455076"/>
                <a:gd name="connsiteX7" fmla="*/ 216639 w 607639"/>
                <a:gd name="connsiteY7" fmla="*/ 250203 h 455076"/>
                <a:gd name="connsiteX8" fmla="*/ 240225 w 607639"/>
                <a:gd name="connsiteY8" fmla="*/ 251092 h 455076"/>
                <a:gd name="connsiteX9" fmla="*/ 298257 w 607639"/>
                <a:gd name="connsiteY9" fmla="*/ 300777 h 455076"/>
                <a:gd name="connsiteX10" fmla="*/ 403283 w 607639"/>
                <a:gd name="connsiteY10" fmla="*/ 177409 h 455076"/>
                <a:gd name="connsiteX11" fmla="*/ 417969 w 607639"/>
                <a:gd name="connsiteY11" fmla="*/ 170654 h 455076"/>
                <a:gd name="connsiteX12" fmla="*/ 432566 w 607639"/>
                <a:gd name="connsiteY12" fmla="*/ 177764 h 455076"/>
                <a:gd name="connsiteX13" fmla="*/ 531628 w 607639"/>
                <a:gd name="connsiteY13" fmla="*/ 301488 h 455076"/>
                <a:gd name="connsiteX14" fmla="*/ 531628 w 607639"/>
                <a:gd name="connsiteY14" fmla="*/ 75905 h 455076"/>
                <a:gd name="connsiteX15" fmla="*/ 38005 w 607639"/>
                <a:gd name="connsiteY15" fmla="*/ 0 h 455076"/>
                <a:gd name="connsiteX16" fmla="*/ 569634 w 607639"/>
                <a:gd name="connsiteY16" fmla="*/ 0 h 455076"/>
                <a:gd name="connsiteX17" fmla="*/ 607639 w 607639"/>
                <a:gd name="connsiteY17" fmla="*/ 37952 h 455076"/>
                <a:gd name="connsiteX18" fmla="*/ 607639 w 607639"/>
                <a:gd name="connsiteY18" fmla="*/ 417212 h 455076"/>
                <a:gd name="connsiteX19" fmla="*/ 569634 w 607639"/>
                <a:gd name="connsiteY19" fmla="*/ 455076 h 455076"/>
                <a:gd name="connsiteX20" fmla="*/ 38005 w 607639"/>
                <a:gd name="connsiteY20" fmla="*/ 455076 h 455076"/>
                <a:gd name="connsiteX21" fmla="*/ 0 w 607639"/>
                <a:gd name="connsiteY21" fmla="*/ 417212 h 455076"/>
                <a:gd name="connsiteX22" fmla="*/ 0 w 607639"/>
                <a:gd name="connsiteY22" fmla="*/ 37952 h 455076"/>
                <a:gd name="connsiteX23" fmla="*/ 38005 w 607639"/>
                <a:gd name="connsiteY23" fmla="*/ 0 h 45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7639" h="455076">
                  <a:moveTo>
                    <a:pt x="189891" y="113751"/>
                  </a:moveTo>
                  <a:cubicBezTo>
                    <a:pt x="210858" y="113751"/>
                    <a:pt x="227855" y="130748"/>
                    <a:pt x="227855" y="151715"/>
                  </a:cubicBezTo>
                  <a:cubicBezTo>
                    <a:pt x="227855" y="172682"/>
                    <a:pt x="210858" y="189679"/>
                    <a:pt x="189891" y="189679"/>
                  </a:cubicBezTo>
                  <a:cubicBezTo>
                    <a:pt x="168924" y="189679"/>
                    <a:pt x="151927" y="172682"/>
                    <a:pt x="151927" y="151715"/>
                  </a:cubicBezTo>
                  <a:cubicBezTo>
                    <a:pt x="151927" y="130748"/>
                    <a:pt x="168924" y="113751"/>
                    <a:pt x="189891" y="113751"/>
                  </a:cubicBezTo>
                  <a:close/>
                  <a:moveTo>
                    <a:pt x="75922" y="75905"/>
                  </a:moveTo>
                  <a:lnTo>
                    <a:pt x="75922" y="353217"/>
                  </a:lnTo>
                  <a:lnTo>
                    <a:pt x="216639" y="250203"/>
                  </a:lnTo>
                  <a:cubicBezTo>
                    <a:pt x="223759" y="245048"/>
                    <a:pt x="233550" y="245404"/>
                    <a:pt x="240225" y="251092"/>
                  </a:cubicBezTo>
                  <a:lnTo>
                    <a:pt x="298257" y="300777"/>
                  </a:lnTo>
                  <a:lnTo>
                    <a:pt x="403283" y="177409"/>
                  </a:lnTo>
                  <a:cubicBezTo>
                    <a:pt x="406932" y="173054"/>
                    <a:pt x="412628" y="170032"/>
                    <a:pt x="417969" y="170654"/>
                  </a:cubicBezTo>
                  <a:cubicBezTo>
                    <a:pt x="423665" y="170743"/>
                    <a:pt x="429005" y="173409"/>
                    <a:pt x="432566" y="177764"/>
                  </a:cubicBezTo>
                  <a:lnTo>
                    <a:pt x="531628" y="301488"/>
                  </a:lnTo>
                  <a:lnTo>
                    <a:pt x="531628" y="75905"/>
                  </a:lnTo>
                  <a:close/>
                  <a:moveTo>
                    <a:pt x="38005" y="0"/>
                  </a:moveTo>
                  <a:lnTo>
                    <a:pt x="569634" y="0"/>
                  </a:lnTo>
                  <a:cubicBezTo>
                    <a:pt x="590639" y="0"/>
                    <a:pt x="607639" y="16976"/>
                    <a:pt x="607639" y="37952"/>
                  </a:cubicBezTo>
                  <a:lnTo>
                    <a:pt x="607639" y="417212"/>
                  </a:lnTo>
                  <a:cubicBezTo>
                    <a:pt x="607639" y="438100"/>
                    <a:pt x="590639" y="455076"/>
                    <a:pt x="569634" y="455076"/>
                  </a:cubicBezTo>
                  <a:lnTo>
                    <a:pt x="38005" y="455076"/>
                  </a:lnTo>
                  <a:cubicBezTo>
                    <a:pt x="17000" y="455076"/>
                    <a:pt x="0" y="438100"/>
                    <a:pt x="0" y="417212"/>
                  </a:cubicBezTo>
                  <a:lnTo>
                    <a:pt x="0" y="37952"/>
                  </a:lnTo>
                  <a:cubicBezTo>
                    <a:pt x="0" y="16976"/>
                    <a:pt x="17000" y="0"/>
                    <a:pt x="38005"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dirty="0">
                <a:latin typeface="微软雅黑" panose="020B0503020204020204" pitchFamily="34" charset="-122"/>
                <a:ea typeface="微软雅黑" panose="020B0503020204020204" pitchFamily="34" charset="-122"/>
              </a:endParaRPr>
            </a:p>
          </p:txBody>
        </p:sp>
        <p:sp>
          <p:nvSpPr>
            <p:cNvPr id="16" name="flowchart-document_31610"/>
            <p:cNvSpPr>
              <a:spLocks noChangeAspect="1"/>
            </p:cNvSpPr>
            <p:nvPr/>
          </p:nvSpPr>
          <p:spPr>
            <a:xfrm>
              <a:off x="1373626" y="4043277"/>
              <a:ext cx="333732" cy="393672"/>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latin typeface="微软雅黑" panose="020B0503020204020204" pitchFamily="34" charset="-122"/>
                <a:ea typeface="微软雅黑" panose="020B0503020204020204" pitchFamily="34" charset="-122"/>
              </a:endParaRPr>
            </a:p>
          </p:txBody>
        </p:sp>
        <p:sp>
          <p:nvSpPr>
            <p:cNvPr id="17" name="iconfont-11253-5321600"/>
            <p:cNvSpPr>
              <a:spLocks noChangeAspect="1"/>
            </p:cNvSpPr>
            <p:nvPr/>
          </p:nvSpPr>
          <p:spPr>
            <a:xfrm>
              <a:off x="850587" y="4061591"/>
              <a:ext cx="375358" cy="375358"/>
            </a:xfrm>
            <a:custGeom>
              <a:avLst/>
              <a:gdLst>
                <a:gd name="T0" fmla="*/ 8143 w 9982"/>
                <a:gd name="T1" fmla="*/ 3675 h 9983"/>
                <a:gd name="T2" fmla="*/ 6653 w 9982"/>
                <a:gd name="T3" fmla="*/ 2185 h 9983"/>
                <a:gd name="T4" fmla="*/ 6653 w 9982"/>
                <a:gd name="T5" fmla="*/ 3725 h 9983"/>
                <a:gd name="T6" fmla="*/ 8143 w 9982"/>
                <a:gd name="T7" fmla="*/ 3675 h 9983"/>
                <a:gd name="T8" fmla="*/ 8143 w 9982"/>
                <a:gd name="T9" fmla="*/ 3675 h 9983"/>
                <a:gd name="T10" fmla="*/ 9584 w 9982"/>
                <a:gd name="T11" fmla="*/ 8443 h 9983"/>
                <a:gd name="T12" fmla="*/ 5859 w 9982"/>
                <a:gd name="T13" fmla="*/ 8443 h 9983"/>
                <a:gd name="T14" fmla="*/ 5859 w 9982"/>
                <a:gd name="T15" fmla="*/ 7499 h 9983"/>
                <a:gd name="T16" fmla="*/ 8590 w 9982"/>
                <a:gd name="T17" fmla="*/ 7499 h 9983"/>
                <a:gd name="T18" fmla="*/ 8590 w 9982"/>
                <a:gd name="T19" fmla="*/ 7052 h 9983"/>
                <a:gd name="T20" fmla="*/ 5859 w 9982"/>
                <a:gd name="T21" fmla="*/ 7052 h 9983"/>
                <a:gd name="T22" fmla="*/ 5859 w 9982"/>
                <a:gd name="T23" fmla="*/ 6457 h 9983"/>
                <a:gd name="T24" fmla="*/ 8590 w 9982"/>
                <a:gd name="T25" fmla="*/ 6457 h 9983"/>
                <a:gd name="T26" fmla="*/ 8590 w 9982"/>
                <a:gd name="T27" fmla="*/ 6009 h 9983"/>
                <a:gd name="T28" fmla="*/ 5859 w 9982"/>
                <a:gd name="T29" fmla="*/ 6009 h 9983"/>
                <a:gd name="T30" fmla="*/ 5859 w 9982"/>
                <a:gd name="T31" fmla="*/ 5314 h 9983"/>
                <a:gd name="T32" fmla="*/ 7200 w 9982"/>
                <a:gd name="T33" fmla="*/ 5165 h 9983"/>
                <a:gd name="T34" fmla="*/ 7895 w 9982"/>
                <a:gd name="T35" fmla="*/ 3924 h 9983"/>
                <a:gd name="T36" fmla="*/ 6405 w 9982"/>
                <a:gd name="T37" fmla="*/ 3924 h 9983"/>
                <a:gd name="T38" fmla="*/ 6405 w 9982"/>
                <a:gd name="T39" fmla="*/ 2434 h 9983"/>
                <a:gd name="T40" fmla="*/ 5859 w 9982"/>
                <a:gd name="T41" fmla="*/ 2533 h 9983"/>
                <a:gd name="T42" fmla="*/ 5859 w 9982"/>
                <a:gd name="T43" fmla="*/ 1390 h 9983"/>
                <a:gd name="T44" fmla="*/ 9584 w 9982"/>
                <a:gd name="T45" fmla="*/ 1390 h 9983"/>
                <a:gd name="T46" fmla="*/ 9584 w 9982"/>
                <a:gd name="T47" fmla="*/ 8443 h 9983"/>
                <a:gd name="T48" fmla="*/ 3327 w 9982"/>
                <a:gd name="T49" fmla="*/ 5364 h 9983"/>
                <a:gd name="T50" fmla="*/ 2483 w 9982"/>
                <a:gd name="T51" fmla="*/ 5463 h 9983"/>
                <a:gd name="T52" fmla="*/ 2483 w 9982"/>
                <a:gd name="T53" fmla="*/ 6804 h 9983"/>
                <a:gd name="T54" fmla="*/ 1788 w 9982"/>
                <a:gd name="T55" fmla="*/ 6754 h 9983"/>
                <a:gd name="T56" fmla="*/ 1788 w 9982"/>
                <a:gd name="T57" fmla="*/ 3029 h 9983"/>
                <a:gd name="T58" fmla="*/ 3675 w 9982"/>
                <a:gd name="T59" fmla="*/ 3228 h 9983"/>
                <a:gd name="T60" fmla="*/ 3327 w 9982"/>
                <a:gd name="T61" fmla="*/ 5364 h 9983"/>
                <a:gd name="T62" fmla="*/ 9932 w 9982"/>
                <a:gd name="T63" fmla="*/ 1490 h 9983"/>
                <a:gd name="T64" fmla="*/ 9484 w 9982"/>
                <a:gd name="T65" fmla="*/ 1043 h 9983"/>
                <a:gd name="T66" fmla="*/ 5859 w 9982"/>
                <a:gd name="T67" fmla="*/ 1043 h 9983"/>
                <a:gd name="T68" fmla="*/ 5859 w 9982"/>
                <a:gd name="T69" fmla="*/ 0 h 9983"/>
                <a:gd name="T70" fmla="*/ 5214 w 9982"/>
                <a:gd name="T71" fmla="*/ 0 h 9983"/>
                <a:gd name="T72" fmla="*/ 0 w 9982"/>
                <a:gd name="T73" fmla="*/ 944 h 9983"/>
                <a:gd name="T74" fmla="*/ 0 w 9982"/>
                <a:gd name="T75" fmla="*/ 9039 h 9983"/>
                <a:gd name="T76" fmla="*/ 5165 w 9982"/>
                <a:gd name="T77" fmla="*/ 9983 h 9983"/>
                <a:gd name="T78" fmla="*/ 5860 w 9982"/>
                <a:gd name="T79" fmla="*/ 9983 h 9983"/>
                <a:gd name="T80" fmla="*/ 5860 w 9982"/>
                <a:gd name="T81" fmla="*/ 8840 h 9983"/>
                <a:gd name="T82" fmla="*/ 9237 w 9982"/>
                <a:gd name="T83" fmla="*/ 8840 h 9983"/>
                <a:gd name="T84" fmla="*/ 9833 w 9982"/>
                <a:gd name="T85" fmla="*/ 8742 h 9983"/>
                <a:gd name="T86" fmla="*/ 9932 w 9982"/>
                <a:gd name="T87" fmla="*/ 7947 h 9983"/>
                <a:gd name="T88" fmla="*/ 9932 w 9982"/>
                <a:gd name="T89" fmla="*/ 1490 h 9983"/>
                <a:gd name="T90" fmla="*/ 9932 w 9982"/>
                <a:gd name="T91" fmla="*/ 1490 h 9983"/>
                <a:gd name="T92" fmla="*/ 2483 w 9982"/>
                <a:gd name="T93" fmla="*/ 3675 h 9983"/>
                <a:gd name="T94" fmla="*/ 2483 w 9982"/>
                <a:gd name="T95" fmla="*/ 4818 h 9983"/>
                <a:gd name="T96" fmla="*/ 3128 w 9982"/>
                <a:gd name="T97" fmla="*/ 4569 h 9983"/>
                <a:gd name="T98" fmla="*/ 3128 w 9982"/>
                <a:gd name="T99" fmla="*/ 3824 h 9983"/>
                <a:gd name="T100" fmla="*/ 2483 w 9982"/>
                <a:gd name="T101" fmla="*/ 3675 h 9983"/>
                <a:gd name="T102" fmla="*/ 2483 w 9982"/>
                <a:gd name="T103" fmla="*/ 3675 h 9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82" h="9983">
                  <a:moveTo>
                    <a:pt x="8143" y="3675"/>
                  </a:moveTo>
                  <a:cubicBezTo>
                    <a:pt x="8093" y="2880"/>
                    <a:pt x="7448" y="2185"/>
                    <a:pt x="6653" y="2185"/>
                  </a:cubicBezTo>
                  <a:lnTo>
                    <a:pt x="6653" y="3725"/>
                  </a:lnTo>
                  <a:cubicBezTo>
                    <a:pt x="7150" y="3675"/>
                    <a:pt x="7647" y="3675"/>
                    <a:pt x="8143" y="3675"/>
                  </a:cubicBezTo>
                  <a:close/>
                  <a:moveTo>
                    <a:pt x="8143" y="3675"/>
                  </a:moveTo>
                  <a:close/>
                  <a:moveTo>
                    <a:pt x="9584" y="8443"/>
                  </a:moveTo>
                  <a:lnTo>
                    <a:pt x="5859" y="8443"/>
                  </a:lnTo>
                  <a:lnTo>
                    <a:pt x="5859" y="7499"/>
                  </a:lnTo>
                  <a:lnTo>
                    <a:pt x="8590" y="7499"/>
                  </a:lnTo>
                  <a:lnTo>
                    <a:pt x="8590" y="7052"/>
                  </a:lnTo>
                  <a:lnTo>
                    <a:pt x="5859" y="7052"/>
                  </a:lnTo>
                  <a:lnTo>
                    <a:pt x="5859" y="6457"/>
                  </a:lnTo>
                  <a:lnTo>
                    <a:pt x="8590" y="6457"/>
                  </a:lnTo>
                  <a:lnTo>
                    <a:pt x="8590" y="6009"/>
                  </a:lnTo>
                  <a:lnTo>
                    <a:pt x="5859" y="6009"/>
                  </a:lnTo>
                  <a:lnTo>
                    <a:pt x="5859" y="5314"/>
                  </a:lnTo>
                  <a:cubicBezTo>
                    <a:pt x="6307" y="5463"/>
                    <a:pt x="6803" y="5463"/>
                    <a:pt x="7200" y="5165"/>
                  </a:cubicBezTo>
                  <a:cubicBezTo>
                    <a:pt x="7648" y="4917"/>
                    <a:pt x="7845" y="4420"/>
                    <a:pt x="7895" y="3924"/>
                  </a:cubicBezTo>
                  <a:lnTo>
                    <a:pt x="6405" y="3924"/>
                  </a:lnTo>
                  <a:lnTo>
                    <a:pt x="6405" y="2434"/>
                  </a:lnTo>
                  <a:cubicBezTo>
                    <a:pt x="6207" y="2484"/>
                    <a:pt x="6058" y="2533"/>
                    <a:pt x="5859" y="2533"/>
                  </a:cubicBezTo>
                  <a:lnTo>
                    <a:pt x="5859" y="1390"/>
                  </a:lnTo>
                  <a:lnTo>
                    <a:pt x="9584" y="1390"/>
                  </a:lnTo>
                  <a:lnTo>
                    <a:pt x="9584" y="8443"/>
                  </a:lnTo>
                  <a:close/>
                  <a:moveTo>
                    <a:pt x="3327" y="5364"/>
                  </a:moveTo>
                  <a:cubicBezTo>
                    <a:pt x="3078" y="5463"/>
                    <a:pt x="2780" y="5463"/>
                    <a:pt x="2483" y="5463"/>
                  </a:cubicBezTo>
                  <a:lnTo>
                    <a:pt x="2483" y="6804"/>
                  </a:lnTo>
                  <a:cubicBezTo>
                    <a:pt x="2284" y="6804"/>
                    <a:pt x="2035" y="6754"/>
                    <a:pt x="1788" y="6754"/>
                  </a:cubicBezTo>
                  <a:lnTo>
                    <a:pt x="1788" y="3029"/>
                  </a:lnTo>
                  <a:cubicBezTo>
                    <a:pt x="2384" y="3079"/>
                    <a:pt x="3129" y="2780"/>
                    <a:pt x="3675" y="3228"/>
                  </a:cubicBezTo>
                  <a:cubicBezTo>
                    <a:pt x="4170" y="3874"/>
                    <a:pt x="4022" y="4966"/>
                    <a:pt x="3327" y="5364"/>
                  </a:cubicBezTo>
                  <a:close/>
                  <a:moveTo>
                    <a:pt x="9932" y="1490"/>
                  </a:moveTo>
                  <a:cubicBezTo>
                    <a:pt x="9982" y="1242"/>
                    <a:pt x="9733" y="994"/>
                    <a:pt x="9484" y="1043"/>
                  </a:cubicBezTo>
                  <a:lnTo>
                    <a:pt x="5859" y="1043"/>
                  </a:lnTo>
                  <a:lnTo>
                    <a:pt x="5859" y="0"/>
                  </a:lnTo>
                  <a:lnTo>
                    <a:pt x="5214" y="0"/>
                  </a:lnTo>
                  <a:cubicBezTo>
                    <a:pt x="3477" y="298"/>
                    <a:pt x="1738" y="596"/>
                    <a:pt x="0" y="944"/>
                  </a:cubicBezTo>
                  <a:lnTo>
                    <a:pt x="0" y="9039"/>
                  </a:lnTo>
                  <a:cubicBezTo>
                    <a:pt x="1738" y="9337"/>
                    <a:pt x="3427" y="9635"/>
                    <a:pt x="5165" y="9983"/>
                  </a:cubicBezTo>
                  <a:lnTo>
                    <a:pt x="5860" y="9983"/>
                  </a:lnTo>
                  <a:lnTo>
                    <a:pt x="5860" y="8840"/>
                  </a:lnTo>
                  <a:lnTo>
                    <a:pt x="9237" y="8840"/>
                  </a:lnTo>
                  <a:cubicBezTo>
                    <a:pt x="9435" y="8840"/>
                    <a:pt x="9634" y="8840"/>
                    <a:pt x="9833" y="8742"/>
                  </a:cubicBezTo>
                  <a:cubicBezTo>
                    <a:pt x="9932" y="8444"/>
                    <a:pt x="9932" y="8195"/>
                    <a:pt x="9932" y="7947"/>
                  </a:cubicBezTo>
                  <a:lnTo>
                    <a:pt x="9932" y="1490"/>
                  </a:lnTo>
                  <a:close/>
                  <a:moveTo>
                    <a:pt x="9932" y="1490"/>
                  </a:moveTo>
                  <a:close/>
                  <a:moveTo>
                    <a:pt x="2483" y="3675"/>
                  </a:moveTo>
                  <a:lnTo>
                    <a:pt x="2483" y="4818"/>
                  </a:lnTo>
                  <a:cubicBezTo>
                    <a:pt x="2732" y="4768"/>
                    <a:pt x="2979" y="4818"/>
                    <a:pt x="3128" y="4569"/>
                  </a:cubicBezTo>
                  <a:cubicBezTo>
                    <a:pt x="3227" y="4320"/>
                    <a:pt x="3227" y="4023"/>
                    <a:pt x="3128" y="3824"/>
                  </a:cubicBezTo>
                  <a:cubicBezTo>
                    <a:pt x="2979" y="3625"/>
                    <a:pt x="2680" y="3675"/>
                    <a:pt x="2483" y="3675"/>
                  </a:cubicBezTo>
                  <a:close/>
                  <a:moveTo>
                    <a:pt x="2483" y="3675"/>
                  </a:moveTo>
                  <a:close/>
                </a:path>
              </a:pathLst>
            </a:custGeom>
            <a:solidFill>
              <a:srgbClr val="DB5B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latin typeface="微软雅黑" panose="020B0503020204020204" pitchFamily="34" charset="-122"/>
                <a:ea typeface="微软雅黑" panose="020B0503020204020204" pitchFamily="34" charset="-122"/>
              </a:endParaRPr>
            </a:p>
          </p:txBody>
        </p:sp>
        <p:sp>
          <p:nvSpPr>
            <p:cNvPr id="18" name="link_91375"/>
            <p:cNvSpPr>
              <a:spLocks noChangeAspect="1"/>
            </p:cNvSpPr>
            <p:nvPr/>
          </p:nvSpPr>
          <p:spPr>
            <a:xfrm>
              <a:off x="1855039" y="3737491"/>
              <a:ext cx="441804" cy="450913"/>
            </a:xfrm>
            <a:custGeom>
              <a:avLst/>
              <a:gdLst>
                <a:gd name="connsiteX0" fmla="*/ 330556 w 592114"/>
                <a:gd name="connsiteY0" fmla="*/ 233360 h 604322"/>
                <a:gd name="connsiteX1" fmla="*/ 371682 w 592114"/>
                <a:gd name="connsiteY1" fmla="*/ 274425 h 604322"/>
                <a:gd name="connsiteX2" fmla="*/ 402999 w 592114"/>
                <a:gd name="connsiteY2" fmla="*/ 349855 h 604322"/>
                <a:gd name="connsiteX3" fmla="*/ 371682 w 592114"/>
                <a:gd name="connsiteY3" fmla="*/ 425456 h 604322"/>
                <a:gd name="connsiteX4" fmla="*/ 223869 w 592114"/>
                <a:gd name="connsiteY4" fmla="*/ 573223 h 604322"/>
                <a:gd name="connsiteX5" fmla="*/ 148156 w 592114"/>
                <a:gd name="connsiteY5" fmla="*/ 604322 h 604322"/>
                <a:gd name="connsiteX6" fmla="*/ 72443 w 592114"/>
                <a:gd name="connsiteY6" fmla="*/ 573223 h 604322"/>
                <a:gd name="connsiteX7" fmla="*/ 31317 w 592114"/>
                <a:gd name="connsiteY7" fmla="*/ 532157 h 604322"/>
                <a:gd name="connsiteX8" fmla="*/ 0 w 592114"/>
                <a:gd name="connsiteY8" fmla="*/ 456556 h 604322"/>
                <a:gd name="connsiteX9" fmla="*/ 31490 w 592114"/>
                <a:gd name="connsiteY9" fmla="*/ 381126 h 604322"/>
                <a:gd name="connsiteX10" fmla="*/ 148845 w 592114"/>
                <a:gd name="connsiteY10" fmla="*/ 263772 h 604322"/>
                <a:gd name="connsiteX11" fmla="*/ 194272 w 592114"/>
                <a:gd name="connsiteY11" fmla="*/ 309305 h 604322"/>
                <a:gd name="connsiteX12" fmla="*/ 76917 w 592114"/>
                <a:gd name="connsiteY12" fmla="*/ 426487 h 604322"/>
                <a:gd name="connsiteX13" fmla="*/ 64356 w 592114"/>
                <a:gd name="connsiteY13" fmla="*/ 456556 h 604322"/>
                <a:gd name="connsiteX14" fmla="*/ 76917 w 592114"/>
                <a:gd name="connsiteY14" fmla="*/ 486796 h 604322"/>
                <a:gd name="connsiteX15" fmla="*/ 117871 w 592114"/>
                <a:gd name="connsiteY15" fmla="*/ 527690 h 604322"/>
                <a:gd name="connsiteX16" fmla="*/ 178269 w 592114"/>
                <a:gd name="connsiteY16" fmla="*/ 527690 h 604322"/>
                <a:gd name="connsiteX17" fmla="*/ 326082 w 592114"/>
                <a:gd name="connsiteY17" fmla="*/ 380095 h 604322"/>
                <a:gd name="connsiteX18" fmla="*/ 338643 w 592114"/>
                <a:gd name="connsiteY18" fmla="*/ 349855 h 604322"/>
                <a:gd name="connsiteX19" fmla="*/ 326082 w 592114"/>
                <a:gd name="connsiteY19" fmla="*/ 319786 h 604322"/>
                <a:gd name="connsiteX20" fmla="*/ 285128 w 592114"/>
                <a:gd name="connsiteY20" fmla="*/ 278893 h 604322"/>
                <a:gd name="connsiteX21" fmla="*/ 444130 w 592114"/>
                <a:gd name="connsiteY21" fmla="*/ 0 h 604322"/>
                <a:gd name="connsiteX22" fmla="*/ 519843 w 592114"/>
                <a:gd name="connsiteY22" fmla="*/ 31272 h 604322"/>
                <a:gd name="connsiteX23" fmla="*/ 560797 w 592114"/>
                <a:gd name="connsiteY23" fmla="*/ 72337 h 604322"/>
                <a:gd name="connsiteX24" fmla="*/ 592114 w 592114"/>
                <a:gd name="connsiteY24" fmla="*/ 147766 h 604322"/>
                <a:gd name="connsiteX25" fmla="*/ 560797 w 592114"/>
                <a:gd name="connsiteY25" fmla="*/ 223368 h 604322"/>
                <a:gd name="connsiteX26" fmla="*/ 443442 w 592114"/>
                <a:gd name="connsiteY26" fmla="*/ 340550 h 604322"/>
                <a:gd name="connsiteX27" fmla="*/ 397842 w 592114"/>
                <a:gd name="connsiteY27" fmla="*/ 295189 h 604322"/>
                <a:gd name="connsiteX28" fmla="*/ 515197 w 592114"/>
                <a:gd name="connsiteY28" fmla="*/ 178007 h 604322"/>
                <a:gd name="connsiteX29" fmla="*/ 527758 w 592114"/>
                <a:gd name="connsiteY29" fmla="*/ 147766 h 604322"/>
                <a:gd name="connsiteX30" fmla="*/ 515197 w 592114"/>
                <a:gd name="connsiteY30" fmla="*/ 117698 h 604322"/>
                <a:gd name="connsiteX31" fmla="*/ 474243 w 592114"/>
                <a:gd name="connsiteY31" fmla="*/ 76804 h 604322"/>
                <a:gd name="connsiteX32" fmla="*/ 444130 w 592114"/>
                <a:gd name="connsiteY32" fmla="*/ 64261 h 604322"/>
                <a:gd name="connsiteX33" fmla="*/ 414017 w 592114"/>
                <a:gd name="connsiteY33" fmla="*/ 76804 h 604322"/>
                <a:gd name="connsiteX34" fmla="*/ 266033 w 592114"/>
                <a:gd name="connsiteY34" fmla="*/ 224399 h 604322"/>
                <a:gd name="connsiteX35" fmla="*/ 253643 w 592114"/>
                <a:gd name="connsiteY35" fmla="*/ 254467 h 604322"/>
                <a:gd name="connsiteX36" fmla="*/ 266033 w 592114"/>
                <a:gd name="connsiteY36" fmla="*/ 284708 h 604322"/>
                <a:gd name="connsiteX37" fmla="*/ 307158 w 592114"/>
                <a:gd name="connsiteY37" fmla="*/ 325601 h 604322"/>
                <a:gd name="connsiteX38" fmla="*/ 261559 w 592114"/>
                <a:gd name="connsiteY38" fmla="*/ 370962 h 604322"/>
                <a:gd name="connsiteX39" fmla="*/ 220605 w 592114"/>
                <a:gd name="connsiteY39" fmla="*/ 330069 h 604322"/>
                <a:gd name="connsiteX40" fmla="*/ 189115 w 592114"/>
                <a:gd name="connsiteY40" fmla="*/ 254467 h 604322"/>
                <a:gd name="connsiteX41" fmla="*/ 220605 w 592114"/>
                <a:gd name="connsiteY41" fmla="*/ 178866 h 604322"/>
                <a:gd name="connsiteX42" fmla="*/ 368417 w 592114"/>
                <a:gd name="connsiteY42" fmla="*/ 31272 h 604322"/>
                <a:gd name="connsiteX43" fmla="*/ 444130 w 592114"/>
                <a:gd name="connsiteY43" fmla="*/ 0 h 60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92114" h="604322">
                  <a:moveTo>
                    <a:pt x="330556" y="233360"/>
                  </a:moveTo>
                  <a:lnTo>
                    <a:pt x="371682" y="274425"/>
                  </a:lnTo>
                  <a:cubicBezTo>
                    <a:pt x="391814" y="294528"/>
                    <a:pt x="402999" y="321333"/>
                    <a:pt x="402999" y="349855"/>
                  </a:cubicBezTo>
                  <a:cubicBezTo>
                    <a:pt x="402999" y="378549"/>
                    <a:pt x="391814" y="405353"/>
                    <a:pt x="371682" y="425456"/>
                  </a:cubicBezTo>
                  <a:lnTo>
                    <a:pt x="223869" y="573223"/>
                  </a:lnTo>
                  <a:cubicBezTo>
                    <a:pt x="202876" y="594013"/>
                    <a:pt x="175516" y="604322"/>
                    <a:pt x="148156" y="604322"/>
                  </a:cubicBezTo>
                  <a:cubicBezTo>
                    <a:pt x="120624" y="604322"/>
                    <a:pt x="93264" y="594013"/>
                    <a:pt x="72443" y="573223"/>
                  </a:cubicBezTo>
                  <a:lnTo>
                    <a:pt x="31317" y="532157"/>
                  </a:lnTo>
                  <a:cubicBezTo>
                    <a:pt x="11185" y="512054"/>
                    <a:pt x="0" y="485250"/>
                    <a:pt x="0" y="456556"/>
                  </a:cubicBezTo>
                  <a:cubicBezTo>
                    <a:pt x="0" y="428034"/>
                    <a:pt x="11185" y="401229"/>
                    <a:pt x="31490" y="381126"/>
                  </a:cubicBezTo>
                  <a:lnTo>
                    <a:pt x="148845" y="263772"/>
                  </a:lnTo>
                  <a:lnTo>
                    <a:pt x="194272" y="309305"/>
                  </a:lnTo>
                  <a:lnTo>
                    <a:pt x="76917" y="426487"/>
                  </a:lnTo>
                  <a:cubicBezTo>
                    <a:pt x="68830" y="434563"/>
                    <a:pt x="64356" y="445216"/>
                    <a:pt x="64356" y="456556"/>
                  </a:cubicBezTo>
                  <a:cubicBezTo>
                    <a:pt x="64356" y="468068"/>
                    <a:pt x="68830" y="478721"/>
                    <a:pt x="76917" y="486796"/>
                  </a:cubicBezTo>
                  <a:lnTo>
                    <a:pt x="117871" y="527690"/>
                  </a:lnTo>
                  <a:cubicBezTo>
                    <a:pt x="134562" y="544357"/>
                    <a:pt x="161578" y="544357"/>
                    <a:pt x="178269" y="527690"/>
                  </a:cubicBezTo>
                  <a:lnTo>
                    <a:pt x="326082" y="380095"/>
                  </a:lnTo>
                  <a:cubicBezTo>
                    <a:pt x="334169" y="372020"/>
                    <a:pt x="338643" y="361367"/>
                    <a:pt x="338643" y="349855"/>
                  </a:cubicBezTo>
                  <a:cubicBezTo>
                    <a:pt x="338643" y="338515"/>
                    <a:pt x="334169" y="327862"/>
                    <a:pt x="326082" y="319786"/>
                  </a:cubicBezTo>
                  <a:lnTo>
                    <a:pt x="285128" y="278893"/>
                  </a:lnTo>
                  <a:close/>
                  <a:moveTo>
                    <a:pt x="444130" y="0"/>
                  </a:moveTo>
                  <a:cubicBezTo>
                    <a:pt x="472694" y="0"/>
                    <a:pt x="499538" y="11169"/>
                    <a:pt x="519843" y="31272"/>
                  </a:cubicBezTo>
                  <a:lnTo>
                    <a:pt x="560797" y="72337"/>
                  </a:lnTo>
                  <a:cubicBezTo>
                    <a:pt x="580929" y="92440"/>
                    <a:pt x="592114" y="119244"/>
                    <a:pt x="592114" y="147766"/>
                  </a:cubicBezTo>
                  <a:cubicBezTo>
                    <a:pt x="592114" y="176289"/>
                    <a:pt x="580929" y="203265"/>
                    <a:pt x="560797" y="223368"/>
                  </a:cubicBezTo>
                  <a:lnTo>
                    <a:pt x="443442" y="340550"/>
                  </a:lnTo>
                  <a:lnTo>
                    <a:pt x="397842" y="295189"/>
                  </a:lnTo>
                  <a:lnTo>
                    <a:pt x="515197" y="178007"/>
                  </a:lnTo>
                  <a:cubicBezTo>
                    <a:pt x="523284" y="169931"/>
                    <a:pt x="527758" y="159278"/>
                    <a:pt x="527758" y="147766"/>
                  </a:cubicBezTo>
                  <a:cubicBezTo>
                    <a:pt x="527758" y="136426"/>
                    <a:pt x="523284" y="125773"/>
                    <a:pt x="515197" y="117698"/>
                  </a:cubicBezTo>
                  <a:lnTo>
                    <a:pt x="474243" y="76804"/>
                  </a:lnTo>
                  <a:cubicBezTo>
                    <a:pt x="466155" y="68729"/>
                    <a:pt x="455487" y="64261"/>
                    <a:pt x="444130" y="64261"/>
                  </a:cubicBezTo>
                  <a:cubicBezTo>
                    <a:pt x="432773" y="64261"/>
                    <a:pt x="421932" y="68729"/>
                    <a:pt x="414017" y="76804"/>
                  </a:cubicBezTo>
                  <a:lnTo>
                    <a:pt x="266033" y="224399"/>
                  </a:lnTo>
                  <a:cubicBezTo>
                    <a:pt x="257945" y="232474"/>
                    <a:pt x="253643" y="243127"/>
                    <a:pt x="253643" y="254467"/>
                  </a:cubicBezTo>
                  <a:cubicBezTo>
                    <a:pt x="253643" y="265979"/>
                    <a:pt x="257945" y="276632"/>
                    <a:pt x="266033" y="284708"/>
                  </a:cubicBezTo>
                  <a:lnTo>
                    <a:pt x="307158" y="325601"/>
                  </a:lnTo>
                  <a:lnTo>
                    <a:pt x="261559" y="370962"/>
                  </a:lnTo>
                  <a:lnTo>
                    <a:pt x="220605" y="330069"/>
                  </a:lnTo>
                  <a:cubicBezTo>
                    <a:pt x="200300" y="309966"/>
                    <a:pt x="189115" y="283162"/>
                    <a:pt x="189115" y="254467"/>
                  </a:cubicBezTo>
                  <a:cubicBezTo>
                    <a:pt x="189115" y="225945"/>
                    <a:pt x="200300" y="199141"/>
                    <a:pt x="220605" y="178866"/>
                  </a:cubicBezTo>
                  <a:lnTo>
                    <a:pt x="368417" y="31272"/>
                  </a:lnTo>
                  <a:cubicBezTo>
                    <a:pt x="388550" y="11169"/>
                    <a:pt x="415565" y="0"/>
                    <a:pt x="44413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latin typeface="微软雅黑" panose="020B0503020204020204" pitchFamily="34" charset="-122"/>
                <a:ea typeface="微软雅黑" panose="020B0503020204020204" pitchFamily="34" charset="-122"/>
              </a:endParaRPr>
            </a:p>
          </p:txBody>
        </p:sp>
        <p:sp>
          <p:nvSpPr>
            <p:cNvPr id="19" name="iconfont-11253-5321634"/>
            <p:cNvSpPr>
              <a:spLocks noChangeAspect="1"/>
            </p:cNvSpPr>
            <p:nvPr/>
          </p:nvSpPr>
          <p:spPr>
            <a:xfrm>
              <a:off x="1883465" y="4313893"/>
              <a:ext cx="433810" cy="422887"/>
            </a:xfrm>
            <a:custGeom>
              <a:avLst/>
              <a:gdLst>
                <a:gd name="T0" fmla="*/ 9974 w 10013"/>
                <a:gd name="T1" fmla="*/ 1347 h 9758"/>
                <a:gd name="T2" fmla="*/ 9535 w 10013"/>
                <a:gd name="T3" fmla="*/ 913 h 9758"/>
                <a:gd name="T4" fmla="*/ 5892 w 10013"/>
                <a:gd name="T5" fmla="*/ 908 h 9758"/>
                <a:gd name="T6" fmla="*/ 5892 w 10013"/>
                <a:gd name="T7" fmla="*/ 0 h 9758"/>
                <a:gd name="T8" fmla="*/ 5221 w 10013"/>
                <a:gd name="T9" fmla="*/ 0 h 9758"/>
                <a:gd name="T10" fmla="*/ 0 w 10013"/>
                <a:gd name="T11" fmla="*/ 908 h 9758"/>
                <a:gd name="T12" fmla="*/ 0 w 10013"/>
                <a:gd name="T13" fmla="*/ 8849 h 9758"/>
                <a:gd name="T14" fmla="*/ 5191 w 10013"/>
                <a:gd name="T15" fmla="*/ 9758 h 9758"/>
                <a:gd name="T16" fmla="*/ 5902 w 10013"/>
                <a:gd name="T17" fmla="*/ 9758 h 9758"/>
                <a:gd name="T18" fmla="*/ 5902 w 10013"/>
                <a:gd name="T19" fmla="*/ 8849 h 9758"/>
                <a:gd name="T20" fmla="*/ 9307 w 10013"/>
                <a:gd name="T21" fmla="*/ 8854 h 9758"/>
                <a:gd name="T22" fmla="*/ 9882 w 10013"/>
                <a:gd name="T23" fmla="*/ 8743 h 9758"/>
                <a:gd name="T24" fmla="*/ 9993 w 10013"/>
                <a:gd name="T25" fmla="*/ 8057 h 9758"/>
                <a:gd name="T26" fmla="*/ 9974 w 10013"/>
                <a:gd name="T27" fmla="*/ 1347 h 9758"/>
                <a:gd name="T28" fmla="*/ 3789 w 10013"/>
                <a:gd name="T29" fmla="*/ 6422 h 9758"/>
                <a:gd name="T30" fmla="*/ 3092 w 10013"/>
                <a:gd name="T31" fmla="*/ 6431 h 9758"/>
                <a:gd name="T32" fmla="*/ 2634 w 10013"/>
                <a:gd name="T33" fmla="*/ 4181 h 9758"/>
                <a:gd name="T34" fmla="*/ 2175 w 10013"/>
                <a:gd name="T35" fmla="*/ 6371 h 9758"/>
                <a:gd name="T36" fmla="*/ 1519 w 10013"/>
                <a:gd name="T37" fmla="*/ 6331 h 9758"/>
                <a:gd name="T38" fmla="*/ 934 w 10013"/>
                <a:gd name="T39" fmla="*/ 3340 h 9758"/>
                <a:gd name="T40" fmla="*/ 1519 w 10013"/>
                <a:gd name="T41" fmla="*/ 3315 h 9758"/>
                <a:gd name="T42" fmla="*/ 1872 w 10013"/>
                <a:gd name="T43" fmla="*/ 5479 h 9758"/>
                <a:gd name="T44" fmla="*/ 2356 w 10013"/>
                <a:gd name="T45" fmla="*/ 3254 h 9758"/>
                <a:gd name="T46" fmla="*/ 3002 w 10013"/>
                <a:gd name="T47" fmla="*/ 3219 h 9758"/>
                <a:gd name="T48" fmla="*/ 3471 w 10013"/>
                <a:gd name="T49" fmla="*/ 5514 h 9758"/>
                <a:gd name="T50" fmla="*/ 3880 w 10013"/>
                <a:gd name="T51" fmla="*/ 3153 h 9758"/>
                <a:gd name="T52" fmla="*/ 4561 w 10013"/>
                <a:gd name="T53" fmla="*/ 3118 h 9758"/>
                <a:gd name="T54" fmla="*/ 3789 w 10013"/>
                <a:gd name="T55" fmla="*/ 6422 h 9758"/>
                <a:gd name="T56" fmla="*/ 9641 w 10013"/>
                <a:gd name="T57" fmla="*/ 8510 h 9758"/>
                <a:gd name="T58" fmla="*/ 5897 w 10013"/>
                <a:gd name="T59" fmla="*/ 8510 h 9758"/>
                <a:gd name="T60" fmla="*/ 5897 w 10013"/>
                <a:gd name="T61" fmla="*/ 7602 h 9758"/>
                <a:gd name="T62" fmla="*/ 8849 w 10013"/>
                <a:gd name="T63" fmla="*/ 7602 h 9758"/>
                <a:gd name="T64" fmla="*/ 8849 w 10013"/>
                <a:gd name="T65" fmla="*/ 7148 h 9758"/>
                <a:gd name="T66" fmla="*/ 5897 w 10013"/>
                <a:gd name="T67" fmla="*/ 7148 h 9758"/>
                <a:gd name="T68" fmla="*/ 5897 w 10013"/>
                <a:gd name="T69" fmla="*/ 6578 h 9758"/>
                <a:gd name="T70" fmla="*/ 8849 w 10013"/>
                <a:gd name="T71" fmla="*/ 6578 h 9758"/>
                <a:gd name="T72" fmla="*/ 8849 w 10013"/>
                <a:gd name="T73" fmla="*/ 6124 h 9758"/>
                <a:gd name="T74" fmla="*/ 5897 w 10013"/>
                <a:gd name="T75" fmla="*/ 6124 h 9758"/>
                <a:gd name="T76" fmla="*/ 5897 w 10013"/>
                <a:gd name="T77" fmla="*/ 5554 h 9758"/>
                <a:gd name="T78" fmla="*/ 8849 w 10013"/>
                <a:gd name="T79" fmla="*/ 5554 h 9758"/>
                <a:gd name="T80" fmla="*/ 8849 w 10013"/>
                <a:gd name="T81" fmla="*/ 5100 h 9758"/>
                <a:gd name="T82" fmla="*/ 5897 w 10013"/>
                <a:gd name="T83" fmla="*/ 5100 h 9758"/>
                <a:gd name="T84" fmla="*/ 5897 w 10013"/>
                <a:gd name="T85" fmla="*/ 4530 h 9758"/>
                <a:gd name="T86" fmla="*/ 8849 w 10013"/>
                <a:gd name="T87" fmla="*/ 4530 h 9758"/>
                <a:gd name="T88" fmla="*/ 8849 w 10013"/>
                <a:gd name="T89" fmla="*/ 4077 h 9758"/>
                <a:gd name="T90" fmla="*/ 5897 w 10013"/>
                <a:gd name="T91" fmla="*/ 4077 h 9758"/>
                <a:gd name="T92" fmla="*/ 5897 w 10013"/>
                <a:gd name="T93" fmla="*/ 3517 h 9758"/>
                <a:gd name="T94" fmla="*/ 8849 w 10013"/>
                <a:gd name="T95" fmla="*/ 3517 h 9758"/>
                <a:gd name="T96" fmla="*/ 8849 w 10013"/>
                <a:gd name="T97" fmla="*/ 3063 h 9758"/>
                <a:gd name="T98" fmla="*/ 5897 w 10013"/>
                <a:gd name="T99" fmla="*/ 3063 h 9758"/>
                <a:gd name="T100" fmla="*/ 5897 w 10013"/>
                <a:gd name="T101" fmla="*/ 2498 h 9758"/>
                <a:gd name="T102" fmla="*/ 8849 w 10013"/>
                <a:gd name="T103" fmla="*/ 2498 h 9758"/>
                <a:gd name="T104" fmla="*/ 8849 w 10013"/>
                <a:gd name="T105" fmla="*/ 2044 h 9758"/>
                <a:gd name="T106" fmla="*/ 5897 w 10013"/>
                <a:gd name="T107" fmla="*/ 2044 h 9758"/>
                <a:gd name="T108" fmla="*/ 5897 w 10013"/>
                <a:gd name="T109" fmla="*/ 1246 h 9758"/>
                <a:gd name="T110" fmla="*/ 9641 w 10013"/>
                <a:gd name="T111" fmla="*/ 1246 h 9758"/>
                <a:gd name="T112" fmla="*/ 9641 w 10013"/>
                <a:gd name="T113" fmla="*/ 8510 h 9758"/>
                <a:gd name="T114" fmla="*/ 9641 w 10013"/>
                <a:gd name="T115" fmla="*/ 8510 h 9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13" h="9758">
                  <a:moveTo>
                    <a:pt x="9974" y="1347"/>
                  </a:moveTo>
                  <a:cubicBezTo>
                    <a:pt x="9999" y="1089"/>
                    <a:pt x="9797" y="888"/>
                    <a:pt x="9535" y="913"/>
                  </a:cubicBezTo>
                  <a:cubicBezTo>
                    <a:pt x="8324" y="893"/>
                    <a:pt x="7108" y="913"/>
                    <a:pt x="5892" y="908"/>
                  </a:cubicBezTo>
                  <a:lnTo>
                    <a:pt x="5892" y="0"/>
                  </a:lnTo>
                  <a:lnTo>
                    <a:pt x="5221" y="0"/>
                  </a:lnTo>
                  <a:cubicBezTo>
                    <a:pt x="3481" y="308"/>
                    <a:pt x="1740" y="605"/>
                    <a:pt x="0" y="908"/>
                  </a:cubicBezTo>
                  <a:lnTo>
                    <a:pt x="0" y="8849"/>
                  </a:lnTo>
                  <a:cubicBezTo>
                    <a:pt x="1730" y="9152"/>
                    <a:pt x="3461" y="9439"/>
                    <a:pt x="5191" y="9758"/>
                  </a:cubicBezTo>
                  <a:lnTo>
                    <a:pt x="5902" y="9758"/>
                  </a:lnTo>
                  <a:lnTo>
                    <a:pt x="5902" y="8849"/>
                  </a:lnTo>
                  <a:cubicBezTo>
                    <a:pt x="7037" y="8849"/>
                    <a:pt x="8172" y="8849"/>
                    <a:pt x="9307" y="8854"/>
                  </a:cubicBezTo>
                  <a:cubicBezTo>
                    <a:pt x="9498" y="8844"/>
                    <a:pt x="9716" y="8859"/>
                    <a:pt x="9882" y="8743"/>
                  </a:cubicBezTo>
                  <a:cubicBezTo>
                    <a:pt x="10013" y="8541"/>
                    <a:pt x="9979" y="8284"/>
                    <a:pt x="9993" y="8057"/>
                  </a:cubicBezTo>
                  <a:cubicBezTo>
                    <a:pt x="9973" y="5817"/>
                    <a:pt x="9998" y="3581"/>
                    <a:pt x="9974" y="1347"/>
                  </a:cubicBezTo>
                  <a:close/>
                  <a:moveTo>
                    <a:pt x="3789" y="6422"/>
                  </a:moveTo>
                  <a:cubicBezTo>
                    <a:pt x="3597" y="6518"/>
                    <a:pt x="3315" y="6417"/>
                    <a:pt x="3092" y="6431"/>
                  </a:cubicBezTo>
                  <a:cubicBezTo>
                    <a:pt x="2941" y="5680"/>
                    <a:pt x="2765" y="4933"/>
                    <a:pt x="2634" y="4181"/>
                  </a:cubicBezTo>
                  <a:cubicBezTo>
                    <a:pt x="2502" y="4913"/>
                    <a:pt x="2326" y="5639"/>
                    <a:pt x="2175" y="6371"/>
                  </a:cubicBezTo>
                  <a:cubicBezTo>
                    <a:pt x="1957" y="6361"/>
                    <a:pt x="1736" y="6346"/>
                    <a:pt x="1519" y="6331"/>
                  </a:cubicBezTo>
                  <a:cubicBezTo>
                    <a:pt x="1327" y="5333"/>
                    <a:pt x="1110" y="4344"/>
                    <a:pt x="934" y="3340"/>
                  </a:cubicBezTo>
                  <a:cubicBezTo>
                    <a:pt x="1125" y="3330"/>
                    <a:pt x="1322" y="3325"/>
                    <a:pt x="1519" y="3315"/>
                  </a:cubicBezTo>
                  <a:cubicBezTo>
                    <a:pt x="1635" y="4036"/>
                    <a:pt x="1766" y="4758"/>
                    <a:pt x="1872" y="5479"/>
                  </a:cubicBezTo>
                  <a:lnTo>
                    <a:pt x="2356" y="3254"/>
                  </a:lnTo>
                  <a:cubicBezTo>
                    <a:pt x="2574" y="3244"/>
                    <a:pt x="2785" y="3234"/>
                    <a:pt x="3002" y="3219"/>
                  </a:cubicBezTo>
                  <a:cubicBezTo>
                    <a:pt x="3154" y="3986"/>
                    <a:pt x="3310" y="4748"/>
                    <a:pt x="3471" y="5514"/>
                  </a:cubicBezTo>
                  <a:cubicBezTo>
                    <a:pt x="3602" y="4726"/>
                    <a:pt x="3744" y="3940"/>
                    <a:pt x="3880" y="3153"/>
                  </a:cubicBezTo>
                  <a:cubicBezTo>
                    <a:pt x="4107" y="3143"/>
                    <a:pt x="4334" y="3133"/>
                    <a:pt x="4561" y="3118"/>
                  </a:cubicBezTo>
                  <a:cubicBezTo>
                    <a:pt x="4294" y="4216"/>
                    <a:pt x="4066" y="5326"/>
                    <a:pt x="3789" y="6422"/>
                  </a:cubicBezTo>
                  <a:close/>
                  <a:moveTo>
                    <a:pt x="9641" y="8510"/>
                  </a:moveTo>
                  <a:lnTo>
                    <a:pt x="5897" y="8510"/>
                  </a:lnTo>
                  <a:lnTo>
                    <a:pt x="5897" y="7602"/>
                  </a:lnTo>
                  <a:lnTo>
                    <a:pt x="8849" y="7602"/>
                  </a:lnTo>
                  <a:lnTo>
                    <a:pt x="8849" y="7148"/>
                  </a:lnTo>
                  <a:lnTo>
                    <a:pt x="5897" y="7148"/>
                  </a:lnTo>
                  <a:lnTo>
                    <a:pt x="5897" y="6578"/>
                  </a:lnTo>
                  <a:lnTo>
                    <a:pt x="8849" y="6578"/>
                  </a:lnTo>
                  <a:lnTo>
                    <a:pt x="8849" y="6124"/>
                  </a:lnTo>
                  <a:lnTo>
                    <a:pt x="5897" y="6124"/>
                  </a:lnTo>
                  <a:lnTo>
                    <a:pt x="5897" y="5554"/>
                  </a:lnTo>
                  <a:lnTo>
                    <a:pt x="8849" y="5554"/>
                  </a:lnTo>
                  <a:lnTo>
                    <a:pt x="8849" y="5100"/>
                  </a:lnTo>
                  <a:lnTo>
                    <a:pt x="5897" y="5100"/>
                  </a:lnTo>
                  <a:lnTo>
                    <a:pt x="5897" y="4530"/>
                  </a:lnTo>
                  <a:lnTo>
                    <a:pt x="8849" y="4530"/>
                  </a:lnTo>
                  <a:lnTo>
                    <a:pt x="8849" y="4077"/>
                  </a:lnTo>
                  <a:lnTo>
                    <a:pt x="5897" y="4077"/>
                  </a:lnTo>
                  <a:lnTo>
                    <a:pt x="5897" y="3517"/>
                  </a:lnTo>
                  <a:lnTo>
                    <a:pt x="8849" y="3517"/>
                  </a:lnTo>
                  <a:lnTo>
                    <a:pt x="8849" y="3063"/>
                  </a:lnTo>
                  <a:lnTo>
                    <a:pt x="5897" y="3063"/>
                  </a:lnTo>
                  <a:lnTo>
                    <a:pt x="5897" y="2498"/>
                  </a:lnTo>
                  <a:lnTo>
                    <a:pt x="8849" y="2498"/>
                  </a:lnTo>
                  <a:lnTo>
                    <a:pt x="8849" y="2044"/>
                  </a:lnTo>
                  <a:lnTo>
                    <a:pt x="5897" y="2044"/>
                  </a:lnTo>
                  <a:lnTo>
                    <a:pt x="5897" y="1246"/>
                  </a:lnTo>
                  <a:lnTo>
                    <a:pt x="9641" y="1246"/>
                  </a:lnTo>
                  <a:lnTo>
                    <a:pt x="9641" y="8510"/>
                  </a:lnTo>
                  <a:close/>
                  <a:moveTo>
                    <a:pt x="9641" y="8510"/>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latin typeface="微软雅黑" panose="020B0503020204020204" pitchFamily="34" charset="-122"/>
                <a:ea typeface="微软雅黑" panose="020B0503020204020204" pitchFamily="34" charset="-122"/>
              </a:endParaRPr>
            </a:p>
          </p:txBody>
        </p:sp>
        <p:sp>
          <p:nvSpPr>
            <p:cNvPr id="28" name="txt-file-symbol_28878"/>
            <p:cNvSpPr>
              <a:spLocks noChangeAspect="1"/>
            </p:cNvSpPr>
            <p:nvPr/>
          </p:nvSpPr>
          <p:spPr>
            <a:xfrm>
              <a:off x="1490453" y="4580289"/>
              <a:ext cx="350669" cy="395381"/>
            </a:xfrm>
            <a:custGeom>
              <a:avLst/>
              <a:gdLst>
                <a:gd name="T0" fmla="*/ 5889 w 6474"/>
                <a:gd name="T1" fmla="*/ 2615 h 7311"/>
                <a:gd name="T2" fmla="*/ 5888 w 6474"/>
                <a:gd name="T3" fmla="*/ 1752 h 7311"/>
                <a:gd name="T4" fmla="*/ 4444 w 6474"/>
                <a:gd name="T5" fmla="*/ 49 h 7311"/>
                <a:gd name="T6" fmla="*/ 4414 w 6474"/>
                <a:gd name="T7" fmla="*/ 24 h 7311"/>
                <a:gd name="T8" fmla="*/ 4377 w 6474"/>
                <a:gd name="T9" fmla="*/ 7 h 7311"/>
                <a:gd name="T10" fmla="*/ 4336 w 6474"/>
                <a:gd name="T11" fmla="*/ 0 h 7311"/>
                <a:gd name="T12" fmla="*/ 585 w 6474"/>
                <a:gd name="T13" fmla="*/ 287 h 7311"/>
                <a:gd name="T14" fmla="*/ 410 w 6474"/>
                <a:gd name="T15" fmla="*/ 2615 h 7311"/>
                <a:gd name="T16" fmla="*/ 0 w 6474"/>
                <a:gd name="T17" fmla="*/ 5155 h 7311"/>
                <a:gd name="T18" fmla="*/ 585 w 6474"/>
                <a:gd name="T19" fmla="*/ 5565 h 7311"/>
                <a:gd name="T20" fmla="*/ 872 w 6474"/>
                <a:gd name="T21" fmla="*/ 7311 h 7311"/>
                <a:gd name="T22" fmla="*/ 5889 w 6474"/>
                <a:gd name="T23" fmla="*/ 7024 h 7311"/>
                <a:gd name="T24" fmla="*/ 6065 w 6474"/>
                <a:gd name="T25" fmla="*/ 5565 h 7311"/>
                <a:gd name="T26" fmla="*/ 6474 w 6474"/>
                <a:gd name="T27" fmla="*/ 3025 h 7311"/>
                <a:gd name="T28" fmla="*/ 872 w 6474"/>
                <a:gd name="T29" fmla="*/ 287 h 7311"/>
                <a:gd name="T30" fmla="*/ 4193 w 6474"/>
                <a:gd name="T31" fmla="*/ 1753 h 7311"/>
                <a:gd name="T32" fmla="*/ 5602 w 6474"/>
                <a:gd name="T33" fmla="*/ 1897 h 7311"/>
                <a:gd name="T34" fmla="*/ 872 w 6474"/>
                <a:gd name="T35" fmla="*/ 2615 h 7311"/>
                <a:gd name="T36" fmla="*/ 2286 w 6474"/>
                <a:gd name="T37" fmla="*/ 3001 h 7311"/>
                <a:gd name="T38" fmla="*/ 3029 w 6474"/>
                <a:gd name="T39" fmla="*/ 3391 h 7311"/>
                <a:gd name="T40" fmla="*/ 3198 w 6474"/>
                <a:gd name="T41" fmla="*/ 3747 h 7311"/>
                <a:gd name="T42" fmla="*/ 3525 w 6474"/>
                <a:gd name="T43" fmla="*/ 3001 h 7311"/>
                <a:gd name="T44" fmla="*/ 3474 w 6474"/>
                <a:gd name="T45" fmla="*/ 4045 h 7311"/>
                <a:gd name="T46" fmla="*/ 3550 w 6474"/>
                <a:gd name="T47" fmla="*/ 5141 h 7311"/>
                <a:gd name="T48" fmla="*/ 3166 w 6474"/>
                <a:gd name="T49" fmla="*/ 4369 h 7311"/>
                <a:gd name="T50" fmla="*/ 2994 w 6474"/>
                <a:gd name="T51" fmla="*/ 4754 h 7311"/>
                <a:gd name="T52" fmla="*/ 2264 w 6474"/>
                <a:gd name="T53" fmla="*/ 5141 h 7311"/>
                <a:gd name="T54" fmla="*/ 2286 w 6474"/>
                <a:gd name="T55" fmla="*/ 3001 h 7311"/>
                <a:gd name="T56" fmla="*/ 463 w 6474"/>
                <a:gd name="T57" fmla="*/ 3001 h 7311"/>
                <a:gd name="T58" fmla="*/ 2108 w 6474"/>
                <a:gd name="T59" fmla="*/ 3407 h 7311"/>
                <a:gd name="T60" fmla="*/ 1524 w 6474"/>
                <a:gd name="T61" fmla="*/ 5141 h 7311"/>
                <a:gd name="T62" fmla="*/ 1038 w 6474"/>
                <a:gd name="T63" fmla="*/ 3407 h 7311"/>
                <a:gd name="T64" fmla="*/ 5602 w 6474"/>
                <a:gd name="T65" fmla="*/ 6946 h 7311"/>
                <a:gd name="T66" fmla="*/ 872 w 6474"/>
                <a:gd name="T67" fmla="*/ 5565 h 7311"/>
                <a:gd name="T68" fmla="*/ 5602 w 6474"/>
                <a:gd name="T69" fmla="*/ 6946 h 7311"/>
                <a:gd name="T70" fmla="*/ 5288 w 6474"/>
                <a:gd name="T71" fmla="*/ 3407 h 7311"/>
                <a:gd name="T72" fmla="*/ 4802 w 6474"/>
                <a:gd name="T73" fmla="*/ 5141 h 7311"/>
                <a:gd name="T74" fmla="*/ 4227 w 6474"/>
                <a:gd name="T75" fmla="*/ 3407 h 7311"/>
                <a:gd name="T76" fmla="*/ 5872 w 6474"/>
                <a:gd name="T77" fmla="*/ 3001 h 7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74" h="7311">
                  <a:moveTo>
                    <a:pt x="6065" y="2615"/>
                  </a:moveTo>
                  <a:lnTo>
                    <a:pt x="5889" y="2615"/>
                  </a:lnTo>
                  <a:lnTo>
                    <a:pt x="5889" y="1768"/>
                  </a:lnTo>
                  <a:cubicBezTo>
                    <a:pt x="5889" y="1763"/>
                    <a:pt x="5888" y="1757"/>
                    <a:pt x="5888" y="1752"/>
                  </a:cubicBezTo>
                  <a:cubicBezTo>
                    <a:pt x="5887" y="1718"/>
                    <a:pt x="5877" y="1685"/>
                    <a:pt x="5854" y="1659"/>
                  </a:cubicBezTo>
                  <a:lnTo>
                    <a:pt x="4444" y="49"/>
                  </a:lnTo>
                  <a:cubicBezTo>
                    <a:pt x="4444" y="49"/>
                    <a:pt x="4443" y="48"/>
                    <a:pt x="4443" y="48"/>
                  </a:cubicBezTo>
                  <a:cubicBezTo>
                    <a:pt x="4435" y="39"/>
                    <a:pt x="4425" y="31"/>
                    <a:pt x="4414" y="24"/>
                  </a:cubicBezTo>
                  <a:cubicBezTo>
                    <a:pt x="4411" y="22"/>
                    <a:pt x="4408" y="20"/>
                    <a:pt x="4405" y="19"/>
                  </a:cubicBezTo>
                  <a:cubicBezTo>
                    <a:pt x="4396" y="14"/>
                    <a:pt x="4387" y="10"/>
                    <a:pt x="4377" y="7"/>
                  </a:cubicBezTo>
                  <a:cubicBezTo>
                    <a:pt x="4374" y="6"/>
                    <a:pt x="4372" y="5"/>
                    <a:pt x="4369" y="4"/>
                  </a:cubicBezTo>
                  <a:cubicBezTo>
                    <a:pt x="4358" y="2"/>
                    <a:pt x="4347" y="0"/>
                    <a:pt x="4336" y="0"/>
                  </a:cubicBezTo>
                  <a:lnTo>
                    <a:pt x="872" y="0"/>
                  </a:lnTo>
                  <a:cubicBezTo>
                    <a:pt x="714" y="0"/>
                    <a:pt x="585" y="129"/>
                    <a:pt x="585" y="287"/>
                  </a:cubicBezTo>
                  <a:lnTo>
                    <a:pt x="585" y="2615"/>
                  </a:lnTo>
                  <a:lnTo>
                    <a:pt x="410" y="2615"/>
                  </a:lnTo>
                  <a:cubicBezTo>
                    <a:pt x="184" y="2615"/>
                    <a:pt x="0" y="2798"/>
                    <a:pt x="0" y="3025"/>
                  </a:cubicBezTo>
                  <a:lnTo>
                    <a:pt x="0" y="5155"/>
                  </a:lnTo>
                  <a:cubicBezTo>
                    <a:pt x="0" y="5382"/>
                    <a:pt x="184" y="5565"/>
                    <a:pt x="410" y="5565"/>
                  </a:cubicBezTo>
                  <a:lnTo>
                    <a:pt x="585" y="5565"/>
                  </a:lnTo>
                  <a:lnTo>
                    <a:pt x="585" y="7024"/>
                  </a:lnTo>
                  <a:cubicBezTo>
                    <a:pt x="585" y="7182"/>
                    <a:pt x="714" y="7311"/>
                    <a:pt x="872" y="7311"/>
                  </a:cubicBezTo>
                  <a:lnTo>
                    <a:pt x="5602" y="7311"/>
                  </a:lnTo>
                  <a:cubicBezTo>
                    <a:pt x="5760" y="7311"/>
                    <a:pt x="5889" y="7182"/>
                    <a:pt x="5889" y="7024"/>
                  </a:cubicBezTo>
                  <a:lnTo>
                    <a:pt x="5889" y="5565"/>
                  </a:lnTo>
                  <a:lnTo>
                    <a:pt x="6065" y="5565"/>
                  </a:lnTo>
                  <a:cubicBezTo>
                    <a:pt x="6291" y="5565"/>
                    <a:pt x="6474" y="5382"/>
                    <a:pt x="6474" y="5155"/>
                  </a:cubicBezTo>
                  <a:lnTo>
                    <a:pt x="6474" y="3025"/>
                  </a:lnTo>
                  <a:cubicBezTo>
                    <a:pt x="6474" y="2798"/>
                    <a:pt x="6291" y="2615"/>
                    <a:pt x="6065" y="2615"/>
                  </a:cubicBezTo>
                  <a:close/>
                  <a:moveTo>
                    <a:pt x="872" y="287"/>
                  </a:moveTo>
                  <a:lnTo>
                    <a:pt x="4193" y="287"/>
                  </a:lnTo>
                  <a:lnTo>
                    <a:pt x="4193" y="1753"/>
                  </a:lnTo>
                  <a:cubicBezTo>
                    <a:pt x="4193" y="1833"/>
                    <a:pt x="4257" y="1897"/>
                    <a:pt x="4336" y="1897"/>
                  </a:cubicBezTo>
                  <a:lnTo>
                    <a:pt x="5602" y="1897"/>
                  </a:lnTo>
                  <a:lnTo>
                    <a:pt x="5602" y="2615"/>
                  </a:lnTo>
                  <a:lnTo>
                    <a:pt x="872" y="2615"/>
                  </a:lnTo>
                  <a:lnTo>
                    <a:pt x="872" y="287"/>
                  </a:lnTo>
                  <a:close/>
                  <a:moveTo>
                    <a:pt x="2286" y="3001"/>
                  </a:moveTo>
                  <a:lnTo>
                    <a:pt x="2842" y="3001"/>
                  </a:lnTo>
                  <a:lnTo>
                    <a:pt x="3029" y="3391"/>
                  </a:lnTo>
                  <a:cubicBezTo>
                    <a:pt x="3093" y="3521"/>
                    <a:pt x="3141" y="3626"/>
                    <a:pt x="3191" y="3747"/>
                  </a:cubicBezTo>
                  <a:lnTo>
                    <a:pt x="3198" y="3747"/>
                  </a:lnTo>
                  <a:cubicBezTo>
                    <a:pt x="3248" y="3610"/>
                    <a:pt x="3290" y="3515"/>
                    <a:pt x="3344" y="3391"/>
                  </a:cubicBezTo>
                  <a:lnTo>
                    <a:pt x="3525" y="3001"/>
                  </a:lnTo>
                  <a:lnTo>
                    <a:pt x="4078" y="3001"/>
                  </a:lnTo>
                  <a:lnTo>
                    <a:pt x="3474" y="4045"/>
                  </a:lnTo>
                  <a:lnTo>
                    <a:pt x="4109" y="5141"/>
                  </a:lnTo>
                  <a:lnTo>
                    <a:pt x="3550" y="5141"/>
                  </a:lnTo>
                  <a:lnTo>
                    <a:pt x="3357" y="4754"/>
                  </a:lnTo>
                  <a:cubicBezTo>
                    <a:pt x="3277" y="4604"/>
                    <a:pt x="3226" y="4493"/>
                    <a:pt x="3166" y="4369"/>
                  </a:cubicBezTo>
                  <a:lnTo>
                    <a:pt x="3160" y="4369"/>
                  </a:lnTo>
                  <a:cubicBezTo>
                    <a:pt x="3115" y="4493"/>
                    <a:pt x="3061" y="4604"/>
                    <a:pt x="2994" y="4754"/>
                  </a:cubicBezTo>
                  <a:lnTo>
                    <a:pt x="2817" y="5141"/>
                  </a:lnTo>
                  <a:lnTo>
                    <a:pt x="2264" y="5141"/>
                  </a:lnTo>
                  <a:lnTo>
                    <a:pt x="2883" y="4058"/>
                  </a:lnTo>
                  <a:lnTo>
                    <a:pt x="2286" y="3001"/>
                  </a:lnTo>
                  <a:close/>
                  <a:moveTo>
                    <a:pt x="463" y="3407"/>
                  </a:moveTo>
                  <a:lnTo>
                    <a:pt x="463" y="3001"/>
                  </a:lnTo>
                  <a:lnTo>
                    <a:pt x="2108" y="3001"/>
                  </a:lnTo>
                  <a:lnTo>
                    <a:pt x="2108" y="3407"/>
                  </a:lnTo>
                  <a:lnTo>
                    <a:pt x="1524" y="3407"/>
                  </a:lnTo>
                  <a:lnTo>
                    <a:pt x="1524" y="5141"/>
                  </a:lnTo>
                  <a:lnTo>
                    <a:pt x="1038" y="5141"/>
                  </a:lnTo>
                  <a:lnTo>
                    <a:pt x="1038" y="3407"/>
                  </a:lnTo>
                  <a:lnTo>
                    <a:pt x="463" y="3407"/>
                  </a:lnTo>
                  <a:close/>
                  <a:moveTo>
                    <a:pt x="5602" y="6946"/>
                  </a:moveTo>
                  <a:lnTo>
                    <a:pt x="872" y="6946"/>
                  </a:lnTo>
                  <a:lnTo>
                    <a:pt x="872" y="5565"/>
                  </a:lnTo>
                  <a:lnTo>
                    <a:pt x="5602" y="5565"/>
                  </a:lnTo>
                  <a:lnTo>
                    <a:pt x="5602" y="6946"/>
                  </a:lnTo>
                  <a:close/>
                  <a:moveTo>
                    <a:pt x="5872" y="3407"/>
                  </a:moveTo>
                  <a:lnTo>
                    <a:pt x="5288" y="3407"/>
                  </a:lnTo>
                  <a:lnTo>
                    <a:pt x="5288" y="5141"/>
                  </a:lnTo>
                  <a:lnTo>
                    <a:pt x="4802" y="5141"/>
                  </a:lnTo>
                  <a:lnTo>
                    <a:pt x="4802" y="3407"/>
                  </a:lnTo>
                  <a:lnTo>
                    <a:pt x="4227" y="3407"/>
                  </a:lnTo>
                  <a:lnTo>
                    <a:pt x="4227" y="3001"/>
                  </a:lnTo>
                  <a:lnTo>
                    <a:pt x="5872" y="3001"/>
                  </a:lnTo>
                  <a:lnTo>
                    <a:pt x="5872" y="3407"/>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latin typeface="微软雅黑" panose="020B0503020204020204" pitchFamily="34" charset="-122"/>
                <a:ea typeface="微软雅黑" panose="020B0503020204020204" pitchFamily="34" charset="-122"/>
              </a:endParaRPr>
            </a:p>
          </p:txBody>
        </p:sp>
      </p:grpSp>
      <p:sp>
        <p:nvSpPr>
          <p:cNvPr id="45" name="文本框 44"/>
          <p:cNvSpPr txBox="1"/>
          <p:nvPr/>
        </p:nvSpPr>
        <p:spPr>
          <a:xfrm>
            <a:off x="5089684" y="3027998"/>
            <a:ext cx="604520" cy="218440"/>
          </a:xfrm>
          <a:prstGeom prst="rect">
            <a:avLst/>
          </a:prstGeom>
          <a:noFill/>
        </p:spPr>
        <p:txBody>
          <a:bodyPr wrap="none" rtlCol="0">
            <a:spAutoFit/>
          </a:bodyPr>
          <a:lstStyle/>
          <a:p>
            <a:r>
              <a:rPr kumimoji="1" lang="zh-CN" altLang="en-US" sz="825" b="1" dirty="0">
                <a:solidFill>
                  <a:schemeClr val="accent1"/>
                </a:solidFill>
                <a:latin typeface="微软雅黑" panose="020B0503020204020204" pitchFamily="34" charset="-122"/>
                <a:ea typeface="微软雅黑" panose="020B0503020204020204" pitchFamily="34" charset="-122"/>
              </a:rPr>
              <a:t>原始文档</a:t>
            </a:r>
            <a:endParaRPr kumimoji="1" lang="zh-CN" altLang="en-US" sz="825" b="1" dirty="0">
              <a:solidFill>
                <a:schemeClr val="accent1"/>
              </a:solidFill>
              <a:latin typeface="微软雅黑" panose="020B0503020204020204" pitchFamily="34" charset="-122"/>
              <a:ea typeface="微软雅黑" panose="020B0503020204020204" pitchFamily="34" charset="-122"/>
            </a:endParaRPr>
          </a:p>
        </p:txBody>
      </p:sp>
      <p:sp>
        <p:nvSpPr>
          <p:cNvPr id="46" name="two-databases_51333"/>
          <p:cNvSpPr>
            <a:spLocks noChangeAspect="1"/>
          </p:cNvSpPr>
          <p:nvPr/>
        </p:nvSpPr>
        <p:spPr>
          <a:xfrm>
            <a:off x="7188994" y="2081213"/>
            <a:ext cx="882968" cy="609124"/>
          </a:xfrm>
          <a:custGeom>
            <a:avLst/>
            <a:gdLst>
              <a:gd name="connsiteX0" fmla="*/ 229534 w 596711"/>
              <a:gd name="connsiteY0" fmla="*/ 417307 h 574373"/>
              <a:gd name="connsiteX1" fmla="*/ 413123 w 596711"/>
              <a:gd name="connsiteY1" fmla="*/ 478892 h 574373"/>
              <a:gd name="connsiteX2" fmla="*/ 595755 w 596711"/>
              <a:gd name="connsiteY2" fmla="*/ 417307 h 574373"/>
              <a:gd name="connsiteX3" fmla="*/ 596711 w 596711"/>
              <a:gd name="connsiteY3" fmla="*/ 422081 h 574373"/>
              <a:gd name="connsiteX4" fmla="*/ 596711 w 596711"/>
              <a:gd name="connsiteY4" fmla="*/ 507537 h 574373"/>
              <a:gd name="connsiteX5" fmla="*/ 413123 w 596711"/>
              <a:gd name="connsiteY5" fmla="*/ 574373 h 574373"/>
              <a:gd name="connsiteX6" fmla="*/ 229534 w 596711"/>
              <a:gd name="connsiteY6" fmla="*/ 507537 h 574373"/>
              <a:gd name="connsiteX7" fmla="*/ 229534 w 596711"/>
              <a:gd name="connsiteY7" fmla="*/ 422081 h 574373"/>
              <a:gd name="connsiteX8" fmla="*/ 229534 w 596711"/>
              <a:gd name="connsiteY8" fmla="*/ 287877 h 574373"/>
              <a:gd name="connsiteX9" fmla="*/ 413123 w 596711"/>
              <a:gd name="connsiteY9" fmla="*/ 349963 h 574373"/>
              <a:gd name="connsiteX10" fmla="*/ 595755 w 596711"/>
              <a:gd name="connsiteY10" fmla="*/ 287877 h 574373"/>
              <a:gd name="connsiteX11" fmla="*/ 596711 w 596711"/>
              <a:gd name="connsiteY11" fmla="*/ 293130 h 574373"/>
              <a:gd name="connsiteX12" fmla="*/ 596711 w 596711"/>
              <a:gd name="connsiteY12" fmla="*/ 378618 h 574373"/>
              <a:gd name="connsiteX13" fmla="*/ 413123 w 596711"/>
              <a:gd name="connsiteY13" fmla="*/ 445480 h 574373"/>
              <a:gd name="connsiteX14" fmla="*/ 229534 w 596711"/>
              <a:gd name="connsiteY14" fmla="*/ 378618 h 574373"/>
              <a:gd name="connsiteX15" fmla="*/ 229534 w 596711"/>
              <a:gd name="connsiteY15" fmla="*/ 293130 h 574373"/>
              <a:gd name="connsiteX16" fmla="*/ 0 w 596711"/>
              <a:gd name="connsiteY16" fmla="*/ 287877 h 574373"/>
              <a:gd name="connsiteX17" fmla="*/ 183584 w 596711"/>
              <a:gd name="connsiteY17" fmla="*/ 349492 h 574373"/>
              <a:gd name="connsiteX18" fmla="*/ 203663 w 596711"/>
              <a:gd name="connsiteY18" fmla="*/ 349015 h 574373"/>
              <a:gd name="connsiteX19" fmla="*/ 203663 w 596711"/>
              <a:gd name="connsiteY19" fmla="*/ 373852 h 574373"/>
              <a:gd name="connsiteX20" fmla="*/ 203663 w 596711"/>
              <a:gd name="connsiteY20" fmla="*/ 444542 h 574373"/>
              <a:gd name="connsiteX21" fmla="*/ 183584 w 596711"/>
              <a:gd name="connsiteY21" fmla="*/ 445020 h 574373"/>
              <a:gd name="connsiteX22" fmla="*/ 0 w 596711"/>
              <a:gd name="connsiteY22" fmla="*/ 378151 h 574373"/>
              <a:gd name="connsiteX23" fmla="*/ 0 w 596711"/>
              <a:gd name="connsiteY23" fmla="*/ 292653 h 574373"/>
              <a:gd name="connsiteX24" fmla="*/ 0 w 596711"/>
              <a:gd name="connsiteY24" fmla="*/ 158524 h 574373"/>
              <a:gd name="connsiteX25" fmla="*/ 183584 w 596711"/>
              <a:gd name="connsiteY25" fmla="*/ 220580 h 574373"/>
              <a:gd name="connsiteX26" fmla="*/ 203663 w 596711"/>
              <a:gd name="connsiteY26" fmla="*/ 220103 h 574373"/>
              <a:gd name="connsiteX27" fmla="*/ 203663 w 596711"/>
              <a:gd name="connsiteY27" fmla="*/ 315574 h 574373"/>
              <a:gd name="connsiteX28" fmla="*/ 183584 w 596711"/>
              <a:gd name="connsiteY28" fmla="*/ 316051 h 574373"/>
              <a:gd name="connsiteX29" fmla="*/ 0 w 596711"/>
              <a:gd name="connsiteY29" fmla="*/ 249221 h 574373"/>
              <a:gd name="connsiteX30" fmla="*/ 0 w 596711"/>
              <a:gd name="connsiteY30" fmla="*/ 163775 h 574373"/>
              <a:gd name="connsiteX31" fmla="*/ 413123 w 596711"/>
              <a:gd name="connsiteY31" fmla="*/ 129353 h 574373"/>
              <a:gd name="connsiteX32" fmla="*/ 596711 w 596711"/>
              <a:gd name="connsiteY32" fmla="*/ 196204 h 574373"/>
              <a:gd name="connsiteX33" fmla="*/ 596711 w 596711"/>
              <a:gd name="connsiteY33" fmla="*/ 251118 h 574373"/>
              <a:gd name="connsiteX34" fmla="*/ 413123 w 596711"/>
              <a:gd name="connsiteY34" fmla="*/ 317970 h 574373"/>
              <a:gd name="connsiteX35" fmla="*/ 229534 w 596711"/>
              <a:gd name="connsiteY35" fmla="*/ 251118 h 574373"/>
              <a:gd name="connsiteX36" fmla="*/ 229534 w 596711"/>
              <a:gd name="connsiteY36" fmla="*/ 196204 h 574373"/>
              <a:gd name="connsiteX37" fmla="*/ 413123 w 596711"/>
              <a:gd name="connsiteY37" fmla="*/ 129353 h 574373"/>
              <a:gd name="connsiteX38" fmla="*/ 183589 w 596711"/>
              <a:gd name="connsiteY38" fmla="*/ 0 h 574373"/>
              <a:gd name="connsiteX39" fmla="*/ 367177 w 596711"/>
              <a:gd name="connsiteY39" fmla="*/ 66851 h 574373"/>
              <a:gd name="connsiteX40" fmla="*/ 367177 w 596711"/>
              <a:gd name="connsiteY40" fmla="*/ 105530 h 574373"/>
              <a:gd name="connsiteX41" fmla="*/ 204147 w 596711"/>
              <a:gd name="connsiteY41" fmla="*/ 188139 h 574373"/>
              <a:gd name="connsiteX42" fmla="*/ 183589 w 596711"/>
              <a:gd name="connsiteY42" fmla="*/ 188617 h 574373"/>
              <a:gd name="connsiteX43" fmla="*/ 0 w 596711"/>
              <a:gd name="connsiteY43" fmla="*/ 121765 h 574373"/>
              <a:gd name="connsiteX44" fmla="*/ 0 w 596711"/>
              <a:gd name="connsiteY44" fmla="*/ 66851 h 574373"/>
              <a:gd name="connsiteX45" fmla="*/ 183589 w 596711"/>
              <a:gd name="connsiteY45" fmla="*/ 0 h 57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96711" h="574373">
                <a:moveTo>
                  <a:pt x="229534" y="417307"/>
                </a:moveTo>
                <a:cubicBezTo>
                  <a:pt x="236705" y="451680"/>
                  <a:pt x="316547" y="478892"/>
                  <a:pt x="413123" y="478892"/>
                </a:cubicBezTo>
                <a:cubicBezTo>
                  <a:pt x="509698" y="478892"/>
                  <a:pt x="589061" y="451680"/>
                  <a:pt x="595755" y="417307"/>
                </a:cubicBezTo>
                <a:cubicBezTo>
                  <a:pt x="596233" y="418739"/>
                  <a:pt x="596711" y="420172"/>
                  <a:pt x="596711" y="422081"/>
                </a:cubicBezTo>
                <a:lnTo>
                  <a:pt x="596711" y="507537"/>
                </a:lnTo>
                <a:cubicBezTo>
                  <a:pt x="596711" y="544774"/>
                  <a:pt x="514479" y="574373"/>
                  <a:pt x="413123" y="574373"/>
                </a:cubicBezTo>
                <a:cubicBezTo>
                  <a:pt x="311766" y="574373"/>
                  <a:pt x="229534" y="544774"/>
                  <a:pt x="229534" y="507537"/>
                </a:cubicBezTo>
                <a:lnTo>
                  <a:pt x="229534" y="422081"/>
                </a:lnTo>
                <a:close/>
                <a:moveTo>
                  <a:pt x="229534" y="287877"/>
                </a:moveTo>
                <a:cubicBezTo>
                  <a:pt x="236705" y="322741"/>
                  <a:pt x="316547" y="349963"/>
                  <a:pt x="413123" y="349963"/>
                </a:cubicBezTo>
                <a:cubicBezTo>
                  <a:pt x="509698" y="349963"/>
                  <a:pt x="589061" y="322741"/>
                  <a:pt x="595755" y="287877"/>
                </a:cubicBezTo>
                <a:cubicBezTo>
                  <a:pt x="596233" y="289787"/>
                  <a:pt x="596711" y="291220"/>
                  <a:pt x="596711" y="293130"/>
                </a:cubicBezTo>
                <a:lnTo>
                  <a:pt x="596711" y="378618"/>
                </a:lnTo>
                <a:cubicBezTo>
                  <a:pt x="596711" y="415392"/>
                  <a:pt x="514479" y="445480"/>
                  <a:pt x="413123" y="445480"/>
                </a:cubicBezTo>
                <a:cubicBezTo>
                  <a:pt x="311766" y="445480"/>
                  <a:pt x="229534" y="415392"/>
                  <a:pt x="229534" y="378618"/>
                </a:cubicBezTo>
                <a:lnTo>
                  <a:pt x="229534" y="293130"/>
                </a:lnTo>
                <a:close/>
                <a:moveTo>
                  <a:pt x="0" y="287877"/>
                </a:moveTo>
                <a:cubicBezTo>
                  <a:pt x="7171" y="322267"/>
                  <a:pt x="86533" y="349492"/>
                  <a:pt x="183584" y="349492"/>
                </a:cubicBezTo>
                <a:cubicBezTo>
                  <a:pt x="190277" y="349492"/>
                  <a:pt x="196970" y="349492"/>
                  <a:pt x="203663" y="349015"/>
                </a:cubicBezTo>
                <a:lnTo>
                  <a:pt x="203663" y="373852"/>
                </a:lnTo>
                <a:lnTo>
                  <a:pt x="203663" y="444542"/>
                </a:lnTo>
                <a:cubicBezTo>
                  <a:pt x="196970" y="445020"/>
                  <a:pt x="190277" y="445020"/>
                  <a:pt x="183584" y="445020"/>
                </a:cubicBezTo>
                <a:cubicBezTo>
                  <a:pt x="82230" y="445020"/>
                  <a:pt x="0" y="414929"/>
                  <a:pt x="0" y="378151"/>
                </a:cubicBezTo>
                <a:lnTo>
                  <a:pt x="0" y="292653"/>
                </a:lnTo>
                <a:close/>
                <a:moveTo>
                  <a:pt x="0" y="158524"/>
                </a:moveTo>
                <a:cubicBezTo>
                  <a:pt x="7171" y="193371"/>
                  <a:pt x="86533" y="220580"/>
                  <a:pt x="183584" y="220580"/>
                </a:cubicBezTo>
                <a:cubicBezTo>
                  <a:pt x="190277" y="220580"/>
                  <a:pt x="196970" y="220580"/>
                  <a:pt x="203663" y="220103"/>
                </a:cubicBezTo>
                <a:lnTo>
                  <a:pt x="203663" y="315574"/>
                </a:lnTo>
                <a:cubicBezTo>
                  <a:pt x="196970" y="316051"/>
                  <a:pt x="190277" y="316051"/>
                  <a:pt x="183584" y="316051"/>
                </a:cubicBezTo>
                <a:cubicBezTo>
                  <a:pt x="82230" y="316051"/>
                  <a:pt x="0" y="285978"/>
                  <a:pt x="0" y="249221"/>
                </a:cubicBezTo>
                <a:lnTo>
                  <a:pt x="0" y="163775"/>
                </a:lnTo>
                <a:close/>
                <a:moveTo>
                  <a:pt x="413123" y="129353"/>
                </a:moveTo>
                <a:cubicBezTo>
                  <a:pt x="514479" y="129353"/>
                  <a:pt x="596711" y="159436"/>
                  <a:pt x="596711" y="196204"/>
                </a:cubicBezTo>
                <a:lnTo>
                  <a:pt x="596711" y="251118"/>
                </a:lnTo>
                <a:cubicBezTo>
                  <a:pt x="596711" y="288364"/>
                  <a:pt x="514479" y="317970"/>
                  <a:pt x="413123" y="317970"/>
                </a:cubicBezTo>
                <a:cubicBezTo>
                  <a:pt x="311766" y="317970"/>
                  <a:pt x="229534" y="288364"/>
                  <a:pt x="229534" y="251118"/>
                </a:cubicBezTo>
                <a:lnTo>
                  <a:pt x="229534" y="196204"/>
                </a:lnTo>
                <a:cubicBezTo>
                  <a:pt x="229534" y="159436"/>
                  <a:pt x="311766" y="129353"/>
                  <a:pt x="413123" y="129353"/>
                </a:cubicBezTo>
                <a:close/>
                <a:moveTo>
                  <a:pt x="183589" y="0"/>
                </a:moveTo>
                <a:cubicBezTo>
                  <a:pt x="284945" y="0"/>
                  <a:pt x="367177" y="30083"/>
                  <a:pt x="367177" y="66851"/>
                </a:cubicBezTo>
                <a:lnTo>
                  <a:pt x="367177" y="105530"/>
                </a:lnTo>
                <a:cubicBezTo>
                  <a:pt x="282554" y="112693"/>
                  <a:pt x="207493" y="140388"/>
                  <a:pt x="204147" y="188139"/>
                </a:cubicBezTo>
                <a:cubicBezTo>
                  <a:pt x="197453" y="188617"/>
                  <a:pt x="190282" y="188617"/>
                  <a:pt x="183589" y="188617"/>
                </a:cubicBezTo>
                <a:cubicBezTo>
                  <a:pt x="82232" y="188617"/>
                  <a:pt x="0" y="158534"/>
                  <a:pt x="0" y="121765"/>
                </a:cubicBezTo>
                <a:lnTo>
                  <a:pt x="0" y="66851"/>
                </a:lnTo>
                <a:cubicBezTo>
                  <a:pt x="0" y="30083"/>
                  <a:pt x="82232" y="0"/>
                  <a:pt x="18358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latin typeface="微软雅黑" panose="020B0503020204020204" pitchFamily="34" charset="-122"/>
              <a:ea typeface="微软雅黑" panose="020B0503020204020204" pitchFamily="34" charset="-122"/>
            </a:endParaRPr>
          </a:p>
        </p:txBody>
      </p:sp>
      <p:sp>
        <p:nvSpPr>
          <p:cNvPr id="47" name="iconfont-10796-5191309"/>
          <p:cNvSpPr>
            <a:spLocks noChangeAspect="1"/>
          </p:cNvSpPr>
          <p:nvPr/>
        </p:nvSpPr>
        <p:spPr>
          <a:xfrm>
            <a:off x="7959566" y="3141345"/>
            <a:ext cx="794861" cy="569119"/>
          </a:xfrm>
          <a:custGeom>
            <a:avLst/>
            <a:gdLst>
              <a:gd name="T0" fmla="*/ 6858 w 7681"/>
              <a:gd name="T1" fmla="*/ 0 h 7680"/>
              <a:gd name="T2" fmla="*/ 823 w 7681"/>
              <a:gd name="T3" fmla="*/ 0 h 7680"/>
              <a:gd name="T4" fmla="*/ 0 w 7681"/>
              <a:gd name="T5" fmla="*/ 823 h 7680"/>
              <a:gd name="T6" fmla="*/ 0 w 7681"/>
              <a:gd name="T7" fmla="*/ 6857 h 7680"/>
              <a:gd name="T8" fmla="*/ 823 w 7681"/>
              <a:gd name="T9" fmla="*/ 7680 h 7680"/>
              <a:gd name="T10" fmla="*/ 6857 w 7681"/>
              <a:gd name="T11" fmla="*/ 7680 h 7680"/>
              <a:gd name="T12" fmla="*/ 7680 w 7681"/>
              <a:gd name="T13" fmla="*/ 6857 h 7680"/>
              <a:gd name="T14" fmla="*/ 7680 w 7681"/>
              <a:gd name="T15" fmla="*/ 823 h 7680"/>
              <a:gd name="T16" fmla="*/ 6858 w 7681"/>
              <a:gd name="T17" fmla="*/ 0 h 7680"/>
              <a:gd name="T18" fmla="*/ 3896 w 7681"/>
              <a:gd name="T19" fmla="*/ 6417 h 7680"/>
              <a:gd name="T20" fmla="*/ 1100 w 7681"/>
              <a:gd name="T21" fmla="*/ 5201 h 7680"/>
              <a:gd name="T22" fmla="*/ 2059 w 7681"/>
              <a:gd name="T23" fmla="*/ 4769 h 7680"/>
              <a:gd name="T24" fmla="*/ 3896 w 7681"/>
              <a:gd name="T25" fmla="*/ 5567 h 7680"/>
              <a:gd name="T26" fmla="*/ 5696 w 7681"/>
              <a:gd name="T27" fmla="*/ 4752 h 7680"/>
              <a:gd name="T28" fmla="*/ 6581 w 7681"/>
              <a:gd name="T29" fmla="*/ 5201 h 7680"/>
              <a:gd name="T30" fmla="*/ 3896 w 7681"/>
              <a:gd name="T31" fmla="*/ 6417 h 7680"/>
              <a:gd name="T32" fmla="*/ 3896 w 7681"/>
              <a:gd name="T33" fmla="*/ 5218 h 7680"/>
              <a:gd name="T34" fmla="*/ 1100 w 7681"/>
              <a:gd name="T35" fmla="*/ 4002 h 7680"/>
              <a:gd name="T36" fmla="*/ 2059 w 7681"/>
              <a:gd name="T37" fmla="*/ 3570 h 7680"/>
              <a:gd name="T38" fmla="*/ 3896 w 7681"/>
              <a:gd name="T39" fmla="*/ 4368 h 7680"/>
              <a:gd name="T40" fmla="*/ 5696 w 7681"/>
              <a:gd name="T41" fmla="*/ 3553 h 7680"/>
              <a:gd name="T42" fmla="*/ 6581 w 7681"/>
              <a:gd name="T43" fmla="*/ 4002 h 7680"/>
              <a:gd name="T44" fmla="*/ 3896 w 7681"/>
              <a:gd name="T45" fmla="*/ 5218 h 7680"/>
              <a:gd name="T46" fmla="*/ 3896 w 7681"/>
              <a:gd name="T47" fmla="*/ 3895 h 7680"/>
              <a:gd name="T48" fmla="*/ 1100 w 7681"/>
              <a:gd name="T49" fmla="*/ 2680 h 7680"/>
              <a:gd name="T50" fmla="*/ 4001 w 7681"/>
              <a:gd name="T51" fmla="*/ 1373 h 7680"/>
              <a:gd name="T52" fmla="*/ 6581 w 7681"/>
              <a:gd name="T53" fmla="*/ 2680 h 7680"/>
              <a:gd name="T54" fmla="*/ 3896 w 7681"/>
              <a:gd name="T55" fmla="*/ 3895 h 7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81" h="7680">
                <a:moveTo>
                  <a:pt x="6858" y="0"/>
                </a:moveTo>
                <a:lnTo>
                  <a:pt x="823" y="0"/>
                </a:lnTo>
                <a:cubicBezTo>
                  <a:pt x="369" y="0"/>
                  <a:pt x="0" y="368"/>
                  <a:pt x="0" y="823"/>
                </a:cubicBezTo>
                <a:lnTo>
                  <a:pt x="0" y="6857"/>
                </a:lnTo>
                <a:cubicBezTo>
                  <a:pt x="0" y="7312"/>
                  <a:pt x="368" y="7680"/>
                  <a:pt x="823" y="7680"/>
                </a:cubicBezTo>
                <a:lnTo>
                  <a:pt x="6857" y="7680"/>
                </a:lnTo>
                <a:cubicBezTo>
                  <a:pt x="7311" y="7680"/>
                  <a:pt x="7680" y="7312"/>
                  <a:pt x="7680" y="6857"/>
                </a:cubicBezTo>
                <a:lnTo>
                  <a:pt x="7680" y="823"/>
                </a:lnTo>
                <a:cubicBezTo>
                  <a:pt x="7681" y="369"/>
                  <a:pt x="7312" y="0"/>
                  <a:pt x="6858" y="0"/>
                </a:cubicBezTo>
                <a:close/>
                <a:moveTo>
                  <a:pt x="3896" y="6417"/>
                </a:moveTo>
                <a:lnTo>
                  <a:pt x="1100" y="5201"/>
                </a:lnTo>
                <a:lnTo>
                  <a:pt x="2059" y="4769"/>
                </a:lnTo>
                <a:lnTo>
                  <a:pt x="3896" y="5567"/>
                </a:lnTo>
                <a:lnTo>
                  <a:pt x="5696" y="4752"/>
                </a:lnTo>
                <a:lnTo>
                  <a:pt x="6581" y="5201"/>
                </a:lnTo>
                <a:lnTo>
                  <a:pt x="3896" y="6417"/>
                </a:lnTo>
                <a:close/>
                <a:moveTo>
                  <a:pt x="3896" y="5218"/>
                </a:moveTo>
                <a:lnTo>
                  <a:pt x="1100" y="4002"/>
                </a:lnTo>
                <a:lnTo>
                  <a:pt x="2059" y="3570"/>
                </a:lnTo>
                <a:lnTo>
                  <a:pt x="3896" y="4368"/>
                </a:lnTo>
                <a:lnTo>
                  <a:pt x="5696" y="3553"/>
                </a:lnTo>
                <a:lnTo>
                  <a:pt x="6581" y="4002"/>
                </a:lnTo>
                <a:lnTo>
                  <a:pt x="3896" y="5218"/>
                </a:lnTo>
                <a:close/>
                <a:moveTo>
                  <a:pt x="3896" y="3895"/>
                </a:moveTo>
                <a:lnTo>
                  <a:pt x="1100" y="2680"/>
                </a:lnTo>
                <a:lnTo>
                  <a:pt x="4001" y="1373"/>
                </a:lnTo>
                <a:lnTo>
                  <a:pt x="6581" y="2680"/>
                </a:lnTo>
                <a:lnTo>
                  <a:pt x="3896" y="38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25">
              <a:latin typeface="微软雅黑" panose="020B0503020204020204" pitchFamily="34" charset="-122"/>
              <a:ea typeface="微软雅黑" panose="020B0503020204020204" pitchFamily="34" charset="-122"/>
            </a:endParaRPr>
          </a:p>
        </p:txBody>
      </p:sp>
      <p:sp>
        <p:nvSpPr>
          <p:cNvPr id="49" name="文本框 48"/>
          <p:cNvSpPr txBox="1"/>
          <p:nvPr/>
        </p:nvSpPr>
        <p:spPr>
          <a:xfrm>
            <a:off x="7167086" y="2913221"/>
            <a:ext cx="709930" cy="218440"/>
          </a:xfrm>
          <a:prstGeom prst="rect">
            <a:avLst/>
          </a:prstGeom>
          <a:noFill/>
        </p:spPr>
        <p:txBody>
          <a:bodyPr wrap="none" rtlCol="0">
            <a:spAutoFit/>
          </a:bodyPr>
          <a:lstStyle/>
          <a:p>
            <a:r>
              <a:rPr kumimoji="1" lang="zh-CN" altLang="en-US" sz="825" b="1" dirty="0">
                <a:solidFill>
                  <a:schemeClr val="accent1"/>
                </a:solidFill>
                <a:latin typeface="微软雅黑" panose="020B0503020204020204" pitchFamily="34" charset="-122"/>
                <a:ea typeface="微软雅黑" panose="020B0503020204020204" pitchFamily="34" charset="-122"/>
              </a:rPr>
              <a:t>向量知识库</a:t>
            </a:r>
            <a:endParaRPr kumimoji="1" lang="zh-CN" altLang="en-US" sz="825" b="1" dirty="0">
              <a:solidFill>
                <a:schemeClr val="accent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7771448" y="4308158"/>
            <a:ext cx="815340" cy="218440"/>
          </a:xfrm>
          <a:prstGeom prst="rect">
            <a:avLst/>
          </a:prstGeom>
          <a:noFill/>
        </p:spPr>
        <p:txBody>
          <a:bodyPr wrap="none" rtlCol="0">
            <a:spAutoFit/>
          </a:bodyPr>
          <a:lstStyle/>
          <a:p>
            <a:r>
              <a:rPr kumimoji="1" lang="zh-CN" altLang="en-US" sz="825" b="1" dirty="0">
                <a:solidFill>
                  <a:schemeClr val="accent1"/>
                </a:solidFill>
                <a:latin typeface="微软雅黑" panose="020B0503020204020204" pitchFamily="34" charset="-122"/>
                <a:ea typeface="微软雅黑" panose="020B0503020204020204" pitchFamily="34" charset="-122"/>
              </a:rPr>
              <a:t>知识文本片段</a:t>
            </a:r>
            <a:endParaRPr kumimoji="1" lang="zh-CN" altLang="en-US" sz="825" b="1" dirty="0">
              <a:solidFill>
                <a:schemeClr val="accent1"/>
              </a:solidFill>
              <a:latin typeface="微软雅黑" panose="020B0503020204020204" pitchFamily="34" charset="-122"/>
              <a:ea typeface="微软雅黑" panose="020B0503020204020204" pitchFamily="34" charset="-122"/>
            </a:endParaRPr>
          </a:p>
        </p:txBody>
      </p:sp>
      <p:cxnSp>
        <p:nvCxnSpPr>
          <p:cNvPr id="55" name="直线箭头连接符 34"/>
          <p:cNvCxnSpPr/>
          <p:nvPr/>
        </p:nvCxnSpPr>
        <p:spPr>
          <a:xfrm flipV="1">
            <a:off x="6299359" y="2505075"/>
            <a:ext cx="754380" cy="42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35"/>
          <p:cNvCxnSpPr/>
          <p:nvPr/>
        </p:nvCxnSpPr>
        <p:spPr>
          <a:xfrm>
            <a:off x="8159115" y="2391251"/>
            <a:ext cx="194310" cy="62150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36"/>
          <p:cNvCxnSpPr>
            <a:stCxn id="47" idx="17"/>
            <a:endCxn id="75" idx="3"/>
          </p:cNvCxnSpPr>
          <p:nvPr/>
        </p:nvCxnSpPr>
        <p:spPr>
          <a:xfrm flipH="1">
            <a:off x="7556183" y="3438208"/>
            <a:ext cx="517525" cy="43243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378893" y="2055971"/>
            <a:ext cx="393700" cy="664210"/>
          </a:xfrm>
          <a:prstGeom prst="rect">
            <a:avLst/>
          </a:prstGeom>
          <a:noFill/>
        </p:spPr>
        <p:txBody>
          <a:bodyPr wrap="none" rtlCol="0">
            <a:spAutoFit/>
          </a:bodyPr>
          <a:lstStyle/>
          <a:p>
            <a:pPr>
              <a:lnSpc>
                <a:spcPct val="150000"/>
              </a:lnSpc>
            </a:pPr>
            <a:r>
              <a:rPr kumimoji="1" lang="zh-CN" altLang="en-US" sz="825" dirty="0">
                <a:latin typeface="微软雅黑" panose="020B0503020204020204" pitchFamily="34" charset="-122"/>
                <a:ea typeface="微软雅黑" panose="020B0503020204020204" pitchFamily="34" charset="-122"/>
              </a:rPr>
              <a:t>加载</a:t>
            </a:r>
            <a:endParaRPr kumimoji="1" lang="en-US" altLang="zh-CN" sz="825" dirty="0">
              <a:latin typeface="微软雅黑" panose="020B0503020204020204" pitchFamily="34" charset="-122"/>
              <a:ea typeface="微软雅黑" panose="020B0503020204020204" pitchFamily="34" charset="-122"/>
            </a:endParaRPr>
          </a:p>
          <a:p>
            <a:pPr>
              <a:lnSpc>
                <a:spcPct val="150000"/>
              </a:lnSpc>
            </a:pPr>
            <a:r>
              <a:rPr kumimoji="1" lang="zh-CN" altLang="en-US" sz="825" dirty="0">
                <a:latin typeface="微软雅黑" panose="020B0503020204020204" pitchFamily="34" charset="-122"/>
                <a:ea typeface="微软雅黑" panose="020B0503020204020204" pitchFamily="34" charset="-122"/>
              </a:rPr>
              <a:t>清洗</a:t>
            </a:r>
            <a:endParaRPr kumimoji="1" lang="en-US" altLang="zh-CN" sz="825" dirty="0">
              <a:latin typeface="微软雅黑" panose="020B0503020204020204" pitchFamily="34" charset="-122"/>
              <a:ea typeface="微软雅黑" panose="020B0503020204020204" pitchFamily="34" charset="-122"/>
            </a:endParaRPr>
          </a:p>
          <a:p>
            <a:pPr>
              <a:lnSpc>
                <a:spcPct val="150000"/>
              </a:lnSpc>
            </a:pPr>
            <a:r>
              <a:rPr kumimoji="1" lang="zh-CN" altLang="en-US" sz="825" dirty="0">
                <a:latin typeface="微软雅黑" panose="020B0503020204020204" pitchFamily="34" charset="-122"/>
                <a:ea typeface="微软雅黑" panose="020B0503020204020204" pitchFamily="34" charset="-122"/>
              </a:rPr>
              <a:t>切分</a:t>
            </a:r>
            <a:endParaRPr kumimoji="1" lang="zh-CN" altLang="en-US" sz="825" dirty="0">
              <a:latin typeface="微软雅黑" panose="020B0503020204020204" pitchFamily="34" charset="-122"/>
              <a:ea typeface="微软雅黑" panose="020B0503020204020204" pitchFamily="34" charset="-122"/>
            </a:endParaRPr>
          </a:p>
        </p:txBody>
      </p:sp>
      <p:sp>
        <p:nvSpPr>
          <p:cNvPr id="59" name="文本框 58"/>
          <p:cNvSpPr txBox="1"/>
          <p:nvPr/>
        </p:nvSpPr>
        <p:spPr>
          <a:xfrm>
            <a:off x="8254365" y="1944529"/>
            <a:ext cx="393700" cy="664210"/>
          </a:xfrm>
          <a:prstGeom prst="rect">
            <a:avLst/>
          </a:prstGeom>
          <a:noFill/>
        </p:spPr>
        <p:txBody>
          <a:bodyPr wrap="none" rtlCol="0">
            <a:spAutoFit/>
          </a:bodyPr>
          <a:lstStyle/>
          <a:p>
            <a:pPr>
              <a:lnSpc>
                <a:spcPct val="150000"/>
              </a:lnSpc>
            </a:pPr>
            <a:r>
              <a:rPr kumimoji="1" lang="zh-CN" altLang="en-US" sz="825" dirty="0">
                <a:latin typeface="微软雅黑" panose="020B0503020204020204" pitchFamily="34" charset="-122"/>
                <a:ea typeface="微软雅黑" panose="020B0503020204020204" pitchFamily="34" charset="-122"/>
              </a:rPr>
              <a:t>检索</a:t>
            </a:r>
            <a:endParaRPr kumimoji="1" lang="en-US" altLang="zh-CN" sz="825" dirty="0">
              <a:latin typeface="微软雅黑" panose="020B0503020204020204" pitchFamily="34" charset="-122"/>
              <a:ea typeface="微软雅黑" panose="020B0503020204020204" pitchFamily="34" charset="-122"/>
            </a:endParaRPr>
          </a:p>
          <a:p>
            <a:pPr>
              <a:lnSpc>
                <a:spcPct val="150000"/>
              </a:lnSpc>
            </a:pPr>
            <a:r>
              <a:rPr kumimoji="1" lang="zh-CN" altLang="en-US" sz="825" dirty="0">
                <a:latin typeface="微软雅黑" panose="020B0503020204020204" pitchFamily="34" charset="-122"/>
                <a:ea typeface="微软雅黑" panose="020B0503020204020204" pitchFamily="34" charset="-122"/>
              </a:rPr>
              <a:t>排序</a:t>
            </a:r>
            <a:endParaRPr kumimoji="1" lang="en-US" altLang="zh-CN" sz="825" dirty="0">
              <a:latin typeface="微软雅黑" panose="020B0503020204020204" pitchFamily="34" charset="-122"/>
              <a:ea typeface="微软雅黑" panose="020B0503020204020204" pitchFamily="34" charset="-122"/>
            </a:endParaRPr>
          </a:p>
          <a:p>
            <a:pPr>
              <a:lnSpc>
                <a:spcPct val="150000"/>
              </a:lnSpc>
            </a:pPr>
            <a:r>
              <a:rPr kumimoji="1" lang="zh-CN" altLang="en-US" sz="825" dirty="0">
                <a:latin typeface="微软雅黑" panose="020B0503020204020204" pitchFamily="34" charset="-122"/>
                <a:ea typeface="微软雅黑" panose="020B0503020204020204" pitchFamily="34" charset="-122"/>
              </a:rPr>
              <a:t>召回</a:t>
            </a:r>
            <a:endParaRPr kumimoji="1" lang="zh-CN" altLang="en-US" sz="825"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7428944" y="3282315"/>
            <a:ext cx="604520" cy="281940"/>
          </a:xfrm>
          <a:prstGeom prst="rect">
            <a:avLst/>
          </a:prstGeom>
          <a:noFill/>
        </p:spPr>
        <p:txBody>
          <a:bodyPr wrap="none" rtlCol="0">
            <a:spAutoFit/>
          </a:bodyPr>
          <a:lstStyle/>
          <a:p>
            <a:pPr algn="ctr">
              <a:lnSpc>
                <a:spcPct val="150000"/>
              </a:lnSpc>
            </a:pPr>
            <a:r>
              <a:rPr kumimoji="1" lang="zh-CN" altLang="en-US" sz="825" dirty="0">
                <a:latin typeface="微软雅黑" panose="020B0503020204020204" pitchFamily="34" charset="-122"/>
                <a:ea typeface="微软雅黑" panose="020B0503020204020204" pitchFamily="34" charset="-122"/>
              </a:rPr>
              <a:t>知识增强</a:t>
            </a:r>
            <a:endParaRPr kumimoji="1" lang="zh-CN" altLang="en-US" sz="825" dirty="0">
              <a:latin typeface="微软雅黑" panose="020B0503020204020204" pitchFamily="34" charset="-122"/>
              <a:ea typeface="微软雅黑" panose="020B0503020204020204" pitchFamily="34" charset="-122"/>
            </a:endParaRPr>
          </a:p>
        </p:txBody>
      </p:sp>
      <p:cxnSp>
        <p:nvCxnSpPr>
          <p:cNvPr id="71" name="直线箭头连接符 46"/>
          <p:cNvCxnSpPr>
            <a:stCxn id="75" idx="1"/>
          </p:cNvCxnSpPr>
          <p:nvPr/>
        </p:nvCxnSpPr>
        <p:spPr>
          <a:xfrm flipH="1" flipV="1">
            <a:off x="6048375" y="3813493"/>
            <a:ext cx="250984" cy="5667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5549265" y="3170873"/>
            <a:ext cx="1044416" cy="346075"/>
          </a:xfrm>
          <a:prstGeom prst="rect">
            <a:avLst/>
          </a:prstGeom>
          <a:noFill/>
        </p:spPr>
        <p:txBody>
          <a:bodyPr wrap="square">
            <a:spAutoFit/>
          </a:bodyPr>
          <a:lstStyle/>
          <a:p>
            <a:pPr algn="ctr"/>
            <a:r>
              <a:rPr kumimoji="1" lang="en-US" altLang="zh-CN" sz="825" dirty="0">
                <a:latin typeface="微软雅黑" panose="020B0503020204020204" pitchFamily="34" charset="-122"/>
                <a:ea typeface="微软雅黑" panose="020B0503020204020204" pitchFamily="34" charset="-122"/>
              </a:rPr>
              <a:t>Prompt</a:t>
            </a:r>
            <a:endParaRPr kumimoji="1" lang="en-US" altLang="zh-CN" sz="825" dirty="0">
              <a:latin typeface="微软雅黑" panose="020B0503020204020204" pitchFamily="34" charset="-122"/>
              <a:ea typeface="微软雅黑" panose="020B0503020204020204" pitchFamily="34" charset="-122"/>
            </a:endParaRPr>
          </a:p>
          <a:p>
            <a:pPr algn="ctr"/>
            <a:r>
              <a:rPr kumimoji="1" lang="zh-CN" altLang="en-US" sz="825" dirty="0">
                <a:latin typeface="微软雅黑" panose="020B0503020204020204" pitchFamily="34" charset="-122"/>
                <a:ea typeface="微软雅黑" panose="020B0503020204020204" pitchFamily="34" charset="-122"/>
              </a:rPr>
              <a:t>提示词</a:t>
            </a:r>
            <a:endParaRPr kumimoji="1" lang="zh-CN" altLang="en-US" sz="825" dirty="0">
              <a:latin typeface="微软雅黑" panose="020B0503020204020204" pitchFamily="34" charset="-122"/>
              <a:ea typeface="微软雅黑" panose="020B0503020204020204" pitchFamily="34" charset="-122"/>
            </a:endParaRPr>
          </a:p>
        </p:txBody>
      </p:sp>
      <p:sp>
        <p:nvSpPr>
          <p:cNvPr id="74" name="circular-arrow_44598"/>
          <p:cNvSpPr>
            <a:spLocks noChangeAspect="1"/>
          </p:cNvSpPr>
          <p:nvPr/>
        </p:nvSpPr>
        <p:spPr>
          <a:xfrm>
            <a:off x="8354378" y="2939415"/>
            <a:ext cx="511016" cy="327660"/>
          </a:xfrm>
          <a:custGeom>
            <a:avLst/>
            <a:gdLst>
              <a:gd name="T0" fmla="*/ 965 w 7072"/>
              <a:gd name="T1" fmla="*/ 3963 h 6336"/>
              <a:gd name="T2" fmla="*/ 1120 w 7072"/>
              <a:gd name="T3" fmla="*/ 3963 h 6336"/>
              <a:gd name="T4" fmla="*/ 2042 w 7072"/>
              <a:gd name="T5" fmla="*/ 2835 h 6336"/>
              <a:gd name="T6" fmla="*/ 1997 w 7072"/>
              <a:gd name="T7" fmla="*/ 2740 h 6336"/>
              <a:gd name="T8" fmla="*/ 1507 w 7072"/>
              <a:gd name="T9" fmla="*/ 2740 h 6336"/>
              <a:gd name="T10" fmla="*/ 1408 w 7072"/>
              <a:gd name="T11" fmla="*/ 2620 h 6336"/>
              <a:gd name="T12" fmla="*/ 3904 w 7072"/>
              <a:gd name="T13" fmla="*/ 612 h 6336"/>
              <a:gd name="T14" fmla="*/ 6460 w 7072"/>
              <a:gd name="T15" fmla="*/ 3168 h 6336"/>
              <a:gd name="T16" fmla="*/ 3904 w 7072"/>
              <a:gd name="T17" fmla="*/ 5724 h 6336"/>
              <a:gd name="T18" fmla="*/ 3598 w 7072"/>
              <a:gd name="T19" fmla="*/ 6030 h 6336"/>
              <a:gd name="T20" fmla="*/ 3904 w 7072"/>
              <a:gd name="T21" fmla="*/ 6336 h 6336"/>
              <a:gd name="T22" fmla="*/ 7072 w 7072"/>
              <a:gd name="T23" fmla="*/ 3168 h 6336"/>
              <a:gd name="T24" fmla="*/ 3904 w 7072"/>
              <a:gd name="T25" fmla="*/ 0 h 6336"/>
              <a:gd name="T26" fmla="*/ 785 w 7072"/>
              <a:gd name="T27" fmla="*/ 2619 h 6336"/>
              <a:gd name="T28" fmla="*/ 643 w 7072"/>
              <a:gd name="T29" fmla="*/ 2740 h 6336"/>
              <a:gd name="T30" fmla="*/ 87 w 7072"/>
              <a:gd name="T31" fmla="*/ 2740 h 6336"/>
              <a:gd name="T32" fmla="*/ 42 w 7072"/>
              <a:gd name="T33" fmla="*/ 2835 h 6336"/>
              <a:gd name="T34" fmla="*/ 965 w 7072"/>
              <a:gd name="T35" fmla="*/ 3963 h 6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72" h="6336">
                <a:moveTo>
                  <a:pt x="965" y="3963"/>
                </a:moveTo>
                <a:cubicBezTo>
                  <a:pt x="1007" y="4015"/>
                  <a:pt x="1077" y="4015"/>
                  <a:pt x="1120" y="3963"/>
                </a:cubicBezTo>
                <a:lnTo>
                  <a:pt x="2042" y="2835"/>
                </a:lnTo>
                <a:cubicBezTo>
                  <a:pt x="2084" y="2782"/>
                  <a:pt x="2064" y="2740"/>
                  <a:pt x="1997" y="2740"/>
                </a:cubicBezTo>
                <a:lnTo>
                  <a:pt x="1507" y="2740"/>
                </a:lnTo>
                <a:cubicBezTo>
                  <a:pt x="1439" y="2740"/>
                  <a:pt x="1394" y="2686"/>
                  <a:pt x="1408" y="2620"/>
                </a:cubicBezTo>
                <a:cubicBezTo>
                  <a:pt x="1660" y="1473"/>
                  <a:pt x="2683" y="612"/>
                  <a:pt x="3904" y="612"/>
                </a:cubicBezTo>
                <a:cubicBezTo>
                  <a:pt x="5314" y="612"/>
                  <a:pt x="6460" y="1759"/>
                  <a:pt x="6460" y="3168"/>
                </a:cubicBezTo>
                <a:cubicBezTo>
                  <a:pt x="6460" y="4578"/>
                  <a:pt x="5314" y="5724"/>
                  <a:pt x="3904" y="5724"/>
                </a:cubicBezTo>
                <a:cubicBezTo>
                  <a:pt x="3735" y="5724"/>
                  <a:pt x="3598" y="5861"/>
                  <a:pt x="3598" y="6030"/>
                </a:cubicBezTo>
                <a:cubicBezTo>
                  <a:pt x="3598" y="6199"/>
                  <a:pt x="3735" y="6336"/>
                  <a:pt x="3904" y="6336"/>
                </a:cubicBezTo>
                <a:cubicBezTo>
                  <a:pt x="5651" y="6336"/>
                  <a:pt x="7072" y="4915"/>
                  <a:pt x="7072" y="3168"/>
                </a:cubicBezTo>
                <a:cubicBezTo>
                  <a:pt x="7072" y="1421"/>
                  <a:pt x="5651" y="0"/>
                  <a:pt x="3904" y="0"/>
                </a:cubicBezTo>
                <a:cubicBezTo>
                  <a:pt x="2345" y="0"/>
                  <a:pt x="1046" y="1133"/>
                  <a:pt x="785" y="2619"/>
                </a:cubicBezTo>
                <a:cubicBezTo>
                  <a:pt x="773" y="2685"/>
                  <a:pt x="711" y="2740"/>
                  <a:pt x="643" y="2740"/>
                </a:cubicBezTo>
                <a:lnTo>
                  <a:pt x="87" y="2740"/>
                </a:lnTo>
                <a:cubicBezTo>
                  <a:pt x="20" y="2740"/>
                  <a:pt x="0" y="2782"/>
                  <a:pt x="42" y="2835"/>
                </a:cubicBezTo>
                <a:lnTo>
                  <a:pt x="965" y="39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latin typeface="微软雅黑" panose="020B0503020204020204" pitchFamily="34" charset="-122"/>
              <a:ea typeface="微软雅黑" panose="020B0503020204020204" pitchFamily="34" charset="-122"/>
            </a:endParaRPr>
          </a:p>
        </p:txBody>
      </p:sp>
      <p:pic>
        <p:nvPicPr>
          <p:cNvPr id="7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9149" y="3476591"/>
            <a:ext cx="1256573" cy="786521"/>
          </a:xfrm>
          <a:prstGeom prst="rect">
            <a:avLst/>
          </a:prstGeom>
          <a:noFill/>
          <a:extLst>
            <a:ext uri="{909E8E84-426E-40DD-AFC4-6F175D3DCCD1}">
              <a14:hiddenFill xmlns:a14="http://schemas.microsoft.com/office/drawing/2010/main">
                <a:solidFill>
                  <a:srgbClr val="FFFFFF"/>
                </a:solidFill>
              </a14:hiddenFill>
            </a:ext>
          </a:extLst>
        </p:spPr>
      </p:pic>
      <p:pic>
        <p:nvPicPr>
          <p:cNvPr id="76" name="图片 75"/>
          <p:cNvPicPr>
            <a:picLocks noChangeAspect="1"/>
          </p:cNvPicPr>
          <p:nvPr/>
        </p:nvPicPr>
        <p:blipFill>
          <a:blip r:embed="rId6"/>
          <a:srcRect t="11320" r="2387"/>
          <a:stretch>
            <a:fillRect/>
          </a:stretch>
        </p:blipFill>
        <p:spPr>
          <a:xfrm>
            <a:off x="4481036" y="3476625"/>
            <a:ext cx="1498283" cy="743426"/>
          </a:xfrm>
          <a:prstGeom prst="rect">
            <a:avLst/>
          </a:prstGeom>
        </p:spPr>
      </p:pic>
      <p:sp>
        <p:nvSpPr>
          <p:cNvPr id="63" name="文本框 62"/>
          <p:cNvSpPr txBox="1"/>
          <p:nvPr/>
        </p:nvSpPr>
        <p:spPr>
          <a:xfrm>
            <a:off x="8594884" y="3126105"/>
            <a:ext cx="549116" cy="281940"/>
          </a:xfrm>
          <a:prstGeom prst="rect">
            <a:avLst/>
          </a:prstGeom>
          <a:noFill/>
        </p:spPr>
        <p:txBody>
          <a:bodyPr wrap="square">
            <a:spAutoFit/>
          </a:bodyPr>
          <a:lstStyle/>
          <a:p>
            <a:pPr algn="ctr">
              <a:lnSpc>
                <a:spcPct val="150000"/>
              </a:lnSpc>
            </a:pPr>
            <a:r>
              <a:rPr kumimoji="1" lang="zh-CN" altLang="en-US" sz="825" dirty="0">
                <a:latin typeface="微软雅黑" panose="020B0503020204020204" pitchFamily="34" charset="-122"/>
                <a:ea typeface="微软雅黑" panose="020B0503020204020204" pitchFamily="34" charset="-122"/>
              </a:rPr>
              <a:t>重排序</a:t>
            </a:r>
            <a:endParaRPr kumimoji="1" lang="zh-CN" altLang="en-US" sz="825"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
          <p:cNvSpPr txBox="1"/>
          <p:nvPr/>
        </p:nvSpPr>
        <p:spPr>
          <a:xfrm>
            <a:off x="476" y="594360"/>
            <a:ext cx="9144000" cy="696754"/>
          </a:xfrm>
          <a:prstGeom prst="rect">
            <a:avLst/>
          </a:prstGeom>
          <a:solidFill>
            <a:srgbClr val="0070BF">
              <a:alpha val="4000"/>
            </a:srgbClr>
          </a:solidFill>
        </p:spPr>
        <p:txBody>
          <a:bodyPr wrap="square" lIns="297180" rIns="297180" rtlCol="0" anchor="t" anchorCtr="0">
            <a:noAutofit/>
          </a:bodyPr>
          <a:lstStyle>
            <a:defPPr>
              <a:defRPr lang="en-US"/>
            </a:defPPr>
            <a:lvl1pPr marL="285750" indent="-285750" defTabSz="342900">
              <a:lnSpc>
                <a:spcPct val="150000"/>
              </a:lnSpc>
              <a:buFont typeface="Wingdings" panose="05000000000000000000" pitchFamily="2" charset="2"/>
              <a:buChar char="n"/>
              <a:defRPr kumimoji="1" sz="1200" b="1">
                <a:solidFill>
                  <a:srgbClr val="FF0000"/>
                </a:solidFill>
                <a:latin typeface="微软雅黑" panose="020B0503020204020204" pitchFamily="34" charset="-122"/>
                <a:ea typeface="微软雅黑" panose="020B0503020204020204" pitchFamily="34" charset="-122"/>
              </a:defRPr>
            </a:lvl1pPr>
          </a:lstStyle>
          <a:p>
            <a:pPr lvl="0" algn="l" defTabSz="914400">
              <a:buClrTx/>
              <a:buSzTx/>
              <a:buFont typeface="Wingdings" panose="05000000000000000000" charset="0"/>
              <a:buChar char=""/>
            </a:pPr>
            <a:r>
              <a:rPr kumimoji="0" lang="zh-CN" altLang="en-US" dirty="0">
                <a:solidFill>
                  <a:srgbClr val="0070C0"/>
                </a:solidFill>
                <a:sym typeface="+mn-ea"/>
              </a:rPr>
              <a:t>AI在互联网行业的应用场景丰富多样，基于不同细分市场的业务特点，AI衍生出许多个性化应用场景，例如精准广告投放、内容生成、风险控制等，展现了AI技术在互联网领域的深度渗透和广泛应用。</a:t>
            </a:r>
            <a:endParaRPr kumimoji="0" lang="zh-CN" altLang="en-US" dirty="0">
              <a:solidFill>
                <a:srgbClr val="0070C0"/>
              </a:solidFill>
              <a:sym typeface="+mn-ea"/>
            </a:endParaRPr>
          </a:p>
        </p:txBody>
      </p:sp>
      <p:sp>
        <p:nvSpPr>
          <p:cNvPr id="19" name="Rectangle 18"/>
          <p:cNvSpPr/>
          <p:nvPr/>
        </p:nvSpPr>
        <p:spPr>
          <a:xfrm>
            <a:off x="192234" y="1869814"/>
            <a:ext cx="8759049" cy="254603"/>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b="1" dirty="0">
                <a:solidFill>
                  <a:schemeClr val="tx1"/>
                </a:solidFill>
                <a:latin typeface="微软雅黑" panose="020B0503020204020204" pitchFamily="34" charset="-122"/>
                <a:ea typeface="微软雅黑" panose="020B0503020204020204" pitchFamily="34" charset="-122"/>
              </a:rPr>
              <a:t>个性化智能推荐、智能客服</a:t>
            </a:r>
            <a:endParaRPr lang="zh-CN" altLang="en-US" sz="790" b="1" dirty="0">
              <a:solidFill>
                <a:schemeClr val="tx1"/>
              </a:solidFill>
              <a:latin typeface="微软雅黑" panose="020B0503020204020204" pitchFamily="34" charset="-122"/>
              <a:ea typeface="微软雅黑" panose="020B0503020204020204" pitchFamily="34" charset="-122"/>
            </a:endParaRPr>
          </a:p>
        </p:txBody>
      </p:sp>
      <p:sp>
        <p:nvSpPr>
          <p:cNvPr id="4" name="同侧圆角矩形 70"/>
          <p:cNvSpPr/>
          <p:nvPr/>
        </p:nvSpPr>
        <p:spPr bwMode="auto">
          <a:xfrm>
            <a:off x="798671" y="1473994"/>
            <a:ext cx="931069" cy="361474"/>
          </a:xfrm>
          <a:prstGeom prst="snip1Rect">
            <a:avLst/>
          </a:prstGeom>
          <a:solidFill>
            <a:srgbClr val="1184CF"/>
          </a:solidFill>
          <a:ln w="9525" cap="flat" cmpd="sng" algn="ctr">
            <a:solidFill>
              <a:srgbClr val="FFFFFF"/>
            </a:solidFill>
            <a:prstDash val="solid"/>
            <a:round/>
            <a:headEnd type="none" w="med" len="med"/>
            <a:tailEnd type="none" w="med" len="med"/>
          </a:ln>
          <a:effectLst/>
        </p:spPr>
        <p:txBody>
          <a:bodyPr vert="horz" wrap="square" lIns="27000" tIns="27000" rIns="27000" bIns="27000"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lang="zh-CN" altLang="en-US" sz="900" b="1" kern="0" dirty="0">
                <a:solidFill>
                  <a:srgbClr val="FFFFFF"/>
                </a:solidFill>
                <a:latin typeface="微软雅黑" panose="020B0503020204020204" pitchFamily="34" charset="-122"/>
                <a:ea typeface="微软雅黑" panose="020B0503020204020204" pitchFamily="34" charset="-122"/>
              </a:rPr>
              <a:t>电商</a:t>
            </a:r>
            <a:endPar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同侧圆角矩形 70"/>
          <p:cNvSpPr/>
          <p:nvPr/>
        </p:nvSpPr>
        <p:spPr bwMode="auto">
          <a:xfrm>
            <a:off x="1785461" y="1473994"/>
            <a:ext cx="931069" cy="361474"/>
          </a:xfrm>
          <a:prstGeom prst="snip1Rect">
            <a:avLst/>
          </a:prstGeom>
          <a:solidFill>
            <a:srgbClr val="1184CF"/>
          </a:solidFill>
          <a:ln w="9525" cap="flat" cmpd="sng" algn="ctr">
            <a:solidFill>
              <a:srgbClr val="FFFFFF"/>
            </a:solidFill>
            <a:prstDash val="solid"/>
            <a:round/>
            <a:headEnd type="none" w="med" len="med"/>
            <a:tailEnd type="none" w="med" len="med"/>
          </a:ln>
          <a:effectLst/>
        </p:spPr>
        <p:txBody>
          <a:bodyPr vert="horz" wrap="square" lIns="27000" tIns="27000" rIns="27000" bIns="27000"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游戏</a:t>
            </a:r>
            <a:endPar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同侧圆角矩形 70"/>
          <p:cNvSpPr/>
          <p:nvPr/>
        </p:nvSpPr>
        <p:spPr bwMode="auto">
          <a:xfrm>
            <a:off x="2755106" y="1473994"/>
            <a:ext cx="931069" cy="361474"/>
          </a:xfrm>
          <a:prstGeom prst="snip1Rect">
            <a:avLst/>
          </a:prstGeom>
          <a:solidFill>
            <a:srgbClr val="1184CF"/>
          </a:solidFill>
          <a:ln w="9525" cap="flat" cmpd="sng" algn="ctr">
            <a:solidFill>
              <a:srgbClr val="FFFFFF"/>
            </a:solidFill>
            <a:prstDash val="solid"/>
            <a:round/>
            <a:headEnd type="none" w="med" len="med"/>
            <a:tailEnd type="none" w="med" len="med"/>
          </a:ln>
          <a:effectLst/>
        </p:spPr>
        <p:txBody>
          <a:bodyPr vert="horz" wrap="square" lIns="27000" tIns="27000" rIns="27000" bIns="27000"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社交</a:t>
            </a:r>
            <a:r>
              <a:rPr lang="zh-CN" altLang="en-US" sz="900" b="1" kern="0" dirty="0">
                <a:solidFill>
                  <a:srgbClr val="FFFFFF"/>
                </a:solidFill>
                <a:latin typeface="微软雅黑" panose="020B0503020204020204" pitchFamily="34" charset="-122"/>
                <a:ea typeface="微软雅黑" panose="020B0503020204020204" pitchFamily="34" charset="-122"/>
              </a:rPr>
              <a:t>资讯</a:t>
            </a:r>
            <a:endPar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同侧圆角矩形 70"/>
          <p:cNvSpPr/>
          <p:nvPr/>
        </p:nvSpPr>
        <p:spPr bwMode="auto">
          <a:xfrm>
            <a:off x="3724751" y="1473994"/>
            <a:ext cx="931069" cy="361474"/>
          </a:xfrm>
          <a:prstGeom prst="snip1Rect">
            <a:avLst/>
          </a:prstGeom>
          <a:solidFill>
            <a:srgbClr val="1184CF"/>
          </a:solidFill>
          <a:ln w="9525" cap="flat" cmpd="sng" algn="ctr">
            <a:solidFill>
              <a:srgbClr val="FFFFFF"/>
            </a:solidFill>
            <a:prstDash val="solid"/>
            <a:round/>
            <a:headEnd type="none" w="med" len="med"/>
            <a:tailEnd type="none" w="med" len="med"/>
          </a:ln>
          <a:effectLst/>
        </p:spPr>
        <p:txBody>
          <a:bodyPr vert="horz" wrap="square" lIns="27000" tIns="27000" rIns="27000" bIns="27000"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lang="zh-CN" altLang="en-US" sz="900" b="1" kern="0" dirty="0">
                <a:solidFill>
                  <a:srgbClr val="FFFFFF"/>
                </a:solidFill>
                <a:latin typeface="微软雅黑" panose="020B0503020204020204" pitchFamily="34" charset="-122"/>
                <a:ea typeface="微软雅黑" panose="020B0503020204020204" pitchFamily="34" charset="-122"/>
              </a:rPr>
              <a:t>文化娱乐</a:t>
            </a:r>
            <a:endPar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同侧圆角矩形 70"/>
          <p:cNvSpPr/>
          <p:nvPr/>
        </p:nvSpPr>
        <p:spPr bwMode="auto">
          <a:xfrm>
            <a:off x="4694396" y="1473994"/>
            <a:ext cx="931069" cy="361474"/>
          </a:xfrm>
          <a:prstGeom prst="snip1Rect">
            <a:avLst/>
          </a:prstGeom>
          <a:solidFill>
            <a:srgbClr val="1184CF"/>
          </a:solidFill>
          <a:ln w="9525" cap="flat" cmpd="sng" algn="ctr">
            <a:solidFill>
              <a:srgbClr val="FFFFFF"/>
            </a:solidFill>
            <a:prstDash val="solid"/>
            <a:round/>
            <a:headEnd type="none" w="med" len="med"/>
            <a:tailEnd type="none" w="med" len="med"/>
          </a:ln>
          <a:effectLst/>
        </p:spPr>
        <p:txBody>
          <a:bodyPr vert="horz" wrap="square" lIns="27000" tIns="27000" rIns="27000" bIns="27000"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生活服务</a:t>
            </a:r>
            <a:endPar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同侧圆角矩形 70"/>
          <p:cNvSpPr/>
          <p:nvPr/>
        </p:nvSpPr>
        <p:spPr bwMode="auto">
          <a:xfrm>
            <a:off x="5664041" y="1473994"/>
            <a:ext cx="931069" cy="361474"/>
          </a:xfrm>
          <a:prstGeom prst="snip1Rect">
            <a:avLst/>
          </a:prstGeom>
          <a:solidFill>
            <a:srgbClr val="1184CF"/>
          </a:solidFill>
          <a:ln w="9525" cap="flat" cmpd="sng" algn="ctr">
            <a:solidFill>
              <a:srgbClr val="FFFFFF"/>
            </a:solidFill>
            <a:prstDash val="solid"/>
            <a:round/>
            <a:headEnd type="none" w="med" len="med"/>
            <a:tailEnd type="none" w="med" len="med"/>
          </a:ln>
          <a:effectLst/>
        </p:spPr>
        <p:txBody>
          <a:bodyPr vert="horz" wrap="square" lIns="27000" tIns="27000" rIns="27000" bIns="27000"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lang="en-US" altLang="zh-CN" sz="900" b="1" kern="0" dirty="0">
                <a:solidFill>
                  <a:srgbClr val="FFFFFF"/>
                </a:solidFill>
                <a:latin typeface="微软雅黑" panose="020B0503020204020204" pitchFamily="34" charset="-122"/>
                <a:ea typeface="微软雅黑" panose="020B0503020204020204" pitchFamily="34" charset="-122"/>
              </a:rPr>
              <a:t>OTA</a:t>
            </a:r>
            <a:r>
              <a:rPr lang="zh-CN" altLang="en-US" sz="900" b="1" kern="0" dirty="0">
                <a:solidFill>
                  <a:srgbClr val="FFFFFF"/>
                </a:solidFill>
                <a:latin typeface="微软雅黑" panose="020B0503020204020204" pitchFamily="34" charset="-122"/>
                <a:ea typeface="微软雅黑" panose="020B0503020204020204" pitchFamily="34" charset="-122"/>
              </a:rPr>
              <a:t>在线服务</a:t>
            </a:r>
            <a:endPar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同侧圆角矩形 70"/>
          <p:cNvSpPr/>
          <p:nvPr/>
        </p:nvSpPr>
        <p:spPr bwMode="auto">
          <a:xfrm>
            <a:off x="6633686" y="1473994"/>
            <a:ext cx="931069" cy="361474"/>
          </a:xfrm>
          <a:prstGeom prst="snip1Rect">
            <a:avLst/>
          </a:prstGeom>
          <a:solidFill>
            <a:srgbClr val="1184CF"/>
          </a:solidFill>
          <a:ln w="9525" cap="flat" cmpd="sng" algn="ctr">
            <a:solidFill>
              <a:srgbClr val="FFFFFF"/>
            </a:solidFill>
            <a:prstDash val="solid"/>
            <a:round/>
            <a:headEnd type="none" w="med" len="med"/>
            <a:tailEnd type="none" w="med" len="med"/>
          </a:ln>
          <a:effectLst/>
        </p:spPr>
        <p:txBody>
          <a:bodyPr vert="horz" wrap="square" lIns="27000" tIns="27000" rIns="27000" bIns="27000"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lang="zh-CN" altLang="en-US" sz="900" b="1" kern="0" dirty="0">
                <a:solidFill>
                  <a:srgbClr val="FFFFFF"/>
                </a:solidFill>
                <a:latin typeface="微软雅黑" panose="020B0503020204020204" pitchFamily="34" charset="-122"/>
                <a:ea typeface="微软雅黑" panose="020B0503020204020204" pitchFamily="34" charset="-122"/>
              </a:rPr>
              <a:t>智能终端</a:t>
            </a:r>
            <a:endPar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 name="同侧圆角矩形 70"/>
          <p:cNvSpPr/>
          <p:nvPr/>
        </p:nvSpPr>
        <p:spPr bwMode="auto">
          <a:xfrm>
            <a:off x="7603331" y="1473994"/>
            <a:ext cx="931069" cy="361474"/>
          </a:xfrm>
          <a:prstGeom prst="snip1Rect">
            <a:avLst/>
          </a:prstGeom>
          <a:solidFill>
            <a:srgbClr val="1184CF"/>
          </a:solidFill>
          <a:ln w="9525" cap="flat" cmpd="sng" algn="ctr">
            <a:solidFill>
              <a:srgbClr val="FFFFFF"/>
            </a:solidFill>
            <a:prstDash val="solid"/>
            <a:round/>
            <a:headEnd type="none" w="med" len="med"/>
            <a:tailEnd type="none" w="med" len="med"/>
          </a:ln>
          <a:effectLst/>
        </p:spPr>
        <p:txBody>
          <a:bodyPr vert="horz" wrap="square" lIns="27000" tIns="27000" rIns="27000" bIns="27000"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765" rtl="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互联网平台与工具软件</a:t>
            </a:r>
            <a:endParaRPr kumimoji="0" lang="zh-CN" altLang="en-US" sz="9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Rectangle 19"/>
          <p:cNvSpPr/>
          <p:nvPr/>
        </p:nvSpPr>
        <p:spPr>
          <a:xfrm>
            <a:off x="798195" y="2458403"/>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智能交互</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21" name="Rectangle 20"/>
          <p:cNvSpPr/>
          <p:nvPr/>
        </p:nvSpPr>
        <p:spPr>
          <a:xfrm>
            <a:off x="798195" y="2750344"/>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内容生成与审核</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22" name="Rectangle 21"/>
          <p:cNvSpPr/>
          <p:nvPr/>
        </p:nvSpPr>
        <p:spPr>
          <a:xfrm>
            <a:off x="798195" y="3042285"/>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语音搜索助手与搜索优化</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24" name="Rectangle 23"/>
          <p:cNvSpPr/>
          <p:nvPr/>
        </p:nvSpPr>
        <p:spPr>
          <a:xfrm>
            <a:off x="798195" y="3344704"/>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内容审核</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25" name="Rectangle 24"/>
          <p:cNvSpPr/>
          <p:nvPr/>
        </p:nvSpPr>
        <p:spPr>
          <a:xfrm>
            <a:off x="798195" y="3636645"/>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消费者情感分析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26" name="Rectangle 25"/>
          <p:cNvSpPr/>
          <p:nvPr/>
        </p:nvSpPr>
        <p:spPr>
          <a:xfrm>
            <a:off x="798195" y="3928586"/>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供应链优化</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27" name="Rectangle 26"/>
          <p:cNvSpPr/>
          <p:nvPr/>
        </p:nvSpPr>
        <p:spPr>
          <a:xfrm>
            <a:off x="798195" y="4220528"/>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库存管理</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40" name="Rectangle 39"/>
          <p:cNvSpPr/>
          <p:nvPr/>
        </p:nvSpPr>
        <p:spPr>
          <a:xfrm>
            <a:off x="1785461" y="2466975"/>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a:t>
            </a:r>
            <a:r>
              <a:rPr lang="en-US" altLang="zh-CN" sz="790" dirty="0">
                <a:solidFill>
                  <a:schemeClr val="tx1"/>
                </a:solidFill>
                <a:latin typeface="微软雅黑" panose="020B0503020204020204" pitchFamily="34" charset="-122"/>
                <a:ea typeface="微软雅黑" panose="020B0503020204020204" pitchFamily="34" charset="-122"/>
              </a:rPr>
              <a:t>NPC</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41" name="Rectangle 40"/>
          <p:cNvSpPr/>
          <p:nvPr/>
        </p:nvSpPr>
        <p:spPr>
          <a:xfrm>
            <a:off x="1785461" y="2758916"/>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游戏自动测试</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42" name="Rectangle 41"/>
          <p:cNvSpPr/>
          <p:nvPr/>
        </p:nvSpPr>
        <p:spPr>
          <a:xfrm>
            <a:off x="1785461" y="3050381"/>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玩家智能匹配</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43" name="Rectangle 42"/>
          <p:cNvSpPr/>
          <p:nvPr/>
        </p:nvSpPr>
        <p:spPr>
          <a:xfrm>
            <a:off x="1785461" y="3342323"/>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虚拟语音助手</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44" name="Rectangle 43"/>
          <p:cNvSpPr/>
          <p:nvPr/>
        </p:nvSpPr>
        <p:spPr>
          <a:xfrm>
            <a:off x="1785461" y="3634264"/>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游戏内容生成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45" name="Rectangle 44"/>
          <p:cNvSpPr/>
          <p:nvPr/>
        </p:nvSpPr>
        <p:spPr>
          <a:xfrm>
            <a:off x="1785461" y="3926205"/>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玩家情感分析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46" name="Rectangle 45"/>
          <p:cNvSpPr/>
          <p:nvPr/>
        </p:nvSpPr>
        <p:spPr>
          <a:xfrm>
            <a:off x="1785461" y="4217670"/>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游戏广告优化</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47" name="Rectangle 46"/>
          <p:cNvSpPr/>
          <p:nvPr/>
        </p:nvSpPr>
        <p:spPr>
          <a:xfrm>
            <a:off x="1785461" y="4509611"/>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异常行为监测</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50" name="Rectangle 49"/>
          <p:cNvSpPr/>
          <p:nvPr/>
        </p:nvSpPr>
        <p:spPr>
          <a:xfrm>
            <a:off x="2759869" y="2466975"/>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用户情感分析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51" name="Rectangle 50"/>
          <p:cNvSpPr/>
          <p:nvPr/>
        </p:nvSpPr>
        <p:spPr>
          <a:xfrm>
            <a:off x="2759869" y="2758916"/>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语音识别与翻译</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52" name="Rectangle 51"/>
          <p:cNvSpPr/>
          <p:nvPr/>
        </p:nvSpPr>
        <p:spPr>
          <a:xfrm>
            <a:off x="2759869" y="3050381"/>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智能社交匹配</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53" name="Rectangle 52"/>
          <p:cNvSpPr/>
          <p:nvPr/>
        </p:nvSpPr>
        <p:spPr>
          <a:xfrm>
            <a:off x="2759869" y="3342323"/>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创意内容互动</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54" name="Rectangle 53"/>
          <p:cNvSpPr/>
          <p:nvPr/>
        </p:nvSpPr>
        <p:spPr>
          <a:xfrm>
            <a:off x="2759869" y="3634264"/>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虚拟角色互动</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36" name="Rectangle 18435"/>
          <p:cNvSpPr/>
          <p:nvPr/>
        </p:nvSpPr>
        <p:spPr>
          <a:xfrm>
            <a:off x="3738563" y="2462689"/>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虚拟语音助手</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37" name="Rectangle 18436"/>
          <p:cNvSpPr/>
          <p:nvPr/>
        </p:nvSpPr>
        <p:spPr>
          <a:xfrm>
            <a:off x="3738563" y="2754630"/>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游戏开发</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38" name="Rectangle 18437"/>
          <p:cNvSpPr/>
          <p:nvPr/>
        </p:nvSpPr>
        <p:spPr>
          <a:xfrm>
            <a:off x="3738563" y="3046571"/>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视频内容分析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39" name="Rectangle 18438"/>
          <p:cNvSpPr/>
          <p:nvPr/>
        </p:nvSpPr>
        <p:spPr>
          <a:xfrm>
            <a:off x="3738563" y="3338036"/>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用户情感分析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40" name="Rectangle 18439"/>
          <p:cNvSpPr/>
          <p:nvPr/>
        </p:nvSpPr>
        <p:spPr>
          <a:xfrm>
            <a:off x="3738563" y="3629978"/>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交互式娱乐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41" name="Rectangle 18440"/>
          <p:cNvSpPr/>
          <p:nvPr/>
        </p:nvSpPr>
        <p:spPr>
          <a:xfrm>
            <a:off x="3738563" y="3918585"/>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社交媒体分析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42" name="Rectangle 18441"/>
          <p:cNvSpPr/>
          <p:nvPr/>
        </p:nvSpPr>
        <p:spPr>
          <a:xfrm>
            <a:off x="3738563" y="4210526"/>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版权管理</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43" name="Rectangle 18442"/>
          <p:cNvSpPr/>
          <p:nvPr/>
        </p:nvSpPr>
        <p:spPr>
          <a:xfrm>
            <a:off x="3738563" y="4497229"/>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虚拟偶像与角色</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46" name="Rectangle 18445"/>
          <p:cNvSpPr/>
          <p:nvPr/>
        </p:nvSpPr>
        <p:spPr>
          <a:xfrm>
            <a:off x="4704398" y="2462689"/>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智能语音交互与搜索推荐</a:t>
            </a:r>
            <a:endParaRPr lang="en-US" altLang="zh-CN" sz="790" dirty="0">
              <a:solidFill>
                <a:schemeClr val="tx1"/>
              </a:solidFill>
              <a:latin typeface="微软雅黑" panose="020B0503020204020204" pitchFamily="34" charset="-122"/>
              <a:ea typeface="微软雅黑" panose="020B0503020204020204" pitchFamily="34" charset="-122"/>
            </a:endParaRPr>
          </a:p>
        </p:txBody>
      </p:sp>
      <p:sp>
        <p:nvSpPr>
          <p:cNvPr id="18447" name="Rectangle 18446"/>
          <p:cNvSpPr/>
          <p:nvPr/>
        </p:nvSpPr>
        <p:spPr>
          <a:xfrm>
            <a:off x="4704398" y="2754630"/>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交通出行规划</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48" name="Rectangle 18447"/>
          <p:cNvSpPr/>
          <p:nvPr/>
        </p:nvSpPr>
        <p:spPr>
          <a:xfrm>
            <a:off x="4704398" y="3046095"/>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智能家居控制</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49" name="Rectangle 18448"/>
          <p:cNvSpPr/>
          <p:nvPr/>
        </p:nvSpPr>
        <p:spPr>
          <a:xfrm>
            <a:off x="4704398" y="3338036"/>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虚拟个人助理</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50" name="Rectangle 18449"/>
          <p:cNvSpPr/>
          <p:nvPr/>
        </p:nvSpPr>
        <p:spPr>
          <a:xfrm>
            <a:off x="4704398" y="3629978"/>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家政服务匹配</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51" name="Rectangle 18450"/>
          <p:cNvSpPr/>
          <p:nvPr/>
        </p:nvSpPr>
        <p:spPr>
          <a:xfrm>
            <a:off x="4704398" y="3918585"/>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智能购物推荐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52" name="Rectangle 18451"/>
          <p:cNvSpPr/>
          <p:nvPr/>
        </p:nvSpPr>
        <p:spPr>
          <a:xfrm>
            <a:off x="4704398" y="4210050"/>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餐饮服务优化</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53" name="Rectangle 18452"/>
          <p:cNvSpPr/>
          <p:nvPr/>
        </p:nvSpPr>
        <p:spPr>
          <a:xfrm>
            <a:off x="4704398" y="4496753"/>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物流配送优化</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56" name="Rectangle 18455"/>
          <p:cNvSpPr/>
          <p:nvPr/>
        </p:nvSpPr>
        <p:spPr>
          <a:xfrm>
            <a:off x="5677853" y="2462689"/>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聊天机器人</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57" name="Rectangle 18456"/>
          <p:cNvSpPr/>
          <p:nvPr/>
        </p:nvSpPr>
        <p:spPr>
          <a:xfrm>
            <a:off x="5677853" y="2754630"/>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用户需求预测</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58" name="Rectangle 18457"/>
          <p:cNvSpPr/>
          <p:nvPr/>
        </p:nvSpPr>
        <p:spPr>
          <a:xfrm>
            <a:off x="5677853" y="3046571"/>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自动化营销</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59" name="Rectangle 18458"/>
          <p:cNvSpPr/>
          <p:nvPr/>
        </p:nvSpPr>
        <p:spPr>
          <a:xfrm>
            <a:off x="5677853" y="3338036"/>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智能搜索工具</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60" name="Rectangle 18459"/>
          <p:cNvSpPr/>
          <p:nvPr/>
        </p:nvSpPr>
        <p:spPr>
          <a:xfrm>
            <a:off x="5677853" y="3629978"/>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用户行为分析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61" name="Rectangle 18460"/>
          <p:cNvSpPr/>
          <p:nvPr/>
        </p:nvSpPr>
        <p:spPr>
          <a:xfrm>
            <a:off x="5677853" y="3918585"/>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风险管理</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62" name="Rectangle 18461"/>
          <p:cNvSpPr/>
          <p:nvPr/>
        </p:nvSpPr>
        <p:spPr>
          <a:xfrm>
            <a:off x="5677853" y="4210526"/>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语音助手</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63" name="Rectangle 18462"/>
          <p:cNvSpPr/>
          <p:nvPr/>
        </p:nvSpPr>
        <p:spPr>
          <a:xfrm>
            <a:off x="5677853" y="4497229"/>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内容信息生成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66" name="Rectangle 18465"/>
          <p:cNvSpPr/>
          <p:nvPr/>
        </p:nvSpPr>
        <p:spPr>
          <a:xfrm>
            <a:off x="6648450" y="2458403"/>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智能摄影 </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67" name="Rectangle 18466"/>
          <p:cNvSpPr/>
          <p:nvPr/>
        </p:nvSpPr>
        <p:spPr>
          <a:xfrm>
            <a:off x="6648450" y="2750344"/>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健康监测</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68" name="Rectangle 18467"/>
          <p:cNvSpPr/>
          <p:nvPr/>
        </p:nvSpPr>
        <p:spPr>
          <a:xfrm>
            <a:off x="6648450" y="3042285"/>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安全认证</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69" name="Rectangle 18468"/>
          <p:cNvSpPr/>
          <p:nvPr/>
        </p:nvSpPr>
        <p:spPr>
          <a:xfrm>
            <a:off x="6648450" y="3334226"/>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智能导航</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70" name="Rectangle 18469"/>
          <p:cNvSpPr/>
          <p:nvPr/>
        </p:nvSpPr>
        <p:spPr>
          <a:xfrm>
            <a:off x="6648450" y="3625691"/>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增强现实</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71" name="Rectangle 18470"/>
          <p:cNvSpPr/>
          <p:nvPr/>
        </p:nvSpPr>
        <p:spPr>
          <a:xfrm>
            <a:off x="6648450" y="3914299"/>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智能家居</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 name="Rectangle 17"/>
          <p:cNvSpPr/>
          <p:nvPr/>
        </p:nvSpPr>
        <p:spPr>
          <a:xfrm>
            <a:off x="798195" y="2166461"/>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数字</a:t>
            </a:r>
            <a:r>
              <a:rPr lang="zh-CN" altLang="en-US" sz="790">
                <a:solidFill>
                  <a:schemeClr val="tx1"/>
                </a:solidFill>
                <a:latin typeface="微软雅黑" panose="020B0503020204020204" pitchFamily="34" charset="-122"/>
                <a:ea typeface="微软雅黑" panose="020B0503020204020204" pitchFamily="34" charset="-122"/>
              </a:rPr>
              <a:t>主播</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38" name="Rectangle 37"/>
          <p:cNvSpPr/>
          <p:nvPr/>
        </p:nvSpPr>
        <p:spPr>
          <a:xfrm>
            <a:off x="1785461" y="2174558"/>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玩家行为分析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48" name="Rectangle 47"/>
          <p:cNvSpPr/>
          <p:nvPr/>
        </p:nvSpPr>
        <p:spPr>
          <a:xfrm>
            <a:off x="2759869" y="2174558"/>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智能交互与搜索推荐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33" name="Rectangle 18432"/>
          <p:cNvSpPr/>
          <p:nvPr/>
        </p:nvSpPr>
        <p:spPr>
          <a:xfrm>
            <a:off x="3738563" y="2170748"/>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en-US" altLang="zh-CN" sz="790" dirty="0">
                <a:solidFill>
                  <a:schemeClr val="tx1"/>
                </a:solidFill>
                <a:latin typeface="微软雅黑" panose="020B0503020204020204" pitchFamily="34" charset="-122"/>
                <a:ea typeface="微软雅黑" panose="020B0503020204020204" pitchFamily="34" charset="-122"/>
              </a:rPr>
              <a:t>AI</a:t>
            </a:r>
            <a:r>
              <a:rPr lang="zh-CN" altLang="en-US" sz="790" dirty="0">
                <a:solidFill>
                  <a:schemeClr val="tx1"/>
                </a:solidFill>
                <a:latin typeface="微软雅黑" panose="020B0503020204020204" pitchFamily="34" charset="-122"/>
                <a:ea typeface="微软雅黑" panose="020B0503020204020204" pitchFamily="34" charset="-122"/>
              </a:rPr>
              <a:t>内容创作</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44" name="Rectangle 18443"/>
          <p:cNvSpPr/>
          <p:nvPr/>
        </p:nvSpPr>
        <p:spPr>
          <a:xfrm>
            <a:off x="4704398" y="2170271"/>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智能调度系统</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54" name="Rectangle 18453"/>
          <p:cNvSpPr/>
          <p:nvPr/>
        </p:nvSpPr>
        <p:spPr>
          <a:xfrm>
            <a:off x="5677853" y="2170748"/>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价格预测</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64" name="Rectangle 18463"/>
          <p:cNvSpPr/>
          <p:nvPr/>
        </p:nvSpPr>
        <p:spPr>
          <a:xfrm>
            <a:off x="6648450" y="2166461"/>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语音交互服务</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74" name="Rectangle 18473"/>
          <p:cNvSpPr/>
          <p:nvPr/>
        </p:nvSpPr>
        <p:spPr>
          <a:xfrm>
            <a:off x="7617143" y="2166461"/>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智能交互</a:t>
            </a:r>
            <a:r>
              <a:rPr lang="en-US" altLang="zh-CN" sz="790" dirty="0">
                <a:solidFill>
                  <a:schemeClr val="tx1"/>
                </a:solidFill>
                <a:latin typeface="微软雅黑" panose="020B0503020204020204" pitchFamily="34" charset="-122"/>
                <a:ea typeface="微软雅黑" panose="020B0503020204020204" pitchFamily="34" charset="-122"/>
              </a:rPr>
              <a:t>ss</a:t>
            </a:r>
            <a:r>
              <a:rPr lang="zh-CN" altLang="en-US" sz="790" dirty="0">
                <a:solidFill>
                  <a:schemeClr val="tx1"/>
                </a:solidFill>
                <a:latin typeface="微软雅黑" panose="020B0503020204020204" pitchFamily="34" charset="-122"/>
                <a:ea typeface="微软雅黑" panose="020B0503020204020204" pitchFamily="34" charset="-122"/>
              </a:rPr>
              <a:t>与搜索推荐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76" name="Rectangle 18475"/>
          <p:cNvSpPr/>
          <p:nvPr/>
        </p:nvSpPr>
        <p:spPr>
          <a:xfrm>
            <a:off x="7617143" y="2458403"/>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聊天机器人</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77" name="Rectangle 18476"/>
          <p:cNvSpPr/>
          <p:nvPr/>
        </p:nvSpPr>
        <p:spPr>
          <a:xfrm>
            <a:off x="7617143" y="2750344"/>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数据隐私保护</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78" name="Rectangle 18477"/>
          <p:cNvSpPr/>
          <p:nvPr/>
        </p:nvSpPr>
        <p:spPr>
          <a:xfrm>
            <a:off x="7617143" y="3042285"/>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自动化测试</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79" name="Rectangle 18478"/>
          <p:cNvSpPr/>
          <p:nvPr/>
        </p:nvSpPr>
        <p:spPr>
          <a:xfrm>
            <a:off x="7617143" y="3334226"/>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自然语言处理</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80" name="Rectangle 18479"/>
          <p:cNvSpPr/>
          <p:nvPr/>
        </p:nvSpPr>
        <p:spPr>
          <a:xfrm>
            <a:off x="7617143" y="3625691"/>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图像与视频分析</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81" name="Rectangle 18480"/>
          <p:cNvSpPr/>
          <p:nvPr/>
        </p:nvSpPr>
        <p:spPr>
          <a:xfrm>
            <a:off x="7617143" y="3914299"/>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智能写作</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82" name="Rectangle 18481"/>
          <p:cNvSpPr/>
          <p:nvPr/>
        </p:nvSpPr>
        <p:spPr>
          <a:xfrm>
            <a:off x="7617143" y="4206240"/>
            <a:ext cx="931069" cy="242888"/>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lIns="54000" rIns="54000" rtlCol="0" anchor="ctr"/>
          <a:lstStyle/>
          <a:p>
            <a:pPr algn="ctr"/>
            <a:r>
              <a:rPr lang="zh-CN" altLang="en-US" sz="790" dirty="0">
                <a:solidFill>
                  <a:schemeClr val="tx1"/>
                </a:solidFill>
                <a:latin typeface="微软雅黑" panose="020B0503020204020204" pitchFamily="34" charset="-122"/>
                <a:ea typeface="微软雅黑" panose="020B0503020204020204" pitchFamily="34" charset="-122"/>
              </a:rPr>
              <a:t>虚拟语音助手</a:t>
            </a:r>
            <a:endParaRPr lang="zh-CN" altLang="en-US" sz="790" dirty="0">
              <a:solidFill>
                <a:schemeClr val="tx1"/>
              </a:solidFill>
              <a:latin typeface="微软雅黑" panose="020B0503020204020204" pitchFamily="34" charset="-122"/>
              <a:ea typeface="微软雅黑" panose="020B0503020204020204" pitchFamily="34" charset="-122"/>
            </a:endParaRPr>
          </a:p>
        </p:txBody>
      </p:sp>
      <p:sp>
        <p:nvSpPr>
          <p:cNvPr id="18434" name="标题 1"/>
          <p:cNvSpPr>
            <a:spLocks noGrp="1"/>
          </p:cNvSpPr>
          <p:nvPr/>
        </p:nvSpPr>
        <p:spPr bwMode="auto">
          <a:xfrm>
            <a:off x="517922" y="85249"/>
            <a:ext cx="666392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normAutofit/>
          </a:bodyPr>
          <a:lstStyle>
            <a:lvl1pPr algn="l" defTabSz="454025" rtl="0" fontAlgn="base">
              <a:spcBef>
                <a:spcPct val="0"/>
              </a:spcBef>
              <a:spcAft>
                <a:spcPct val="0"/>
              </a:spcAft>
              <a:defRPr sz="2800" b="1" kern="1200">
                <a:solidFill>
                  <a:srgbClr val="0B85CF"/>
                </a:solidFill>
                <a:latin typeface="方正黑体简体" panose="02000000000000000000" pitchFamily="2" charset="-122"/>
                <a:ea typeface="方正黑体简体" panose="02000000000000000000" pitchFamily="2" charset="-122"/>
                <a:cs typeface="+mj-cs"/>
              </a:defRPr>
            </a:lvl1pPr>
            <a:lvl2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2pPr>
            <a:lvl3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3pPr>
            <a:lvl4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4pPr>
            <a:lvl5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5pPr>
            <a:lvl6pPr marL="4572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6pPr>
            <a:lvl7pPr marL="9144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7pPr>
            <a:lvl8pPr marL="13716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8pPr>
            <a:lvl9pPr marL="18288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9pPr>
          </a:lstStyle>
          <a:p>
            <a:r>
              <a:rPr lang="zh-CN" altLang="en-US" sz="1800" dirty="0">
                <a:latin typeface="微软雅黑" panose="020B0503020204020204" pitchFamily="34" charset="-122"/>
                <a:ea typeface="微软雅黑" panose="020B0503020204020204" pitchFamily="34" charset="-122"/>
              </a:rPr>
              <a:t>互联网行业其他细分市场</a:t>
            </a:r>
            <a:r>
              <a:rPr lang="en-US" altLang="zh-CN" sz="1800" dirty="0">
                <a:latin typeface="微软雅黑" panose="020B0503020204020204" pitchFamily="34" charset="-122"/>
                <a:ea typeface="微软雅黑" panose="020B0503020204020204" pitchFamily="34" charset="-122"/>
              </a:rPr>
              <a:t>AI</a:t>
            </a:r>
            <a:r>
              <a:rPr lang="zh-CN" altLang="en-US" sz="1800" dirty="0">
                <a:latin typeface="微软雅黑" panose="020B0503020204020204" pitchFamily="34" charset="-122"/>
                <a:ea typeface="微软雅黑" panose="020B0503020204020204" pitchFamily="34" charset="-122"/>
              </a:rPr>
              <a:t>应用场景</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164" y="85885"/>
            <a:ext cx="5266373" cy="404495"/>
          </a:xfrm>
        </p:spPr>
        <p:txBody>
          <a:bodyPr wrap="square"/>
          <a:lstStyle/>
          <a:p>
            <a:r>
              <a:rPr>
                <a:solidFill>
                  <a:srgbClr val="0070C0"/>
                </a:solidFill>
                <a:sym typeface="+mn-ea"/>
              </a:rPr>
              <a:t>互联网案例：</a:t>
            </a:r>
            <a:r>
              <a:rPr lang="en-US" altLang="zh-CN" dirty="0">
                <a:sym typeface="+mn-ea"/>
              </a:rPr>
              <a:t>XX</a:t>
            </a:r>
            <a:r>
              <a:rPr dirty="0">
                <a:sym typeface="+mn-ea"/>
              </a:rPr>
              <a:t>搜索</a:t>
            </a:r>
            <a:r>
              <a:rPr lang="en-US" altLang="zh-CN" dirty="0">
                <a:sym typeface="+mn-ea"/>
              </a:rPr>
              <a:t>DeepSeek</a:t>
            </a:r>
            <a:r>
              <a:rPr dirty="0">
                <a:sym typeface="+mn-ea"/>
              </a:rPr>
              <a:t>项目</a:t>
            </a:r>
            <a:endParaRPr>
              <a:solidFill>
                <a:srgbClr val="0070C0"/>
              </a:solidFill>
              <a:sym typeface="+mn-ea"/>
            </a:endParaRPr>
          </a:p>
        </p:txBody>
      </p:sp>
      <p:cxnSp>
        <p:nvCxnSpPr>
          <p:cNvPr id="20" name="直接连接符 19"/>
          <p:cNvCxnSpPr/>
          <p:nvPr>
            <p:custDataLst>
              <p:tags r:id="rId1"/>
            </p:custDataLst>
          </p:nvPr>
        </p:nvCxnSpPr>
        <p:spPr>
          <a:xfrm>
            <a:off x="197327" y="592931"/>
            <a:ext cx="847915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55270" y="1903571"/>
            <a:ext cx="4472940" cy="2353310"/>
          </a:xfrm>
          <a:prstGeom prst="rect">
            <a:avLst/>
          </a:prstGeom>
          <a:noFill/>
        </p:spPr>
        <p:txBody>
          <a:bodyPr wrap="square" rtlCol="0" anchor="t">
            <a:spAutoFit/>
          </a:bodyPr>
          <a:lstStyle/>
          <a:p>
            <a:pPr marL="285750" indent="-285750" defTabSz="457200">
              <a:lnSpc>
                <a:spcPct val="200000"/>
              </a:lnSpc>
              <a:spcBef>
                <a:spcPct val="0"/>
              </a:spcBef>
              <a:buFont typeface="Wingdings" panose="05000000000000000000" charset="0"/>
              <a:buChar char="n"/>
            </a:pPr>
            <a:r>
              <a:rPr sz="1050" dirty="0">
                <a:latin typeface="微软雅黑" panose="020B0503020204020204" pitchFamily="34" charset="-122"/>
                <a:ea typeface="微软雅黑" panose="020B0503020204020204" pitchFamily="34" charset="-122"/>
                <a:sym typeface="+mn-ea"/>
              </a:rPr>
              <a:t>本项目通过</a:t>
            </a:r>
            <a:r>
              <a:rPr lang="zh-CN" sz="1050" dirty="0">
                <a:latin typeface="微软雅黑" panose="020B0503020204020204" pitchFamily="34" charset="-122"/>
                <a:ea typeface="微软雅黑" panose="020B0503020204020204" pitchFamily="34" charset="-122"/>
                <a:sym typeface="+mn-ea"/>
              </a:rPr>
              <a:t>移动省公司与客户签订业务协议，目前正由</a:t>
            </a:r>
            <a:r>
              <a:rPr lang="en-US" altLang="zh-CN" sz="1050" dirty="0">
                <a:latin typeface="微软雅黑" panose="020B0503020204020204" pitchFamily="34" charset="-122"/>
                <a:ea typeface="微软雅黑" panose="020B0503020204020204" pitchFamily="34" charset="-122"/>
                <a:sym typeface="+mn-ea"/>
              </a:rPr>
              <a:t>XX</a:t>
            </a:r>
            <a:r>
              <a:rPr lang="zh-CN" altLang="en-US" sz="1050" dirty="0">
                <a:latin typeface="微软雅黑" panose="020B0503020204020204" pitchFamily="34" charset="-122"/>
                <a:ea typeface="微软雅黑" panose="020B0503020204020204" pitchFamily="34" charset="-122"/>
                <a:sym typeface="+mn-ea"/>
              </a:rPr>
              <a:t>集团数值化事业部与</a:t>
            </a:r>
            <a:r>
              <a:rPr lang="zh-CN" sz="1050" dirty="0">
                <a:latin typeface="微软雅黑" panose="020B0503020204020204" pitchFamily="34" charset="-122"/>
                <a:ea typeface="微软雅黑" panose="020B0503020204020204" pitchFamily="34" charset="-122"/>
                <a:sym typeface="+mn-ea"/>
              </a:rPr>
              <a:t>移动云平台产品部进行</a:t>
            </a:r>
            <a:r>
              <a:rPr sz="1050" dirty="0">
                <a:latin typeface="微软雅黑" panose="020B0503020204020204" pitchFamily="34" charset="-122"/>
                <a:ea typeface="微软雅黑" panose="020B0503020204020204" pitchFamily="34" charset="-122"/>
                <a:cs typeface="微软雅黑" panose="020B0503020204020204" pitchFamily="34" charset="-122"/>
                <a:sym typeface="+mn-ea"/>
              </a:rPr>
              <a:t>Deep</a:t>
            </a:r>
            <a:r>
              <a:rPr 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S</a:t>
            </a:r>
            <a:r>
              <a:rPr sz="1050" dirty="0">
                <a:latin typeface="微软雅黑" panose="020B0503020204020204" pitchFamily="34" charset="-122"/>
                <a:ea typeface="微软雅黑" panose="020B0503020204020204" pitchFamily="34" charset="-122"/>
                <a:cs typeface="微软雅黑" panose="020B0503020204020204" pitchFamily="34" charset="-122"/>
                <a:sym typeface="+mn-ea"/>
              </a:rPr>
              <a:t>eek</a:t>
            </a:r>
            <a:r>
              <a:rPr lang="zh-CN" altLang="en-US" sz="1050" dirty="0">
                <a:latin typeface="微软雅黑" panose="020B0503020204020204" pitchFamily="34" charset="-122"/>
                <a:ea typeface="微软雅黑" panose="020B0503020204020204" pitchFamily="34" charset="-122"/>
                <a:sym typeface="+mn-ea"/>
              </a:rPr>
              <a:t>接入服务调用联合测试</a:t>
            </a:r>
            <a:r>
              <a:rPr sz="105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0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defTabSz="457200">
              <a:lnSpc>
                <a:spcPct val="200000"/>
              </a:lnSpc>
              <a:buClrTx/>
              <a:buSzTx/>
              <a:buFont typeface="Wingdings" panose="05000000000000000000" charset="0"/>
              <a:buChar char="n"/>
            </a:pPr>
            <a:r>
              <a:rPr 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总体方案：基于移动云智算中心</a:t>
            </a: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910B</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智算服务器部署</a:t>
            </a:r>
            <a:r>
              <a:rPr sz="1050" dirty="0">
                <a:latin typeface="微软雅黑" panose="020B0503020204020204" pitchFamily="34" charset="-122"/>
                <a:ea typeface="微软雅黑" panose="020B0503020204020204" pitchFamily="34" charset="-122"/>
                <a:cs typeface="微软雅黑" panose="020B0503020204020204" pitchFamily="34" charset="-122"/>
                <a:sym typeface="+mn-ea"/>
              </a:rPr>
              <a:t>Deep</a:t>
            </a:r>
            <a:r>
              <a:rPr 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S</a:t>
            </a:r>
            <a:r>
              <a:rPr sz="1050" dirty="0">
                <a:latin typeface="微软雅黑" panose="020B0503020204020204" pitchFamily="34" charset="-122"/>
                <a:ea typeface="微软雅黑" panose="020B0503020204020204" pitchFamily="34" charset="-122"/>
                <a:cs typeface="微软雅黑" panose="020B0503020204020204" pitchFamily="34" charset="-122"/>
                <a:sym typeface="+mn-ea"/>
              </a:rPr>
              <a:t>eek</a:t>
            </a: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-R1</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满血版开源大模型，通过云主机</a:t>
            </a: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弹性公网</a:t>
            </a: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IP</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，提供</a:t>
            </a:r>
            <a:r>
              <a:rPr sz="1050" dirty="0">
                <a:latin typeface="微软雅黑" panose="020B0503020204020204" pitchFamily="34" charset="-122"/>
                <a:ea typeface="微软雅黑" panose="020B0503020204020204" pitchFamily="34" charset="-122"/>
                <a:cs typeface="微软雅黑" panose="020B0503020204020204" pitchFamily="34" charset="-122"/>
                <a:sym typeface="+mn-ea"/>
              </a:rPr>
              <a:t>Deep</a:t>
            </a:r>
            <a:r>
              <a:rPr 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S</a:t>
            </a:r>
            <a:r>
              <a:rPr sz="1050" dirty="0">
                <a:latin typeface="微软雅黑" panose="020B0503020204020204" pitchFamily="34" charset="-122"/>
                <a:ea typeface="微软雅黑" panose="020B0503020204020204" pitchFamily="34" charset="-122"/>
                <a:cs typeface="微软雅黑" panose="020B0503020204020204" pitchFamily="34" charset="-122"/>
                <a:sym typeface="+mn-ea"/>
              </a:rPr>
              <a:t>eek</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服务调用</a:t>
            </a: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API</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xx</a:t>
            </a: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搜索进行调用。</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defTabSz="457200">
              <a:lnSpc>
                <a:spcPct val="200000"/>
              </a:lnSpc>
              <a:buClrTx/>
              <a:buSzTx/>
              <a:buFont typeface="Wingdings" panose="05000000000000000000" charset="0"/>
              <a:buChar char="n"/>
            </a:pPr>
            <a:r>
              <a:rPr lang="zh-CN" alt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目前已完成第一轮性能测试，正在进行第二轮性能测试。</a:t>
            </a:r>
            <a:endParaRPr lang="en-US" altLang="zh-CN" sz="105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圆角矩形 26"/>
          <p:cNvSpPr/>
          <p:nvPr/>
        </p:nvSpPr>
        <p:spPr>
          <a:xfrm>
            <a:off x="182880" y="847725"/>
            <a:ext cx="8790623" cy="764381"/>
          </a:xfrm>
          <a:prstGeom prst="roundRect">
            <a:avLst>
              <a:gd name="adj" fmla="val 1529"/>
            </a:avLst>
          </a:prstGeom>
          <a:noFill/>
          <a:ln w="12700">
            <a:solidFill>
              <a:srgbClr val="075AA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 dirty="0"/>
              <a:t> </a:t>
            </a:r>
            <a:endParaRPr lang="en-US" altLang="zh-CN" sz="100" dirty="0"/>
          </a:p>
        </p:txBody>
      </p:sp>
      <p:sp>
        <p:nvSpPr>
          <p:cNvPr id="23" name="圆角矩形 8"/>
          <p:cNvSpPr/>
          <p:nvPr/>
        </p:nvSpPr>
        <p:spPr>
          <a:xfrm>
            <a:off x="182880" y="4204335"/>
            <a:ext cx="8725376" cy="725805"/>
          </a:xfrm>
          <a:prstGeom prst="roundRect">
            <a:avLst>
              <a:gd name="adj" fmla="val 2957"/>
            </a:avLst>
          </a:prstGeom>
          <a:noFill/>
          <a:ln w="12700">
            <a:solidFill>
              <a:srgbClr val="075AA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nSpc>
                <a:spcPct val="150000"/>
              </a:lnSpc>
              <a:spcAft>
                <a:spcPts val="0"/>
              </a:spcAft>
            </a:pPr>
            <a:endParaRPr lang="zh-CN" altLang="zh-CN" sz="105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4" name="圆角矩形 9"/>
          <p:cNvSpPr/>
          <p:nvPr/>
        </p:nvSpPr>
        <p:spPr>
          <a:xfrm>
            <a:off x="280511" y="4060984"/>
            <a:ext cx="1647825" cy="284321"/>
          </a:xfrm>
          <a:prstGeom prst="roundRect">
            <a:avLst/>
          </a:prstGeom>
          <a:solidFill>
            <a:srgbClr val="0054BE"/>
          </a:solidFill>
          <a:ln w="25400" cap="flat" cmpd="sng" algn="ctr">
            <a:noFill/>
            <a:prstDash val="solid"/>
          </a:ln>
          <a:effectLst/>
        </p:spPr>
        <p:txBody>
          <a:bodyPr lIns="27000" rIns="2700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方案价值</a:t>
            </a:r>
            <a:endPar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5" name="圆角矩形 8"/>
          <p:cNvSpPr/>
          <p:nvPr/>
        </p:nvSpPr>
        <p:spPr>
          <a:xfrm>
            <a:off x="5013960" y="1882616"/>
            <a:ext cx="3893820" cy="2063591"/>
          </a:xfrm>
          <a:prstGeom prst="roundRect">
            <a:avLst>
              <a:gd name="adj" fmla="val 2957"/>
            </a:avLst>
          </a:prstGeom>
          <a:noFill/>
          <a:ln w="6350">
            <a:solidFill>
              <a:srgbClr val="075AA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nSpc>
                <a:spcPct val="150000"/>
              </a:lnSpc>
              <a:spcAft>
                <a:spcPts val="0"/>
              </a:spcAft>
            </a:pPr>
            <a:endParaRPr lang="zh-CN" altLang="zh-CN" sz="105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6" name="文本框 25"/>
          <p:cNvSpPr txBox="1"/>
          <p:nvPr/>
        </p:nvSpPr>
        <p:spPr>
          <a:xfrm>
            <a:off x="227171" y="4320064"/>
            <a:ext cx="8680133" cy="571024"/>
          </a:xfrm>
          <a:prstGeom prst="rect">
            <a:avLst/>
          </a:prstGeom>
          <a:noFill/>
        </p:spPr>
        <p:txBody>
          <a:bodyPr wrap="square">
            <a:noAutofit/>
          </a:bodyPr>
          <a:lstStyle/>
          <a:p>
            <a:pPr marL="285750" indent="-285750">
              <a:lnSpc>
                <a:spcPct val="150000"/>
              </a:lnSpc>
              <a:buFont typeface="Wingdings" panose="05000000000000000000" charset="0"/>
              <a:buChar char="ü"/>
            </a:pPr>
            <a:r>
              <a:rPr lang="en-US" altLang="zh-CN" sz="105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xx</a:t>
            </a:r>
            <a:r>
              <a:rPr lang="zh-CN" altLang="en-US" sz="105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搜索AI领域的智能化升级，</a:t>
            </a: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移动云算力资源通过</a:t>
            </a:r>
            <a:r>
              <a:rPr lang="en-US" altLang="zh-CN" sz="1050">
                <a:latin typeface="微软雅黑" panose="020B0503020204020204" pitchFamily="34" charset="-122"/>
                <a:ea typeface="微软雅黑" panose="020B0503020204020204" pitchFamily="34" charset="-122"/>
                <a:cs typeface="微软雅黑" panose="020B0503020204020204" pitchFamily="34" charset="-122"/>
                <a:sym typeface="+mn-ea"/>
              </a:rPr>
              <a:t>tokens</a:t>
            </a: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服务变现</a:t>
            </a:r>
            <a:endParaRPr lang="zh-CN" sz="105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圆角矩形 26"/>
          <p:cNvSpPr/>
          <p:nvPr/>
        </p:nvSpPr>
        <p:spPr>
          <a:xfrm>
            <a:off x="305753" y="670084"/>
            <a:ext cx="1621631" cy="284321"/>
          </a:xfrm>
          <a:prstGeom prst="roundRect">
            <a:avLst/>
          </a:prstGeom>
          <a:solidFill>
            <a:srgbClr val="0054BE"/>
          </a:solidFill>
          <a:ln w="25400" cap="flat" cmpd="sng" algn="ctr">
            <a:noFill/>
            <a:prstDash val="solid"/>
          </a:ln>
          <a:effectLst/>
        </p:spPr>
        <p:txBody>
          <a:bodyPr lIns="27000" rIns="27000"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200" b="1" kern="0" dirty="0">
                <a:solidFill>
                  <a:schemeClr val="bg1"/>
                </a:solidFill>
                <a:latin typeface="微软雅黑" panose="020B0503020204020204" pitchFamily="34" charset="-122"/>
                <a:ea typeface="微软雅黑" panose="020B0503020204020204" pitchFamily="34" charset="-122"/>
              </a:rPr>
              <a:t>项目背景</a:t>
            </a:r>
            <a:endPar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mn-lt"/>
            </a:endParaRPr>
          </a:p>
        </p:txBody>
      </p:sp>
      <p:sp>
        <p:nvSpPr>
          <p:cNvPr id="28" name="文本框 27"/>
          <p:cNvSpPr txBox="1"/>
          <p:nvPr/>
        </p:nvSpPr>
        <p:spPr>
          <a:xfrm>
            <a:off x="227171" y="1087279"/>
            <a:ext cx="8706803" cy="229870"/>
          </a:xfrm>
          <a:prstGeom prst="rect">
            <a:avLst/>
          </a:prstGeom>
          <a:noFill/>
        </p:spPr>
        <p:txBody>
          <a:bodyPr wrap="square" rtlCol="0">
            <a:spAutoFit/>
          </a:bodyPr>
          <a:lstStyle/>
          <a:p>
            <a:endParaRPr sz="9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文本框 28"/>
          <p:cNvSpPr txBox="1"/>
          <p:nvPr/>
        </p:nvSpPr>
        <p:spPr>
          <a:xfrm>
            <a:off x="305276" y="861536"/>
            <a:ext cx="8602504" cy="737235"/>
          </a:xfrm>
          <a:prstGeom prst="rect">
            <a:avLst/>
          </a:prstGeom>
          <a:noFill/>
        </p:spPr>
        <p:txBody>
          <a:bodyPr wrap="square" rtlCol="0" anchor="t">
            <a:spAutoFit/>
          </a:bodyPr>
          <a:lstStyle/>
          <a:p>
            <a:pPr>
              <a:lnSpc>
                <a:spcPct val="200000"/>
              </a:lnSpc>
              <a:buClrTx/>
              <a:buSzTx/>
              <a:buFontTx/>
            </a:pPr>
            <a:r>
              <a:rPr sz="1050" dirty="0">
                <a:latin typeface="微软雅黑" panose="020B0503020204020204" pitchFamily="34" charset="-122"/>
                <a:ea typeface="微软雅黑" panose="020B0503020204020204" pitchFamily="34" charset="-122"/>
                <a:cs typeface="微软雅黑" panose="020B0503020204020204" pitchFamily="34" charset="-122"/>
              </a:rPr>
              <a:t>Deep</a:t>
            </a:r>
            <a:r>
              <a:rPr lang="en-US" sz="1050" dirty="0">
                <a:latin typeface="微软雅黑" panose="020B0503020204020204" pitchFamily="34" charset="-122"/>
                <a:ea typeface="微软雅黑" panose="020B0503020204020204" pitchFamily="34" charset="-122"/>
                <a:cs typeface="微软雅黑" panose="020B0503020204020204" pitchFamily="34" charset="-122"/>
              </a:rPr>
              <a:t>S</a:t>
            </a:r>
            <a:r>
              <a:rPr sz="1050" dirty="0">
                <a:latin typeface="微软雅黑" panose="020B0503020204020204" pitchFamily="34" charset="-122"/>
                <a:ea typeface="微软雅黑" panose="020B0503020204020204" pitchFamily="34" charset="-122"/>
                <a:cs typeface="微软雅黑" panose="020B0503020204020204" pitchFamily="34" charset="-122"/>
              </a:rPr>
              <a:t>eek开源以来引发了全球性的热潮，</a:t>
            </a:r>
            <a:r>
              <a:rPr lang="en-US" sz="1050" dirty="0">
                <a:latin typeface="微软雅黑" panose="020B0503020204020204" pitchFamily="34" charset="-122"/>
                <a:ea typeface="微软雅黑" panose="020B0503020204020204" pitchFamily="34" charset="-122"/>
                <a:cs typeface="微软雅黑" panose="020B0503020204020204" pitchFamily="34" charset="-122"/>
              </a:rPr>
              <a:t>XX</a:t>
            </a:r>
            <a:r>
              <a:rPr sz="1050" dirty="0">
                <a:latin typeface="微软雅黑" panose="020B0503020204020204" pitchFamily="34" charset="-122"/>
                <a:ea typeface="微软雅黑" panose="020B0503020204020204" pitchFamily="34" charset="-122"/>
                <a:cs typeface="微软雅黑" panose="020B0503020204020204" pitchFamily="34" charset="-122"/>
              </a:rPr>
              <a:t>敏锐抓住了这个机会，推出“</a:t>
            </a:r>
            <a:r>
              <a:rPr lang="en-US" sz="1050" dirty="0">
                <a:latin typeface="微软雅黑" panose="020B0503020204020204" pitchFamily="34" charset="-122"/>
                <a:ea typeface="微软雅黑" panose="020B0503020204020204" pitchFamily="34" charset="-122"/>
                <a:cs typeface="微软雅黑" panose="020B0503020204020204" pitchFamily="34" charset="-122"/>
              </a:rPr>
              <a:t>XX</a:t>
            </a:r>
            <a:r>
              <a:rPr sz="1050" dirty="0">
                <a:latin typeface="微软雅黑" panose="020B0503020204020204" pitchFamily="34" charset="-122"/>
                <a:ea typeface="微软雅黑" panose="020B0503020204020204" pitchFamily="34" charset="-122"/>
                <a:cs typeface="微软雅黑" panose="020B0503020204020204" pitchFamily="34" charset="-122"/>
              </a:rPr>
              <a:t>搜索”app免费使用</a:t>
            </a:r>
            <a:r>
              <a:rPr sz="1050" dirty="0">
                <a:latin typeface="微软雅黑" panose="020B0503020204020204" pitchFamily="34" charset="-122"/>
                <a:ea typeface="微软雅黑" panose="020B0503020204020204" pitchFamily="34" charset="-122"/>
                <a:cs typeface="微软雅黑" panose="020B0503020204020204" pitchFamily="34" charset="-122"/>
                <a:sym typeface="+mn-ea"/>
              </a:rPr>
              <a:t>Deep</a:t>
            </a:r>
            <a:r>
              <a:rPr 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S</a:t>
            </a:r>
            <a:r>
              <a:rPr sz="1050" dirty="0">
                <a:latin typeface="微软雅黑" panose="020B0503020204020204" pitchFamily="34" charset="-122"/>
                <a:ea typeface="微软雅黑" panose="020B0503020204020204" pitchFamily="34" charset="-122"/>
                <a:cs typeface="微软雅黑" panose="020B0503020204020204" pitchFamily="34" charset="-122"/>
                <a:sym typeface="+mn-ea"/>
              </a:rPr>
              <a:t>eek</a:t>
            </a:r>
            <a:r>
              <a:rPr sz="1050" dirty="0">
                <a:latin typeface="微软雅黑" panose="020B0503020204020204" pitchFamily="34" charset="-122"/>
                <a:ea typeface="微软雅黑" panose="020B0503020204020204" pitchFamily="34" charset="-122"/>
                <a:cs typeface="微软雅黑" panose="020B0503020204020204" pitchFamily="34" charset="-122"/>
              </a:rPr>
              <a:t>全尺寸模型的服务，，随着访问量的爆炸，</a:t>
            </a:r>
            <a:r>
              <a:rPr lang="en-US" sz="1050" dirty="0">
                <a:latin typeface="微软雅黑" panose="020B0503020204020204" pitchFamily="34" charset="-122"/>
                <a:ea typeface="微软雅黑" panose="020B0503020204020204" pitchFamily="34" charset="-122"/>
                <a:cs typeface="微软雅黑" panose="020B0503020204020204" pitchFamily="34" charset="-122"/>
              </a:rPr>
              <a:t>XX</a:t>
            </a:r>
            <a:r>
              <a:rPr sz="1050" dirty="0">
                <a:latin typeface="微软雅黑" panose="020B0503020204020204" pitchFamily="34" charset="-122"/>
                <a:ea typeface="微软雅黑" panose="020B0503020204020204" pitchFamily="34" charset="-122"/>
                <a:cs typeface="微软雅黑" panose="020B0503020204020204" pitchFamily="34" charset="-122"/>
              </a:rPr>
              <a:t>自有算力已经难以</a:t>
            </a:r>
            <a:r>
              <a:rPr lang="zh-CN" sz="1050" dirty="0">
                <a:latin typeface="微软雅黑" panose="020B0503020204020204" pitchFamily="34" charset="-122"/>
                <a:ea typeface="微软雅黑" panose="020B0503020204020204" pitchFamily="34" charset="-122"/>
                <a:cs typeface="微软雅黑" panose="020B0503020204020204" pitchFamily="34" charset="-122"/>
              </a:rPr>
              <a:t>提供巨量用户服务</a:t>
            </a:r>
            <a:r>
              <a:rPr sz="1050" dirty="0">
                <a:latin typeface="微软雅黑" panose="020B0503020204020204" pitchFamily="34" charset="-122"/>
                <a:ea typeface="微软雅黑" panose="020B0503020204020204" pitchFamily="34" charset="-122"/>
                <a:cs typeface="微软雅黑" panose="020B0503020204020204" pitchFamily="34" charset="-122"/>
              </a:rPr>
              <a:t>，亟需对外</a:t>
            </a:r>
            <a:r>
              <a:rPr lang="zh-CN" sz="1050" dirty="0">
                <a:latin typeface="微软雅黑" panose="020B0503020204020204" pitchFamily="34" charset="-122"/>
                <a:ea typeface="微软雅黑" panose="020B0503020204020204" pitchFamily="34" charset="-122"/>
                <a:cs typeface="微软雅黑" panose="020B0503020204020204" pitchFamily="34" charset="-122"/>
              </a:rPr>
              <a:t>寻求头部云厂商提供</a:t>
            </a:r>
            <a:r>
              <a:rPr sz="1050" dirty="0">
                <a:latin typeface="微软雅黑" panose="020B0503020204020204" pitchFamily="34" charset="-122"/>
                <a:ea typeface="微软雅黑" panose="020B0503020204020204" pitchFamily="34" charset="-122"/>
                <a:cs typeface="微软雅黑" panose="020B0503020204020204" pitchFamily="34" charset="-122"/>
                <a:sym typeface="+mn-ea"/>
              </a:rPr>
              <a:t>Deep</a:t>
            </a:r>
            <a:r>
              <a:rPr lang="en-US" sz="1050" dirty="0">
                <a:latin typeface="微软雅黑" panose="020B0503020204020204" pitchFamily="34" charset="-122"/>
                <a:ea typeface="微软雅黑" panose="020B0503020204020204" pitchFamily="34" charset="-122"/>
                <a:cs typeface="微软雅黑" panose="020B0503020204020204" pitchFamily="34" charset="-122"/>
                <a:sym typeface="+mn-ea"/>
              </a:rPr>
              <a:t>S</a:t>
            </a:r>
            <a:r>
              <a:rPr sz="1050" dirty="0">
                <a:latin typeface="微软雅黑" panose="020B0503020204020204" pitchFamily="34" charset="-122"/>
                <a:ea typeface="微软雅黑" panose="020B0503020204020204" pitchFamily="34" charset="-122"/>
                <a:cs typeface="微软雅黑" panose="020B0503020204020204" pitchFamily="34" charset="-122"/>
                <a:sym typeface="+mn-ea"/>
              </a:rPr>
              <a:t>eek</a:t>
            </a:r>
            <a:r>
              <a:rPr lang="zh-CN" sz="1050" dirty="0">
                <a:latin typeface="微软雅黑" panose="020B0503020204020204" pitchFamily="34" charset="-122"/>
                <a:ea typeface="微软雅黑" panose="020B0503020204020204" pitchFamily="34" charset="-122"/>
                <a:cs typeface="微软雅黑" panose="020B0503020204020204" pitchFamily="34" charset="-122"/>
                <a:sym typeface="+mn-ea"/>
              </a:rPr>
              <a:t>接入服务调用</a:t>
            </a:r>
            <a:r>
              <a:rPr sz="1050" dirty="0">
                <a:latin typeface="微软雅黑" panose="020B0503020204020204" pitchFamily="34" charset="-122"/>
                <a:ea typeface="微软雅黑" panose="020B0503020204020204" pitchFamily="34" charset="-122"/>
                <a:cs typeface="微软雅黑" panose="020B0503020204020204" pitchFamily="34" charset="-122"/>
              </a:rPr>
              <a:t>。</a:t>
            </a:r>
            <a:endParaRPr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圆角矩形 29"/>
          <p:cNvSpPr/>
          <p:nvPr/>
        </p:nvSpPr>
        <p:spPr>
          <a:xfrm>
            <a:off x="182404" y="1877854"/>
            <a:ext cx="4641533" cy="2118836"/>
          </a:xfrm>
          <a:prstGeom prst="roundRect">
            <a:avLst>
              <a:gd name="adj" fmla="val 2957"/>
            </a:avLst>
          </a:prstGeom>
          <a:noFill/>
          <a:ln w="6350">
            <a:solidFill>
              <a:srgbClr val="075AA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nSpc>
                <a:spcPct val="150000"/>
              </a:lnSpc>
              <a:spcAft>
                <a:spcPts val="0"/>
              </a:spcAft>
            </a:pPr>
            <a:endParaRPr lang="zh-CN" altLang="zh-CN" sz="105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1" name="圆角矩形 30"/>
          <p:cNvSpPr/>
          <p:nvPr/>
        </p:nvSpPr>
        <p:spPr>
          <a:xfrm>
            <a:off x="305753" y="1718310"/>
            <a:ext cx="1621631" cy="284321"/>
          </a:xfrm>
          <a:prstGeom prst="roundRect">
            <a:avLst/>
          </a:prstGeom>
          <a:solidFill>
            <a:srgbClr val="0054BE"/>
          </a:solidFill>
          <a:ln w="25400" cap="flat" cmpd="sng" algn="ctr">
            <a:noFill/>
            <a:prstDash val="solid"/>
          </a:ln>
          <a:effectLst/>
        </p:spPr>
        <p:txBody>
          <a:bodyPr lIns="27000" rIns="2700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mn-lt"/>
              </a:rPr>
              <a:t>建设方案</a:t>
            </a:r>
            <a:endPar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mn-lt"/>
            </a:endParaRPr>
          </a:p>
        </p:txBody>
      </p:sp>
      <p:pic>
        <p:nvPicPr>
          <p:cNvPr id="141" name="图片 140"/>
          <p:cNvPicPr>
            <a:picLocks noChangeAspect="1"/>
          </p:cNvPicPr>
          <p:nvPr/>
        </p:nvPicPr>
        <p:blipFill>
          <a:blip r:embed="rId2"/>
          <a:stretch>
            <a:fillRect/>
          </a:stretch>
        </p:blipFill>
        <p:spPr>
          <a:xfrm>
            <a:off x="5166360" y="2105501"/>
            <a:ext cx="705803" cy="785813"/>
          </a:xfrm>
          <a:prstGeom prst="rect">
            <a:avLst/>
          </a:prstGeom>
        </p:spPr>
      </p:pic>
      <p:pic>
        <p:nvPicPr>
          <p:cNvPr id="144" name="图片 143" descr="移动云组合-RGB-04"/>
          <p:cNvPicPr>
            <a:picLocks noChangeAspect="1"/>
          </p:cNvPicPr>
          <p:nvPr userDrawn="1"/>
        </p:nvPicPr>
        <p:blipFill>
          <a:blip r:embed="rId3"/>
          <a:stretch>
            <a:fillRect/>
          </a:stretch>
        </p:blipFill>
        <p:spPr>
          <a:xfrm>
            <a:off x="6486525" y="2002394"/>
            <a:ext cx="2280761" cy="509111"/>
          </a:xfrm>
          <a:prstGeom prst="rect">
            <a:avLst/>
          </a:prstGeom>
        </p:spPr>
      </p:pic>
      <p:sp>
        <p:nvSpPr>
          <p:cNvPr id="147" name="文本框 146"/>
          <p:cNvSpPr txBox="1"/>
          <p:nvPr/>
        </p:nvSpPr>
        <p:spPr>
          <a:xfrm>
            <a:off x="5921693" y="2144316"/>
            <a:ext cx="461963" cy="645160"/>
          </a:xfrm>
          <a:prstGeom prst="rect">
            <a:avLst/>
          </a:prstGeom>
          <a:noFill/>
        </p:spPr>
        <p:txBody>
          <a:bodyPr wrap="square" rtlCol="0" anchor="t">
            <a:spAutoFit/>
            <a:scene3d>
              <a:camera prst="orthographicFront"/>
              <a:lightRig rig="threePt" dir="t"/>
            </a:scene3d>
          </a:bodyPr>
          <a:lstStyle/>
          <a:p>
            <a:r>
              <a:rPr lang="zh-CN" altLang="en-US" sz="3600">
                <a:gradFill>
                  <a:gsLst>
                    <a:gs pos="0">
                      <a:srgbClr val="FBFB11"/>
                    </a:gs>
                    <a:gs pos="100000">
                      <a:srgbClr val="838309"/>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endParaRPr lang="zh-CN" altLang="en-US" sz="3600">
              <a:gradFill>
                <a:gsLst>
                  <a:gs pos="0">
                    <a:srgbClr val="FBFB11"/>
                  </a:gs>
                  <a:gs pos="100000">
                    <a:srgbClr val="838309"/>
                  </a:gs>
                </a:gsLst>
                <a:lin scaled="0"/>
              </a:gra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6" name="图片 5" descr="icon-logo-889b570d8b4d67589745c7992b1a464a"/>
          <p:cNvPicPr>
            <a:picLocks noChangeAspect="1"/>
          </p:cNvPicPr>
          <p:nvPr/>
        </p:nvPicPr>
        <p:blipFill>
          <a:blip r:embed="rId4"/>
          <a:stretch>
            <a:fillRect/>
          </a:stretch>
        </p:blipFill>
        <p:spPr>
          <a:xfrm>
            <a:off x="6714173" y="2590324"/>
            <a:ext cx="1825466" cy="503396"/>
          </a:xfrm>
          <a:prstGeom prst="rect">
            <a:avLst/>
          </a:prstGeom>
        </p:spPr>
      </p:pic>
      <p:sp>
        <p:nvSpPr>
          <p:cNvPr id="7" name="文本框 6"/>
          <p:cNvSpPr txBox="1"/>
          <p:nvPr/>
        </p:nvSpPr>
        <p:spPr>
          <a:xfrm>
            <a:off x="5124450" y="3277553"/>
            <a:ext cx="3673316" cy="460375"/>
          </a:xfrm>
          <a:prstGeom prst="rect">
            <a:avLst/>
          </a:prstGeom>
          <a:noFill/>
        </p:spPr>
        <p:txBody>
          <a:bodyPr wrap="square" rtlCol="0">
            <a:spAutoFit/>
          </a:bodyPr>
          <a:lstStyle/>
          <a:p>
            <a:pPr algn="ctr"/>
            <a:r>
              <a:rPr 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XX</a:t>
            </a:r>
            <a:r>
              <a:rPr lang="en-US" altLang="zh-CN"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搜索</a:t>
            </a:r>
            <a:r>
              <a:rPr lang="en-US" altLang="zh-CN"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a:gradFill>
                  <a:gsLst>
                    <a:gs pos="0">
                      <a:srgbClr val="FECF40"/>
                    </a:gs>
                    <a:gs pos="100000">
                      <a:srgbClr val="846C21"/>
                    </a:gs>
                  </a:gsLst>
                  <a:lin scaled="0"/>
                </a:gradFill>
                <a:latin typeface="微软雅黑" panose="020B0503020204020204" pitchFamily="34" charset="-122"/>
                <a:ea typeface="微软雅黑" panose="020B0503020204020204" pitchFamily="34" charset="-122"/>
                <a:cs typeface="微软雅黑" panose="020B0503020204020204" pitchFamily="34" charset="-122"/>
              </a:rPr>
              <a:t>&amp;</a:t>
            </a:r>
            <a:r>
              <a:rPr lang="en-US" altLang="zh-CN"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移动云</a:t>
            </a:r>
            <a:r>
              <a:rPr lang="en-US" altLang="zh-CN"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b="1">
                <a:gradFill>
                  <a:gsLst>
                    <a:gs pos="0">
                      <a:srgbClr val="FECF40"/>
                    </a:gs>
                    <a:gs pos="100000">
                      <a:srgbClr val="846C21"/>
                    </a:gs>
                  </a:gsLst>
                  <a:lin scaled="0"/>
                </a:gradFill>
                <a:latin typeface="微软雅黑" panose="020B0503020204020204" pitchFamily="34" charset="-122"/>
                <a:ea typeface="微软雅黑" panose="020B0503020204020204" pitchFamily="34" charset="-122"/>
                <a:cs typeface="微软雅黑" panose="020B0503020204020204" pitchFamily="34" charset="-122"/>
              </a:rPr>
              <a:t>&amp;</a:t>
            </a:r>
            <a:r>
              <a:rPr lang="en-US" altLang="zh-CN"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DeepSeek</a:t>
            </a:r>
            <a:r>
              <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R1</a:t>
            </a:r>
            <a:r>
              <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满血版</a:t>
            </a:r>
            <a:endPar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Tokens</a:t>
            </a:r>
            <a:r>
              <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计费</a:t>
            </a:r>
            <a:endParaRPr lang="zh-CN"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bwMode="auto">
          <a:xfrm>
            <a:off x="540628" y="159518"/>
            <a:ext cx="6463665" cy="345440"/>
          </a:xfr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ctr" anchorCtr="0" compatLnSpc="1"/>
          <a:lstStyle>
            <a:lvl1pPr algn="l" defTabSz="454025" rtl="0" fontAlgn="base">
              <a:spcBef>
                <a:spcPct val="0"/>
              </a:spcBef>
              <a:spcAft>
                <a:spcPct val="0"/>
              </a:spcAft>
              <a:defRPr sz="2800" b="1" kern="1200">
                <a:solidFill>
                  <a:srgbClr val="0B85CF"/>
                </a:solidFill>
                <a:latin typeface="方正黑体简体" panose="02000000000000000000" pitchFamily="2" charset="-122"/>
                <a:ea typeface="方正黑体简体" panose="02000000000000000000" pitchFamily="2" charset="-122"/>
                <a:cs typeface="+mj-cs"/>
              </a:defRPr>
            </a:lvl1pPr>
            <a:lvl2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2pPr>
            <a:lvl3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3pPr>
            <a:lvl4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4pPr>
            <a:lvl5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5pPr>
            <a:lvl6pPr marL="4572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6pPr>
            <a:lvl7pPr marL="9144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7pPr>
            <a:lvl8pPr marL="13716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8pPr>
            <a:lvl9pPr marL="18288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9pPr>
          </a:lstStyle>
          <a:p>
            <a:pPr lvl="0" algn="l">
              <a:lnSpc>
                <a:spcPct val="100000"/>
              </a:lnSpc>
              <a:buClrTx/>
              <a:buSzTx/>
              <a:buFontTx/>
            </a:pPr>
            <a:r>
              <a:rPr sz="1800" dirty="0">
                <a:latin typeface="微软雅黑" panose="020B0503020204020204" pitchFamily="34" charset="-122"/>
                <a:ea typeface="微软雅黑" panose="020B0503020204020204" pitchFamily="34" charset="-122"/>
                <a:sym typeface="+mn-ea"/>
              </a:rPr>
              <a:t>农商行业：数字人场景</a:t>
            </a:r>
            <a:endParaRPr sz="1800" dirty="0">
              <a:latin typeface="微软雅黑" panose="020B0503020204020204" pitchFamily="34" charset="-122"/>
              <a:ea typeface="微软雅黑" panose="020B0503020204020204" pitchFamily="34" charset="-122"/>
              <a:sym typeface="+mn-ea"/>
            </a:endParaRPr>
          </a:p>
        </p:txBody>
      </p:sp>
      <p:sp>
        <p:nvSpPr>
          <p:cNvPr id="38" name="文本框 37"/>
          <p:cNvSpPr txBox="1"/>
          <p:nvPr>
            <p:custDataLst>
              <p:tags r:id="rId1"/>
            </p:custDataLst>
          </p:nvPr>
        </p:nvSpPr>
        <p:spPr>
          <a:xfrm>
            <a:off x="6094143" y="1516071"/>
            <a:ext cx="3128963" cy="275749"/>
          </a:xfrm>
          <a:prstGeom prst="rect">
            <a:avLst/>
          </a:prstGeom>
          <a:noFill/>
        </p:spPr>
        <p:txBody>
          <a:bodyPr wrap="square" rtlCol="0" anchor="ctr" anchorCtr="0">
            <a:noAutofit/>
          </a:bodyPr>
          <a:lstStyle>
            <a:defPPr>
              <a:defRPr lang="en-US"/>
            </a:defPPr>
            <a:lvl1pPr marR="0" lvl="0" algn="ctr" defTabSz="876300" fontAlgn="ctr">
              <a:lnSpc>
                <a:spcPct val="100000"/>
              </a:lnSpc>
              <a:spcBef>
                <a:spcPts val="955"/>
              </a:spcBef>
              <a:spcAft>
                <a:spcPts val="0"/>
              </a:spcAft>
              <a:buClrTx/>
              <a:buSzTx/>
              <a:buFontTx/>
              <a:buNone/>
              <a:defRPr sz="3600" spc="100">
                <a:solidFill>
                  <a:srgbClr val="FFC000"/>
                </a:solidFill>
                <a:latin typeface="方正兰亭粗黑简体" panose="02000000000000000000" pitchFamily="2" charset="-122"/>
                <a:ea typeface="方正兰亭粗黑简体" panose="02000000000000000000" pitchFamily="2" charset="-122"/>
                <a:cs typeface="方正兰亭中黑_GBK" panose="02000000000000000000" charset="-122"/>
              </a:defRPr>
            </a:lvl1pPr>
          </a:lstStyle>
          <a:p>
            <a:pPr algn="ctr"/>
            <a:endParaRPr lang="zh-CN" altLang="en-US" sz="1350" b="1" dirty="0">
              <a:ln>
                <a:noFill/>
              </a:ln>
              <a:solidFill>
                <a:schemeClr val="bg2">
                  <a:lumMod val="50000"/>
                </a:schemeClr>
              </a:solidFill>
              <a:latin typeface="微软雅黑" panose="020B0503020204020204" pitchFamily="34" charset="-122"/>
              <a:ea typeface="微软雅黑" panose="020B0503020204020204" pitchFamily="34" charset="-122"/>
              <a:sym typeface="等线" panose="02010600030101010101" charset="-122"/>
            </a:endParaRPr>
          </a:p>
        </p:txBody>
      </p:sp>
      <p:sp>
        <p:nvSpPr>
          <p:cNvPr id="6" name="文本框 5"/>
          <p:cNvSpPr txBox="1"/>
          <p:nvPr>
            <p:custDataLst>
              <p:tags r:id="rId2"/>
            </p:custDataLst>
          </p:nvPr>
        </p:nvSpPr>
        <p:spPr>
          <a:xfrm>
            <a:off x="-23812" y="645319"/>
            <a:ext cx="9191625" cy="672941"/>
          </a:xfrm>
          <a:prstGeom prst="rect">
            <a:avLst/>
          </a:prstGeom>
          <a:solidFill>
            <a:srgbClr val="0070BF">
              <a:alpha val="4000"/>
            </a:srgbClr>
          </a:solidFill>
        </p:spPr>
        <p:txBody>
          <a:bodyPr wrap="square" lIns="297180" rIns="297180" rtlCol="0" anchor="t" anchorCtr="0">
            <a:noAutofit/>
          </a:bodyPr>
          <a:lstStyle/>
          <a:p>
            <a:pPr marL="285750" lvl="0" indent="-285750" algn="l">
              <a:lnSpc>
                <a:spcPct val="150000"/>
              </a:lnSpc>
              <a:buClrTx/>
              <a:buSzTx/>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针对电商、文娱等场景客户痛点，依托智算资源、GC--Studio平台能力，提供数字人直播、数字人播报、数字人客服、数字人训练等服务。</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grpSp>
        <p:nvGrpSpPr>
          <p:cNvPr id="29" name="组合 28"/>
          <p:cNvGrpSpPr/>
          <p:nvPr>
            <p:custDataLst>
              <p:tags r:id="rId3"/>
            </p:custDataLst>
          </p:nvPr>
        </p:nvGrpSpPr>
        <p:grpSpPr>
          <a:xfrm>
            <a:off x="4780598" y="1427321"/>
            <a:ext cx="4155281" cy="3411379"/>
            <a:chOff x="675" y="4994"/>
            <a:chExt cx="5313" cy="5313"/>
          </a:xfrm>
        </p:grpSpPr>
        <p:sp>
          <p:nvSpPr>
            <p:cNvPr id="31" name="圆角矩形 30"/>
            <p:cNvSpPr/>
            <p:nvPr>
              <p:custDataLst>
                <p:tags r:id="rId4"/>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5"/>
              </p:custDataLst>
            </p:nvPr>
          </p:nvSpPr>
          <p:spPr bwMode="auto">
            <a:xfrm>
              <a:off x="675" y="4994"/>
              <a:ext cx="5313" cy="38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解决方案</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custDataLst>
              <p:tags r:id="rId6"/>
            </p:custDataLst>
          </p:nvPr>
        </p:nvGrpSpPr>
        <p:grpSpPr>
          <a:xfrm>
            <a:off x="283845" y="1427321"/>
            <a:ext cx="4146233" cy="3411855"/>
            <a:chOff x="675" y="4994"/>
            <a:chExt cx="5313" cy="5313"/>
          </a:xfrm>
        </p:grpSpPr>
        <p:sp>
          <p:nvSpPr>
            <p:cNvPr id="5" name="圆角矩形 4"/>
            <p:cNvSpPr/>
            <p:nvPr>
              <p:custDataLst>
                <p:tags r:id="rId7"/>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7" name="矩形 6"/>
            <p:cNvSpPr/>
            <p:nvPr>
              <p:custDataLst>
                <p:tags r:id="rId8"/>
              </p:custDataLst>
            </p:nvPr>
          </p:nvSpPr>
          <p:spPr bwMode="auto">
            <a:xfrm>
              <a:off x="675" y="4994"/>
              <a:ext cx="5313" cy="386"/>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典型场景</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2" name="文本框 1"/>
          <p:cNvSpPr txBox="1"/>
          <p:nvPr>
            <p:custDataLst>
              <p:tags r:id="rId9"/>
            </p:custDataLst>
          </p:nvPr>
        </p:nvSpPr>
        <p:spPr>
          <a:xfrm>
            <a:off x="386715" y="1696879"/>
            <a:ext cx="3837146" cy="613410"/>
          </a:xfrm>
          <a:prstGeom prst="rect">
            <a:avLst/>
          </a:prstGeom>
          <a:noFill/>
        </p:spPr>
        <p:txBody>
          <a:bodyPr wrap="square" anchor="ctr" anchorCtr="0">
            <a:noAutofit/>
          </a:bodyPr>
          <a:lstStyle/>
          <a:p>
            <a:pPr marL="0" lvl="1" indent="0" algn="just" fontAlgn="auto">
              <a:lnSpc>
                <a:spcPct val="150000"/>
              </a:lnSpc>
              <a:buFont typeface="Wingdings" panose="05000000000000000000" pitchFamily="2" charset="2"/>
              <a:buNone/>
            </a:pPr>
            <a:r>
              <a:rPr lang="zh-CN" altLang="en-US" sz="1050" b="1" dirty="0">
                <a:latin typeface="微软雅黑" panose="020B0503020204020204" pitchFamily="34" charset="-122"/>
                <a:ea typeface="微软雅黑" panose="020B0503020204020204" pitchFamily="34" charset="-122"/>
                <a:sym typeface="Arial" panose="020B0604020202020204" pitchFamily="34" charset="0"/>
              </a:rPr>
              <a:t>数字人具有广泛的应用场景，典型场景包括数字人直播、数字人导游、数字人教学等。</a:t>
            </a:r>
            <a:endParaRPr lang="zh-CN" altLang="en-US" sz="105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矩形 26"/>
          <p:cNvSpPr/>
          <p:nvPr/>
        </p:nvSpPr>
        <p:spPr>
          <a:xfrm>
            <a:off x="1562100" y="2332196"/>
            <a:ext cx="1485900" cy="21336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rPr>
              <a:t>数字人</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电商</a:t>
            </a:r>
            <a:endParaRPr lang="zh-CN" altLang="en-US" sz="1200">
              <a:latin typeface="微软雅黑" panose="020B0503020204020204" pitchFamily="34" charset="-122"/>
              <a:ea typeface="微软雅黑" panose="020B0503020204020204" pitchFamily="34" charset="-122"/>
            </a:endParaRPr>
          </a:p>
        </p:txBody>
      </p:sp>
      <p:sp>
        <p:nvSpPr>
          <p:cNvPr id="9" name="文本框 8"/>
          <p:cNvSpPr txBox="1"/>
          <p:nvPr/>
        </p:nvSpPr>
        <p:spPr>
          <a:xfrm>
            <a:off x="446246" y="2610803"/>
            <a:ext cx="3550920" cy="10604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05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数字人主播：</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7*24</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小时，持续提升产品曝光度，智能生成讲品台词</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智能回复与观众互动</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数字人客服：解决传统客服因人力短缺而回复不及时以及智能客服无法准确匹配用户需求的问题</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1558290" y="3740468"/>
            <a:ext cx="1485900" cy="21336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a:latin typeface="微软雅黑" panose="020B0503020204020204" pitchFamily="34" charset="-122"/>
                <a:ea typeface="微软雅黑" panose="020B0503020204020204" pitchFamily="34" charset="-122"/>
                <a:sym typeface="+mn-ea"/>
              </a:rPr>
              <a:t>数字人+文娱</a:t>
            </a:r>
            <a:endParaRPr lang="zh-CN" altLang="en-US" sz="120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423863" y="3983355"/>
            <a:ext cx="3550920" cy="8185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虚拟导游：解决导游人力不足的问题</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文旅形象</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代言人：生动代言景区，让景区更有吸引力</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5506403" y="2973705"/>
            <a:ext cx="3264218" cy="81153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23" name="文本框 22"/>
          <p:cNvSpPr txBox="1"/>
          <p:nvPr/>
        </p:nvSpPr>
        <p:spPr>
          <a:xfrm>
            <a:off x="6420803" y="3024188"/>
            <a:ext cx="1362551" cy="213360"/>
          </a:xfrm>
          <a:prstGeom prst="rect">
            <a:avLst/>
          </a:prstGeom>
          <a:noFill/>
        </p:spPr>
        <p:txBody>
          <a:bodyPr wrap="square" rtlCol="0">
            <a:noAutofit/>
          </a:bodyPr>
          <a:lstStyle/>
          <a:p>
            <a:pPr algn="ctr"/>
            <a:r>
              <a:rPr lang="en-US" altLang="zh-CN" sz="1200">
                <a:solidFill>
                  <a:schemeClr val="bg1"/>
                </a:solidFill>
                <a:latin typeface="微软雅黑" panose="020B0503020204020204" pitchFamily="34" charset="-122"/>
                <a:ea typeface="微软雅黑" panose="020B0503020204020204" pitchFamily="34" charset="-122"/>
              </a:rPr>
              <a:t>GC-Studio</a:t>
            </a:r>
            <a:endParaRPr lang="zh-CN" altLang="en-US" sz="1200">
              <a:solidFill>
                <a:schemeClr val="bg1"/>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0"/>
          <a:srcRect t="24151" r="3646"/>
          <a:stretch>
            <a:fillRect/>
          </a:stretch>
        </p:blipFill>
        <p:spPr>
          <a:xfrm>
            <a:off x="4819174" y="2936558"/>
            <a:ext cx="700564" cy="1650683"/>
          </a:xfrm>
          <a:prstGeom prst="rect">
            <a:avLst/>
          </a:prstGeom>
        </p:spPr>
      </p:pic>
      <p:sp>
        <p:nvSpPr>
          <p:cNvPr id="30" name="矩形 29"/>
          <p:cNvSpPr/>
          <p:nvPr/>
        </p:nvSpPr>
        <p:spPr>
          <a:xfrm>
            <a:off x="5522119" y="3494246"/>
            <a:ext cx="724376" cy="229553"/>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750">
                <a:solidFill>
                  <a:schemeClr val="tx1"/>
                </a:solidFill>
                <a:latin typeface="微软雅黑" panose="020B0503020204020204" pitchFamily="34" charset="-122"/>
                <a:ea typeface="微软雅黑" panose="020B0503020204020204" pitchFamily="34" charset="-122"/>
              </a:rPr>
              <a:t>讲解类</a:t>
            </a:r>
            <a:endParaRPr lang="zh-CN" altLang="en-US" sz="750">
              <a:solidFill>
                <a:schemeClr val="tx1"/>
              </a:solidFill>
              <a:latin typeface="微软雅黑" panose="020B0503020204020204" pitchFamily="34" charset="-122"/>
              <a:ea typeface="微软雅黑" panose="020B0503020204020204" pitchFamily="34" charset="-122"/>
            </a:endParaRPr>
          </a:p>
        </p:txBody>
      </p:sp>
      <p:sp>
        <p:nvSpPr>
          <p:cNvPr id="33" name="矩形 32"/>
          <p:cNvSpPr/>
          <p:nvPr/>
        </p:nvSpPr>
        <p:spPr>
          <a:xfrm>
            <a:off x="6341745" y="3498056"/>
            <a:ext cx="724376" cy="229553"/>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750">
                <a:solidFill>
                  <a:schemeClr val="tx1"/>
                </a:solidFill>
                <a:latin typeface="微软雅黑" panose="020B0503020204020204" pitchFamily="34" charset="-122"/>
                <a:ea typeface="微软雅黑" panose="020B0503020204020204" pitchFamily="34" charset="-122"/>
              </a:rPr>
              <a:t>客服类</a:t>
            </a:r>
            <a:endParaRPr lang="zh-CN" altLang="en-US" sz="750">
              <a:solidFill>
                <a:schemeClr val="tx1"/>
              </a:solidFill>
              <a:latin typeface="微软雅黑" panose="020B0503020204020204" pitchFamily="34" charset="-122"/>
              <a:ea typeface="微软雅黑" panose="020B0503020204020204" pitchFamily="34" charset="-122"/>
            </a:endParaRPr>
          </a:p>
        </p:txBody>
      </p:sp>
      <p:sp>
        <p:nvSpPr>
          <p:cNvPr id="34" name="矩形 33"/>
          <p:cNvSpPr/>
          <p:nvPr/>
        </p:nvSpPr>
        <p:spPr>
          <a:xfrm>
            <a:off x="7161371" y="3501866"/>
            <a:ext cx="724376" cy="229553"/>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750">
                <a:solidFill>
                  <a:schemeClr val="tx1"/>
                </a:solidFill>
                <a:latin typeface="微软雅黑" panose="020B0503020204020204" pitchFamily="34" charset="-122"/>
                <a:ea typeface="微软雅黑" panose="020B0503020204020204" pitchFamily="34" charset="-122"/>
              </a:rPr>
              <a:t>数字人直播</a:t>
            </a:r>
            <a:endParaRPr lang="zh-CN" altLang="en-US" sz="750">
              <a:solidFill>
                <a:schemeClr val="tx1"/>
              </a:solidFill>
              <a:latin typeface="微软雅黑" panose="020B0503020204020204" pitchFamily="34" charset="-122"/>
              <a:ea typeface="微软雅黑" panose="020B0503020204020204" pitchFamily="34" charset="-122"/>
            </a:endParaRPr>
          </a:p>
        </p:txBody>
      </p:sp>
      <p:sp>
        <p:nvSpPr>
          <p:cNvPr id="36" name="矩形 35"/>
          <p:cNvSpPr/>
          <p:nvPr/>
        </p:nvSpPr>
        <p:spPr>
          <a:xfrm>
            <a:off x="7980998" y="3510915"/>
            <a:ext cx="724376" cy="229553"/>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750">
                <a:solidFill>
                  <a:schemeClr val="tx1"/>
                </a:solidFill>
                <a:latin typeface="微软雅黑" panose="020B0503020204020204" pitchFamily="34" charset="-122"/>
                <a:ea typeface="微软雅黑" panose="020B0503020204020204" pitchFamily="34" charset="-122"/>
              </a:rPr>
              <a:t>专属数据训练</a:t>
            </a:r>
            <a:endParaRPr lang="zh-CN" altLang="en-US" sz="750">
              <a:solidFill>
                <a:schemeClr val="tx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7599521" y="3430429"/>
            <a:ext cx="381476" cy="195580"/>
          </a:xfrm>
          <a:prstGeom prst="rect">
            <a:avLst/>
          </a:prstGeom>
          <a:noFill/>
        </p:spPr>
        <p:txBody>
          <a:bodyPr wrap="square" rtlCol="0">
            <a:spAutoFit/>
          </a:bodyPr>
          <a:lstStyle/>
          <a:p>
            <a:r>
              <a:rPr lang="en-US" altLang="zh-CN" sz="675" b="1">
                <a:solidFill>
                  <a:srgbClr val="C00000"/>
                </a:solidFill>
              </a:rPr>
              <a:t>DICT</a:t>
            </a:r>
            <a:endParaRPr lang="en-US" altLang="zh-CN" sz="675" b="1">
              <a:solidFill>
                <a:srgbClr val="C00000"/>
              </a:solidFill>
            </a:endParaRPr>
          </a:p>
        </p:txBody>
      </p:sp>
      <p:sp>
        <p:nvSpPr>
          <p:cNvPr id="16" name="文本框 15"/>
          <p:cNvSpPr txBox="1"/>
          <p:nvPr/>
        </p:nvSpPr>
        <p:spPr>
          <a:xfrm>
            <a:off x="8411051" y="3430429"/>
            <a:ext cx="381476" cy="195580"/>
          </a:xfrm>
          <a:prstGeom prst="rect">
            <a:avLst/>
          </a:prstGeom>
          <a:noFill/>
        </p:spPr>
        <p:txBody>
          <a:bodyPr wrap="square" rtlCol="0">
            <a:spAutoFit/>
          </a:bodyPr>
          <a:lstStyle/>
          <a:p>
            <a:r>
              <a:rPr lang="en-US" altLang="zh-CN" sz="675" b="1">
                <a:solidFill>
                  <a:srgbClr val="C00000"/>
                </a:solidFill>
              </a:rPr>
              <a:t>DICT</a:t>
            </a:r>
            <a:endParaRPr lang="en-US" altLang="zh-CN" sz="675" b="1">
              <a:solidFill>
                <a:srgbClr val="C00000"/>
              </a:solidFill>
            </a:endParaRPr>
          </a:p>
        </p:txBody>
      </p:sp>
      <p:sp>
        <p:nvSpPr>
          <p:cNvPr id="37" name="矩形 36"/>
          <p:cNvSpPr/>
          <p:nvPr/>
        </p:nvSpPr>
        <p:spPr>
          <a:xfrm>
            <a:off x="5463064" y="4143375"/>
            <a:ext cx="3329464" cy="37242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
                <a:solidFill>
                  <a:schemeClr val="bg1"/>
                </a:solidFill>
                <a:latin typeface="微软雅黑" panose="020B0503020204020204" pitchFamily="34" charset="-122"/>
                <a:ea typeface="微软雅黑" panose="020B0503020204020204" pitchFamily="34" charset="-122"/>
                <a:sym typeface="+mn-ea"/>
              </a:rPr>
              <a:t>公有云</a:t>
            </a:r>
            <a:r>
              <a:rPr lang="en-US" altLang="zh-CN" sz="100">
                <a:solidFill>
                  <a:schemeClr val="bg1"/>
                </a:solidFill>
                <a:latin typeface="微软雅黑" panose="020B0503020204020204" pitchFamily="34" charset="-122"/>
                <a:ea typeface="微软雅黑" panose="020B0503020204020204" pitchFamily="34" charset="-122"/>
                <a:sym typeface="+mn-ea"/>
              </a:rPr>
              <a:t>/</a:t>
            </a:r>
            <a:r>
              <a:rPr lang="zh-CN" altLang="en-US" sz="100">
                <a:solidFill>
                  <a:schemeClr val="bg1"/>
                </a:solidFill>
                <a:latin typeface="微软雅黑" panose="020B0503020204020204" pitchFamily="34" charset="-122"/>
                <a:ea typeface="微软雅黑" panose="020B0503020204020204" pitchFamily="34" charset="-122"/>
                <a:sym typeface="+mn-ea"/>
              </a:rPr>
              <a:t>智算一体机</a:t>
            </a:r>
            <a:r>
              <a:rPr lang="en-US" altLang="zh-CN" sz="100">
                <a:solidFill>
                  <a:schemeClr val="bg1"/>
                </a:solidFill>
                <a:latin typeface="微软雅黑" panose="020B0503020204020204" pitchFamily="34" charset="-122"/>
                <a:ea typeface="微软雅黑" panose="020B0503020204020204" pitchFamily="34" charset="-122"/>
                <a:sym typeface="+mn-ea"/>
              </a:rPr>
              <a:t>+DeepSeek</a:t>
            </a:r>
            <a:endParaRPr lang="en-US" altLang="zh-CN" sz="100">
              <a:solidFill>
                <a:schemeClr val="bg1"/>
              </a:solidFill>
              <a:latin typeface="微软雅黑" panose="020B0503020204020204" pitchFamily="34" charset="-122"/>
              <a:ea typeface="微软雅黑" panose="020B0503020204020204" pitchFamily="34" charset="-122"/>
              <a:sym typeface="+mn-ea"/>
            </a:endParaRPr>
          </a:p>
        </p:txBody>
      </p:sp>
      <p:sp>
        <p:nvSpPr>
          <p:cNvPr id="18" name="文本框 17"/>
          <p:cNvSpPr txBox="1"/>
          <p:nvPr>
            <p:custDataLst>
              <p:tags r:id="rId11"/>
            </p:custDataLst>
          </p:nvPr>
        </p:nvSpPr>
        <p:spPr>
          <a:xfrm>
            <a:off x="4783931" y="1830229"/>
            <a:ext cx="4019550" cy="987743"/>
          </a:xfrm>
          <a:prstGeom prst="rect">
            <a:avLst/>
          </a:prstGeom>
          <a:noFill/>
        </p:spPr>
        <p:txBody>
          <a:bodyPr wrap="square">
            <a:noAutofit/>
          </a:bodyPr>
          <a:lstStyle/>
          <a:p>
            <a:pPr marL="742950" lvl="1" indent="-285750">
              <a:lnSpc>
                <a:spcPct val="150000"/>
              </a:lnSpc>
              <a:buFont typeface="Arial" panose="020B0604020202020204" pitchFamily="34" charset="0"/>
              <a:buChar char="•"/>
            </a:pPr>
            <a:r>
              <a:rPr lang="zh-CN" altLang="en-US" sz="1050">
                <a:latin typeface="微软雅黑" panose="020B0503020204020204" pitchFamily="34" charset="-122"/>
                <a:ea typeface="微软雅黑" panose="020B0503020204020204" pitchFamily="34" charset="-122"/>
                <a:sym typeface="+mn-ea"/>
              </a:rPr>
              <a:t>针对数据保密性要求不高的场景，提供公有云资源+DeepSeek+GC-Studio一体化服务</a:t>
            </a:r>
            <a:endParaRPr lang="zh-CN" altLang="en-US" sz="1050">
              <a:latin typeface="微软雅黑" panose="020B0503020204020204" pitchFamily="34" charset="-122"/>
              <a:ea typeface="微软雅黑" panose="020B0503020204020204" pitchFamily="34" charset="-122"/>
              <a:sym typeface="+mn-ea"/>
            </a:endParaRPr>
          </a:p>
          <a:p>
            <a:pPr marL="742950" lvl="1" indent="-285750">
              <a:lnSpc>
                <a:spcPct val="150000"/>
              </a:lnSpc>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sym typeface="Arial" panose="020B0604020202020204" pitchFamily="34" charset="0"/>
              </a:rPr>
              <a:t>针对数据保密性要求高的场景，</a:t>
            </a:r>
            <a:r>
              <a:rPr lang="zh-CN" altLang="en-US" sz="1050">
                <a:latin typeface="微软雅黑" panose="020B0503020204020204" pitchFamily="34" charset="-122"/>
                <a:ea typeface="微软雅黑" panose="020B0503020204020204" pitchFamily="34" charset="-122"/>
                <a:sym typeface="+mn-ea"/>
              </a:rPr>
              <a:t>提供智算一体机+DeepSeek+GC-Studio一体化服务</a:t>
            </a:r>
            <a:endParaRPr lang="zh-CN" altLang="en-US" sz="1050" b="1" dirty="0">
              <a:latin typeface="微软雅黑" panose="020B0503020204020204" pitchFamily="34" charset="-122"/>
              <a:ea typeface="微软雅黑" panose="020B0503020204020204" pitchFamily="34" charset="-122"/>
              <a:sym typeface="Arial" panose="020B0604020202020204" pitchFamily="34" charset="0"/>
            </a:endParaRPr>
          </a:p>
          <a:p>
            <a:pPr marL="742950" lvl="1" indent="-285750">
              <a:lnSpc>
                <a:spcPct val="150000"/>
              </a:lnSpc>
              <a:buFont typeface="Arial" panose="020B0604020202020204" pitchFamily="34" charset="0"/>
              <a:buChar char="•"/>
            </a:pPr>
            <a:endParaRPr lang="zh-CN" altLang="en-US" sz="105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文本框 18"/>
          <p:cNvSpPr txBox="1"/>
          <p:nvPr/>
        </p:nvSpPr>
        <p:spPr>
          <a:xfrm>
            <a:off x="5178743" y="4587240"/>
            <a:ext cx="3445669" cy="206375"/>
          </a:xfrm>
          <a:prstGeom prst="rect">
            <a:avLst/>
          </a:prstGeom>
          <a:noFill/>
        </p:spPr>
        <p:txBody>
          <a:bodyPr wrap="square" rtlCol="0">
            <a:spAutoFit/>
          </a:bodyPr>
          <a:lstStyle/>
          <a:p>
            <a:pPr algn="r"/>
            <a:r>
              <a:rPr lang="en-US" altLang="zh-CN" sz="750" i="1">
                <a:solidFill>
                  <a:schemeClr val="tx1"/>
                </a:solidFill>
                <a:latin typeface="微软雅黑" panose="020B0503020204020204" pitchFamily="34" charset="-122"/>
                <a:ea typeface="微软雅黑" panose="020B0503020204020204" pitchFamily="34" charset="-122"/>
                <a:sym typeface="+mn-ea"/>
              </a:rPr>
              <a:t>*GC-Studio</a:t>
            </a:r>
            <a:r>
              <a:rPr lang="zh-CN" altLang="en-US" sz="750" i="1">
                <a:solidFill>
                  <a:schemeClr val="tx1"/>
                </a:solidFill>
                <a:latin typeface="微软雅黑" panose="020B0503020204020204" pitchFamily="34" charset="-122"/>
                <a:ea typeface="微软雅黑" panose="020B0503020204020204" pitchFamily="34" charset="-122"/>
                <a:sym typeface="+mn-ea"/>
              </a:rPr>
              <a:t>预计</a:t>
            </a:r>
            <a:r>
              <a:rPr lang="en-US" altLang="zh-CN" sz="750" i="1">
                <a:solidFill>
                  <a:schemeClr val="tx1"/>
                </a:solidFill>
                <a:latin typeface="微软雅黑" panose="020B0503020204020204" pitchFamily="34" charset="-122"/>
                <a:ea typeface="微软雅黑" panose="020B0503020204020204" pitchFamily="34" charset="-122"/>
                <a:sym typeface="+mn-ea"/>
              </a:rPr>
              <a:t>3</a:t>
            </a:r>
            <a:r>
              <a:rPr lang="zh-CN" altLang="en-US" sz="750" i="1">
                <a:solidFill>
                  <a:schemeClr val="tx1"/>
                </a:solidFill>
                <a:latin typeface="微软雅黑" panose="020B0503020204020204" pitchFamily="34" charset="-122"/>
                <a:ea typeface="微软雅黑" panose="020B0503020204020204" pitchFamily="34" charset="-122"/>
                <a:sym typeface="+mn-ea"/>
              </a:rPr>
              <a:t>月份完成</a:t>
            </a:r>
            <a:r>
              <a:rPr lang="en-US" altLang="zh-CN" sz="750" i="1">
                <a:solidFill>
                  <a:schemeClr val="tx1"/>
                </a:solidFill>
                <a:latin typeface="微软雅黑" panose="020B0503020204020204" pitchFamily="34" charset="-122"/>
                <a:ea typeface="微软雅黑" panose="020B0503020204020204" pitchFamily="34" charset="-122"/>
                <a:sym typeface="+mn-ea"/>
              </a:rPr>
              <a:t>DeepSeep</a:t>
            </a:r>
            <a:r>
              <a:rPr lang="zh-CN" altLang="en-US" sz="750" i="1">
                <a:solidFill>
                  <a:schemeClr val="tx1"/>
                </a:solidFill>
                <a:latin typeface="微软雅黑" panose="020B0503020204020204" pitchFamily="34" charset="-122"/>
                <a:ea typeface="微软雅黑" panose="020B0503020204020204" pitchFamily="34" charset="-122"/>
                <a:sym typeface="+mn-ea"/>
              </a:rPr>
              <a:t>适配</a:t>
            </a:r>
            <a:endParaRPr lang="zh-CN" altLang="en-US" sz="750" i="1">
              <a:solidFill>
                <a:schemeClr val="tx1"/>
              </a:solidFill>
              <a:latin typeface="微软雅黑" panose="020B0503020204020204" pitchFamily="34" charset="-122"/>
              <a:ea typeface="微软雅黑" panose="020B0503020204020204" pitchFamily="34" charset="-122"/>
              <a:sym typeface="+mn-ea"/>
            </a:endParaRPr>
          </a:p>
        </p:txBody>
      </p:sp>
      <p:sp>
        <p:nvSpPr>
          <p:cNvPr id="8" name="上箭头 7"/>
          <p:cNvSpPr/>
          <p:nvPr/>
        </p:nvSpPr>
        <p:spPr>
          <a:xfrm>
            <a:off x="6516529" y="3867150"/>
            <a:ext cx="1082993" cy="1943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custDataLst>
              <p:tags r:id="rId1"/>
            </p:custDataLst>
          </p:nvPr>
        </p:nvGrpSpPr>
        <p:grpSpPr>
          <a:xfrm>
            <a:off x="4780598" y="1427321"/>
            <a:ext cx="4155281" cy="3514754"/>
            <a:chOff x="675" y="4994"/>
            <a:chExt cx="5313" cy="5474"/>
          </a:xfrm>
        </p:grpSpPr>
        <p:sp>
          <p:nvSpPr>
            <p:cNvPr id="31" name="圆角矩形 30"/>
            <p:cNvSpPr/>
            <p:nvPr>
              <p:custDataLst>
                <p:tags r:id="rId2"/>
              </p:custDataLst>
            </p:nvPr>
          </p:nvSpPr>
          <p:spPr>
            <a:xfrm>
              <a:off x="679" y="5449"/>
              <a:ext cx="5308" cy="5019"/>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3"/>
              </p:custDataLst>
            </p:nvPr>
          </p:nvSpPr>
          <p:spPr bwMode="auto">
            <a:xfrm>
              <a:off x="675" y="4994"/>
              <a:ext cx="5313" cy="38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解决方案</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27" name="矩形 26"/>
          <p:cNvSpPr/>
          <p:nvPr/>
        </p:nvSpPr>
        <p:spPr>
          <a:xfrm>
            <a:off x="5979795" y="2776061"/>
            <a:ext cx="2711291" cy="1060133"/>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 name="文本占位符 2"/>
          <p:cNvSpPr>
            <a:spLocks noGrp="1"/>
          </p:cNvSpPr>
          <p:nvPr>
            <p:ph type="body" sz="quarter" idx="10"/>
          </p:nvPr>
        </p:nvSpPr>
        <p:spPr bwMode="auto">
          <a:xfrm>
            <a:off x="540628" y="131023"/>
            <a:ext cx="6463665" cy="345281"/>
          </a:xfr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ctr" anchorCtr="0" compatLnSpc="1">
            <a:normAutofit fontScale="97500"/>
          </a:bodyPr>
          <a:lstStyle>
            <a:lvl1pPr algn="l" defTabSz="454025" rtl="0" fontAlgn="base">
              <a:spcBef>
                <a:spcPct val="0"/>
              </a:spcBef>
              <a:spcAft>
                <a:spcPct val="0"/>
              </a:spcAft>
              <a:defRPr sz="2800" b="1" kern="1200">
                <a:solidFill>
                  <a:srgbClr val="0B85CF"/>
                </a:solidFill>
                <a:latin typeface="方正黑体简体" panose="02000000000000000000" pitchFamily="2" charset="-122"/>
                <a:ea typeface="方正黑体简体" panose="02000000000000000000" pitchFamily="2" charset="-122"/>
                <a:cs typeface="+mj-cs"/>
              </a:defRPr>
            </a:lvl1pPr>
            <a:lvl2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2pPr>
            <a:lvl3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3pPr>
            <a:lvl4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4pPr>
            <a:lvl5pPr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5pPr>
            <a:lvl6pPr marL="4572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6pPr>
            <a:lvl7pPr marL="9144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7pPr>
            <a:lvl8pPr marL="13716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8pPr>
            <a:lvl9pPr marL="1828800" algn="l" defTabSz="454025" rtl="0" fontAlgn="base">
              <a:spcBef>
                <a:spcPct val="0"/>
              </a:spcBef>
              <a:spcAft>
                <a:spcPct val="0"/>
              </a:spcAft>
              <a:defRPr sz="2800">
                <a:solidFill>
                  <a:schemeClr val="tx1"/>
                </a:solidFill>
                <a:latin typeface="Calibri" panose="020F0502020204030204" pitchFamily="34" charset="0"/>
                <a:ea typeface="微软雅黑" panose="020B0503020204020204" pitchFamily="34" charset="-122"/>
              </a:defRPr>
            </a:lvl9pPr>
          </a:lstStyle>
          <a:p>
            <a:pPr lvl="0" algn="l">
              <a:lnSpc>
                <a:spcPct val="100000"/>
              </a:lnSpc>
              <a:buClrTx/>
              <a:buSzTx/>
              <a:buFontTx/>
            </a:pPr>
            <a:r>
              <a:rPr sz="1875" dirty="0">
                <a:latin typeface="微软雅黑" panose="020B0503020204020204" pitchFamily="34" charset="-122"/>
                <a:ea typeface="微软雅黑" panose="020B0503020204020204" pitchFamily="34" charset="-122"/>
                <a:sym typeface="+mn-ea"/>
              </a:rPr>
              <a:t>农商行业：游客服务场景</a:t>
            </a:r>
            <a:endParaRPr sz="1875"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4"/>
            </p:custDataLst>
          </p:nvPr>
        </p:nvSpPr>
        <p:spPr>
          <a:xfrm>
            <a:off x="-23812" y="645319"/>
            <a:ext cx="9191625" cy="672941"/>
          </a:xfrm>
          <a:prstGeom prst="rect">
            <a:avLst/>
          </a:prstGeom>
          <a:solidFill>
            <a:srgbClr val="0070BF">
              <a:alpha val="4000"/>
            </a:srgbClr>
          </a:solidFill>
        </p:spPr>
        <p:txBody>
          <a:bodyPr wrap="square" lIns="297180" rIns="297180" rtlCol="0" anchor="t" anchorCtr="0">
            <a:noAutofit/>
          </a:bodyPr>
          <a:lstStyle/>
          <a:p>
            <a:pPr marL="285750" indent="-285750" algn="l">
              <a:lnSpc>
                <a:spcPct val="150000"/>
              </a:lnSpc>
              <a:buClrTx/>
              <a:buSzTx/>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mn-ea"/>
              </a:rPr>
              <a:t>针对目的地游客服务痛点，提供智算一体机+DeepSeek+智游助手一体化服务，提供个性化行程规划、实时客流预测等，让服务更加贴心，更加及时，提升目的地的游客驻留时长及游客满意度。</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sp>
        <p:nvSpPr>
          <p:cNvPr id="45" name="文本框 44"/>
          <p:cNvSpPr txBox="1"/>
          <p:nvPr>
            <p:custDataLst>
              <p:tags r:id="rId5"/>
            </p:custDataLst>
          </p:nvPr>
        </p:nvSpPr>
        <p:spPr>
          <a:xfrm>
            <a:off x="4783931" y="1830229"/>
            <a:ext cx="4019550" cy="987743"/>
          </a:xfrm>
          <a:prstGeom prst="rect">
            <a:avLst/>
          </a:prstGeom>
          <a:noFill/>
        </p:spPr>
        <p:txBody>
          <a:bodyPr wrap="square">
            <a:noAutofit/>
          </a:bodyPr>
          <a:lstStyle/>
          <a:p>
            <a:pPr lvl="1" indent="0">
              <a:lnSpc>
                <a:spcPct val="150000"/>
              </a:lnSpc>
              <a:buFont typeface="Wingdings" panose="05000000000000000000" pitchFamily="2" charset="2"/>
              <a:buNone/>
            </a:pPr>
            <a:r>
              <a:rPr lang="zh-CN" altLang="en-US" sz="1050">
                <a:latin typeface="微软雅黑" panose="020B0503020204020204" pitchFamily="34" charset="-122"/>
                <a:ea typeface="微软雅黑" panose="020B0503020204020204" pitchFamily="34" charset="-122"/>
                <a:sym typeface="+mn-ea"/>
              </a:rPr>
              <a:t>基于自有知识库，结合目的地实时数据，包括停车场、客流等，提供智算一体机</a:t>
            </a:r>
            <a:r>
              <a:rPr lang="en-US" altLang="zh-CN" sz="1050">
                <a:latin typeface="微软雅黑" panose="020B0503020204020204" pitchFamily="34" charset="-122"/>
                <a:ea typeface="微软雅黑" panose="020B0503020204020204" pitchFamily="34" charset="-122"/>
                <a:sym typeface="+mn-ea"/>
              </a:rPr>
              <a:t>+DeepSeek+</a:t>
            </a:r>
            <a:r>
              <a:rPr lang="zh-CN" altLang="en-US" sz="1050">
                <a:latin typeface="微软雅黑" panose="020B0503020204020204" pitchFamily="34" charset="-122"/>
                <a:ea typeface="微软雅黑" panose="020B0503020204020204" pitchFamily="34" charset="-122"/>
                <a:sym typeface="+mn-ea"/>
              </a:rPr>
              <a:t>智游助手一体化服务，最终应用可接入当地</a:t>
            </a:r>
            <a:r>
              <a:rPr lang="en-US" altLang="zh-CN" sz="1050">
                <a:latin typeface="微软雅黑" panose="020B0503020204020204" pitchFamily="34" charset="-122"/>
                <a:ea typeface="微软雅黑" panose="020B0503020204020204" pitchFamily="34" charset="-122"/>
                <a:sym typeface="+mn-ea"/>
              </a:rPr>
              <a:t>“</a:t>
            </a:r>
            <a:r>
              <a:rPr lang="zh-CN" altLang="en-US" sz="1050">
                <a:latin typeface="微软雅黑" panose="020B0503020204020204" pitchFamily="34" charset="-122"/>
                <a:ea typeface="微软雅黑" panose="020B0503020204020204" pitchFamily="34" charset="-122"/>
                <a:sym typeface="+mn-ea"/>
              </a:rPr>
              <a:t>一机游</a:t>
            </a:r>
            <a:r>
              <a:rPr lang="en-US" altLang="zh-CN" sz="1050">
                <a:latin typeface="微软雅黑" panose="020B0503020204020204" pitchFamily="34" charset="-122"/>
                <a:ea typeface="微软雅黑" panose="020B0503020204020204" pitchFamily="34" charset="-122"/>
                <a:sym typeface="+mn-ea"/>
              </a:rPr>
              <a:t>”</a:t>
            </a:r>
            <a:r>
              <a:rPr lang="zh-CN" altLang="en-US" sz="1050">
                <a:latin typeface="微软雅黑" panose="020B0503020204020204" pitchFamily="34" charset="-122"/>
                <a:ea typeface="微软雅黑" panose="020B0503020204020204" pitchFamily="34" charset="-122"/>
                <a:sym typeface="+mn-ea"/>
              </a:rPr>
              <a:t>服务平台</a:t>
            </a:r>
            <a:r>
              <a:rPr lang="en-US" altLang="zh-CN" sz="1050">
                <a:latin typeface="微软雅黑" panose="020B0503020204020204" pitchFamily="34" charset="-122"/>
                <a:ea typeface="微软雅黑" panose="020B0503020204020204" pitchFamily="34" charset="-122"/>
                <a:sym typeface="+mn-ea"/>
              </a:rPr>
              <a:t>/</a:t>
            </a:r>
            <a:r>
              <a:rPr lang="zh-CN" altLang="en-US" sz="1050">
                <a:latin typeface="微软雅黑" panose="020B0503020204020204" pitchFamily="34" charset="-122"/>
                <a:ea typeface="微软雅黑" panose="020B0503020204020204" pitchFamily="34" charset="-122"/>
                <a:sym typeface="+mn-ea"/>
              </a:rPr>
              <a:t>单独使用</a:t>
            </a:r>
            <a:endParaRPr lang="zh-CN" altLang="en-US" sz="1050">
              <a:latin typeface="微软雅黑" panose="020B0503020204020204" pitchFamily="34" charset="-122"/>
              <a:ea typeface="微软雅黑" panose="020B0503020204020204" pitchFamily="34" charset="-122"/>
            </a:endParaRPr>
          </a:p>
          <a:p>
            <a:pPr lvl="1" indent="0">
              <a:lnSpc>
                <a:spcPct val="150000"/>
              </a:lnSpc>
              <a:buFont typeface="Wingdings" panose="05000000000000000000" pitchFamily="2" charset="2"/>
              <a:buNone/>
            </a:pPr>
            <a:endParaRPr lang="zh-CN" altLang="en-US" sz="1050"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4" name="组合 3"/>
          <p:cNvGrpSpPr/>
          <p:nvPr>
            <p:custDataLst>
              <p:tags r:id="rId6"/>
            </p:custDataLst>
          </p:nvPr>
        </p:nvGrpSpPr>
        <p:grpSpPr>
          <a:xfrm>
            <a:off x="283845" y="1427321"/>
            <a:ext cx="4146233" cy="3514561"/>
            <a:chOff x="675" y="4994"/>
            <a:chExt cx="5313" cy="5411"/>
          </a:xfrm>
        </p:grpSpPr>
        <p:sp>
          <p:nvSpPr>
            <p:cNvPr id="5" name="圆角矩形 4"/>
            <p:cNvSpPr/>
            <p:nvPr>
              <p:custDataLst>
                <p:tags r:id="rId7"/>
              </p:custDataLst>
            </p:nvPr>
          </p:nvSpPr>
          <p:spPr>
            <a:xfrm>
              <a:off x="679" y="5449"/>
              <a:ext cx="5308" cy="4956"/>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7" name="矩形 6"/>
            <p:cNvSpPr/>
            <p:nvPr>
              <p:custDataLst>
                <p:tags r:id="rId8"/>
              </p:custDataLst>
            </p:nvPr>
          </p:nvSpPr>
          <p:spPr bwMode="auto">
            <a:xfrm>
              <a:off x="675" y="4994"/>
              <a:ext cx="5313" cy="386"/>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典型场景</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8" name="文本框 7"/>
          <p:cNvSpPr txBox="1"/>
          <p:nvPr>
            <p:custDataLst>
              <p:tags r:id="rId9"/>
            </p:custDataLst>
          </p:nvPr>
        </p:nvSpPr>
        <p:spPr>
          <a:xfrm>
            <a:off x="386715" y="1696879"/>
            <a:ext cx="3837146" cy="613410"/>
          </a:xfrm>
          <a:prstGeom prst="rect">
            <a:avLst/>
          </a:prstGeom>
          <a:noFill/>
        </p:spPr>
        <p:txBody>
          <a:bodyPr wrap="square" anchor="ctr" anchorCtr="0">
            <a:noAutofit/>
          </a:bodyPr>
          <a:lstStyle/>
          <a:p>
            <a:pPr marL="0" lvl="1" indent="0" algn="just" fontAlgn="auto">
              <a:lnSpc>
                <a:spcPct val="150000"/>
              </a:lnSpc>
              <a:buFont typeface="Wingdings" panose="05000000000000000000" pitchFamily="2" charset="2"/>
              <a:buNone/>
            </a:pPr>
            <a:r>
              <a:rPr lang="zh-CN" altLang="en-US" sz="1050" b="1" dirty="0">
                <a:latin typeface="微软雅黑" panose="020B0503020204020204" pitchFamily="34" charset="-122"/>
                <a:ea typeface="微软雅黑" panose="020B0503020204020204" pitchFamily="34" charset="-122"/>
                <a:sym typeface="Arial" panose="020B0604020202020204" pitchFamily="34" charset="0"/>
              </a:rPr>
              <a:t>做好游客服务是各地文旅政府机构及景区的核心工作，但目前游客仍普遍存在下列痛点，导致迎不来游客，留不住游客</a:t>
            </a:r>
            <a:endParaRPr lang="zh-CN" altLang="en-US" sz="1050" b="1"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0" name="组合 19"/>
          <p:cNvGrpSpPr/>
          <p:nvPr/>
        </p:nvGrpSpPr>
        <p:grpSpPr>
          <a:xfrm>
            <a:off x="469106" y="2346960"/>
            <a:ext cx="3492341" cy="2531269"/>
            <a:chOff x="1092" y="4289"/>
            <a:chExt cx="7226" cy="5954"/>
          </a:xfrm>
        </p:grpSpPr>
        <p:sp>
          <p:nvSpPr>
            <p:cNvPr id="46" name="Rectangle 15"/>
            <p:cNvSpPr/>
            <p:nvPr/>
          </p:nvSpPr>
          <p:spPr>
            <a:xfrm>
              <a:off x="1093" y="7517"/>
              <a:ext cx="3521" cy="554"/>
            </a:xfrm>
            <a:prstGeom prst="roundRect">
              <a:avLst/>
            </a:prstGeom>
            <a:solidFill>
              <a:srgbClr val="00B0F0"/>
            </a:solidFill>
            <a:ln w="12700" cap="flat" cmpd="sng" algn="ctr">
              <a:noFill/>
              <a:prstDash val="solid"/>
              <a:miter lim="800000"/>
            </a:ln>
            <a:effectLst/>
          </p:spPr>
          <p:txBody>
            <a:bodyPr rtlCol="0" anchor="ctr"/>
            <a:lstStyle/>
            <a:p>
              <a:pPr marL="342900" indent="-342900" algn="ctr">
                <a:spcBef>
                  <a:spcPct val="0"/>
                </a:spcBef>
                <a:buFont typeface="+mj-ea"/>
                <a:buAutoNum type="circleNumDbPlain" startAt="3"/>
              </a:pPr>
              <a:r>
                <a:rPr lang="zh-CN" altLang="en-US" sz="97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入口太多，不好找</a:t>
              </a:r>
              <a:endParaRPr lang="zh-CN" altLang="en-US" sz="975"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pic>
          <p:nvPicPr>
            <p:cNvPr id="47" name="图片 46"/>
            <p:cNvPicPr/>
            <p:nvPr/>
          </p:nvPicPr>
          <p:blipFill>
            <a:blip r:embed="rId10"/>
            <a:stretch>
              <a:fillRect/>
            </a:stretch>
          </p:blipFill>
          <p:spPr>
            <a:xfrm>
              <a:off x="4733" y="7517"/>
              <a:ext cx="2276" cy="1320"/>
            </a:xfrm>
            <a:prstGeom prst="rect">
              <a:avLst/>
            </a:prstGeom>
            <a:noFill/>
            <a:ln w="9525">
              <a:noFill/>
            </a:ln>
            <a:effectLst>
              <a:outerShdw blurRad="63500" sx="102000" sy="102000" algn="ctr" rotWithShape="0">
                <a:prstClr val="black">
                  <a:alpha val="40000"/>
                </a:prstClr>
              </a:outerShdw>
            </a:effectLst>
          </p:spPr>
        </p:pic>
        <p:sp>
          <p:nvSpPr>
            <p:cNvPr id="48" name="圆角矩形 47"/>
            <p:cNvSpPr/>
            <p:nvPr/>
          </p:nvSpPr>
          <p:spPr>
            <a:xfrm>
              <a:off x="1153" y="8164"/>
              <a:ext cx="3461" cy="673"/>
            </a:xfrm>
            <a:prstGeom prst="roundRect">
              <a:avLst/>
            </a:prstGeom>
            <a:noFill/>
            <a:ln w="12700" cap="flat" cmpd="sng" algn="ctr">
              <a:solidFill>
                <a:srgbClr val="0070C0"/>
              </a:solidFill>
              <a:prstDash val="solid"/>
              <a:miter lim="800000"/>
            </a:ln>
            <a:effectLst/>
            <a:extLst>
              <a:ext uri="{909E8E84-426E-40DD-AFC4-6F175D3DCCD1}">
                <a14:hiddenFill xmlns:a14="http://schemas.microsoft.com/office/drawing/2010/main">
                  <a:solidFill>
                    <a:srgbClr val="5B9BD5"/>
                  </a:solidFill>
                </a14:hiddenFill>
              </a:ext>
            </a:extLst>
          </p:spPr>
          <p:txBody>
            <a:bodyPr rtlCol="0" anchor="ctr"/>
            <a:lstStyle/>
            <a:p>
              <a:pPr algn="l"/>
              <a:r>
                <a:rPr lang="zh-CN" altLang="en-US" sz="675">
                  <a:solidFill>
                    <a:srgbClr val="0070C0"/>
                  </a:solidFill>
                  <a:latin typeface="微软雅黑" panose="020B0503020204020204" pitchFamily="34" charset="-122"/>
                  <a:ea typeface="微软雅黑" panose="020B0503020204020204" pitchFamily="34" charset="-122"/>
                </a:rPr>
                <a:t>搜索成本更高，去桂林想买个游船票，也不知道在哪买</a:t>
              </a:r>
              <a:endParaRPr lang="zh-CN" altLang="en-US" sz="675">
                <a:solidFill>
                  <a:srgbClr val="0070C0"/>
                </a:solidFill>
                <a:latin typeface="微软雅黑" panose="020B0503020204020204" pitchFamily="34" charset="-122"/>
                <a:ea typeface="微软雅黑" panose="020B0503020204020204" pitchFamily="34" charset="-122"/>
              </a:endParaRPr>
            </a:p>
          </p:txBody>
        </p:sp>
        <p:sp>
          <p:nvSpPr>
            <p:cNvPr id="50" name="Rectangle 15"/>
            <p:cNvSpPr/>
            <p:nvPr/>
          </p:nvSpPr>
          <p:spPr>
            <a:xfrm>
              <a:off x="1919" y="5961"/>
              <a:ext cx="3765" cy="554"/>
            </a:xfrm>
            <a:prstGeom prst="roundRect">
              <a:avLst/>
            </a:prstGeom>
            <a:solidFill>
              <a:srgbClr val="C3E9F8"/>
            </a:solidFill>
            <a:ln w="12700" cap="flat" cmpd="sng" algn="ctr">
              <a:noFill/>
              <a:prstDash val="solid"/>
              <a:miter lim="800000"/>
            </a:ln>
            <a:effectLst/>
          </p:spPr>
          <p:txBody>
            <a:bodyPr rtlCol="0" anchor="ctr"/>
            <a:lstStyle/>
            <a:p>
              <a:pPr marL="342900" indent="-342900" algn="ctr">
                <a:spcBef>
                  <a:spcPct val="0"/>
                </a:spcBef>
                <a:buFont typeface="+mj-ea"/>
                <a:buAutoNum type="circleNumDbPlain" startAt="2"/>
              </a:pPr>
              <a:r>
                <a:rPr lang="zh-CN" altLang="en-US" sz="975"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有效信息获取难，体验差</a:t>
              </a:r>
              <a:endParaRPr lang="zh-CN" altLang="en-US" sz="975"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1" name="圆角矩形 50"/>
            <p:cNvSpPr/>
            <p:nvPr/>
          </p:nvSpPr>
          <p:spPr>
            <a:xfrm>
              <a:off x="1919" y="6631"/>
              <a:ext cx="3765" cy="597"/>
            </a:xfrm>
            <a:prstGeom prst="roundRect">
              <a:avLst/>
            </a:prstGeom>
            <a:noFill/>
            <a:ln w="12700" cap="flat" cmpd="sng" algn="ctr">
              <a:solidFill>
                <a:srgbClr val="0070C0"/>
              </a:solidFill>
              <a:prstDash val="solid"/>
              <a:miter lim="800000"/>
            </a:ln>
            <a:effectLst/>
            <a:extLst>
              <a:ext uri="{909E8E84-426E-40DD-AFC4-6F175D3DCCD1}">
                <a14:hiddenFill xmlns:a14="http://schemas.microsoft.com/office/drawing/2010/main">
                  <a:solidFill>
                    <a:srgbClr val="5B9BD5"/>
                  </a:solidFill>
                </a14:hiddenFill>
              </a:ext>
            </a:extLst>
          </p:spPr>
          <p:txBody>
            <a:bodyPr rtlCol="0" anchor="ctr"/>
            <a:lstStyle/>
            <a:p>
              <a:pPr algn="ctr"/>
              <a:r>
                <a:rPr lang="zh-CN" altLang="en-US" sz="675">
                  <a:solidFill>
                    <a:schemeClr val="tx1"/>
                  </a:solidFill>
                  <a:latin typeface="微软雅黑" panose="020B0503020204020204" pitchFamily="34" charset="-122"/>
                  <a:ea typeface="微软雅黑" panose="020B0503020204020204" pitchFamily="34" charset="-122"/>
                </a:rPr>
                <a:t>到了景区发现人山人海；想去的景点已关闭；宣传与实际落差巨大；</a:t>
              </a:r>
              <a:endParaRPr lang="zh-CN" altLang="en-US" sz="675">
                <a:solidFill>
                  <a:schemeClr val="tx1"/>
                </a:solidFill>
                <a:latin typeface="微软雅黑" panose="020B0503020204020204" pitchFamily="34" charset="-122"/>
                <a:ea typeface="微软雅黑" panose="020B0503020204020204" pitchFamily="34" charset="-122"/>
              </a:endParaRPr>
            </a:p>
          </p:txBody>
        </p:sp>
        <p:pic>
          <p:nvPicPr>
            <p:cNvPr id="52" name="图片 51"/>
            <p:cNvPicPr/>
            <p:nvPr/>
          </p:nvPicPr>
          <p:blipFill>
            <a:blip r:embed="rId11"/>
            <a:stretch>
              <a:fillRect/>
            </a:stretch>
          </p:blipFill>
          <p:spPr>
            <a:xfrm>
              <a:off x="5884" y="5975"/>
              <a:ext cx="2276" cy="1275"/>
            </a:xfrm>
            <a:prstGeom prst="rect">
              <a:avLst/>
            </a:prstGeom>
            <a:noFill/>
            <a:ln w="9525">
              <a:noFill/>
            </a:ln>
            <a:effectLst>
              <a:outerShdw blurRad="63500" sx="102000" sy="102000" algn="ctr" rotWithShape="0">
                <a:prstClr val="black">
                  <a:alpha val="40000"/>
                </a:prstClr>
              </a:outerShdw>
            </a:effectLst>
          </p:spPr>
        </p:pic>
        <p:sp>
          <p:nvSpPr>
            <p:cNvPr id="54" name="Rectangle 15"/>
            <p:cNvSpPr/>
            <p:nvPr/>
          </p:nvSpPr>
          <p:spPr>
            <a:xfrm>
              <a:off x="1093" y="4289"/>
              <a:ext cx="3520" cy="554"/>
            </a:xfrm>
            <a:prstGeom prst="roundRect">
              <a:avLst/>
            </a:prstGeom>
            <a:solidFill>
              <a:srgbClr val="00B0F0"/>
            </a:solidFill>
            <a:ln w="12700" cap="flat" cmpd="sng" algn="ctr">
              <a:noFill/>
              <a:prstDash val="solid"/>
              <a:miter lim="800000"/>
            </a:ln>
            <a:effectLst/>
          </p:spPr>
          <p:txBody>
            <a:bodyPr rtlCol="0" anchor="ctr"/>
            <a:lstStyle/>
            <a:p>
              <a:pPr marL="342900" indent="-342900" algn="ctr">
                <a:spcBef>
                  <a:spcPct val="0"/>
                </a:spcBef>
                <a:buFont typeface="+mj-ea"/>
                <a:buAutoNum type="circleNumDbPlain"/>
              </a:pPr>
              <a:r>
                <a:rPr lang="zh-CN" altLang="en-US" sz="9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旅游做规划，劳心费神</a:t>
              </a:r>
              <a:endParaRPr lang="zh-CN" altLang="en-US" sz="9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5" name="圆角矩形 54"/>
            <p:cNvSpPr/>
            <p:nvPr/>
          </p:nvSpPr>
          <p:spPr>
            <a:xfrm>
              <a:off x="1092" y="4936"/>
              <a:ext cx="3521" cy="731"/>
            </a:xfrm>
            <a:prstGeom prst="roundRect">
              <a:avLst/>
            </a:prstGeom>
            <a:noFill/>
            <a:ln w="12700" cap="flat" cmpd="sng" algn="ctr">
              <a:solidFill>
                <a:srgbClr val="0070C0"/>
              </a:solidFill>
              <a:prstDash val="solid"/>
              <a:miter lim="800000"/>
            </a:ln>
            <a:effectLst/>
            <a:extLst>
              <a:ext uri="{909E8E84-426E-40DD-AFC4-6F175D3DCCD1}">
                <a14:hiddenFill xmlns:a14="http://schemas.microsoft.com/office/drawing/2010/main">
                  <a:solidFill>
                    <a:srgbClr val="5B9BD5"/>
                  </a:solidFill>
                </a14:hiddenFill>
              </a:ext>
            </a:extLst>
          </p:spPr>
          <p:txBody>
            <a:bodyPr rtlCol="0" anchor="ctr"/>
            <a:lstStyle/>
            <a:p>
              <a:pPr algn="l"/>
              <a:r>
                <a:rPr lang="zh-CN" altLang="en-US" sz="675">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每一次旅游决策，需要翻看</a:t>
              </a:r>
              <a:r>
                <a:rPr lang="zh-CN" altLang="en-US" sz="675"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数十篇</a:t>
              </a:r>
              <a:r>
                <a:rPr lang="zh-CN" altLang="en-US" sz="675">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旅行攻略和</a:t>
              </a:r>
              <a:r>
                <a:rPr lang="zh-CN" altLang="en-US" sz="675"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数百款</a:t>
              </a:r>
              <a:r>
                <a:rPr lang="zh-CN" altLang="en-US" sz="675">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旅游产品，平均旅游决策时间</a:t>
              </a:r>
              <a:r>
                <a:rPr lang="zh-CN" altLang="en-US" sz="675"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9.9h</a:t>
              </a:r>
              <a:endParaRPr lang="zh-CN" altLang="en-US" sz="675">
                <a:solidFill>
                  <a:srgbClr val="0070C0"/>
                </a:solidFill>
                <a:latin typeface="微软雅黑" panose="020B0503020204020204" pitchFamily="34" charset="-122"/>
                <a:ea typeface="微软雅黑" panose="020B0503020204020204" pitchFamily="34" charset="-122"/>
              </a:endParaRPr>
            </a:p>
          </p:txBody>
        </p:sp>
        <p:pic>
          <p:nvPicPr>
            <p:cNvPr id="56" name="图片 55"/>
            <p:cNvPicPr/>
            <p:nvPr/>
          </p:nvPicPr>
          <p:blipFill>
            <a:blip r:embed="rId12"/>
            <a:stretch>
              <a:fillRect/>
            </a:stretch>
          </p:blipFill>
          <p:spPr>
            <a:xfrm>
              <a:off x="4733" y="4289"/>
              <a:ext cx="2276" cy="1379"/>
            </a:xfrm>
            <a:prstGeom prst="rect">
              <a:avLst/>
            </a:prstGeom>
            <a:noFill/>
            <a:ln w="9525">
              <a:noFill/>
            </a:ln>
            <a:effectLst>
              <a:outerShdw blurRad="76200" sx="102000" sy="102000" algn="ctr" rotWithShape="0">
                <a:prstClr val="black">
                  <a:alpha val="25000"/>
                </a:prstClr>
              </a:outerShdw>
            </a:effectLst>
          </p:spPr>
        </p:pic>
        <p:pic>
          <p:nvPicPr>
            <p:cNvPr id="72" name="图片 71"/>
            <p:cNvPicPr>
              <a:picLocks noChangeAspect="1"/>
            </p:cNvPicPr>
            <p:nvPr/>
          </p:nvPicPr>
          <p:blipFill>
            <a:blip r:embed="rId13"/>
            <a:stretch>
              <a:fillRect/>
            </a:stretch>
          </p:blipFill>
          <p:spPr>
            <a:xfrm>
              <a:off x="5666" y="8962"/>
              <a:ext cx="2653" cy="1248"/>
            </a:xfrm>
            <a:prstGeom prst="rect">
              <a:avLst/>
            </a:prstGeom>
            <a:effectLst>
              <a:outerShdw blurRad="63500" sx="102000" sy="102000" algn="ctr" rotWithShape="0">
                <a:prstClr val="black">
                  <a:alpha val="40000"/>
                </a:prstClr>
              </a:outerShdw>
            </a:effectLst>
          </p:spPr>
        </p:pic>
        <p:sp>
          <p:nvSpPr>
            <p:cNvPr id="73" name="Rectangle 15"/>
            <p:cNvSpPr/>
            <p:nvPr/>
          </p:nvSpPr>
          <p:spPr>
            <a:xfrm>
              <a:off x="1919" y="8977"/>
              <a:ext cx="3427" cy="554"/>
            </a:xfrm>
            <a:prstGeom prst="roundRect">
              <a:avLst/>
            </a:prstGeom>
            <a:solidFill>
              <a:srgbClr val="C3E9F8"/>
            </a:solidFill>
            <a:ln w="12700" cap="flat" cmpd="sng" algn="ctr">
              <a:noFill/>
              <a:prstDash val="solid"/>
              <a:miter lim="800000"/>
            </a:ln>
            <a:effectLst/>
          </p:spPr>
          <p:txBody>
            <a:bodyPr rtlCol="0" anchor="ctr"/>
            <a:lstStyle/>
            <a:p>
              <a:pPr marL="342900" indent="-342900" algn="ctr">
                <a:spcBef>
                  <a:spcPct val="0"/>
                </a:spcBef>
                <a:buFont typeface="+mj-ea"/>
                <a:buAutoNum type="circleNumDbPlain" startAt="4"/>
              </a:pPr>
              <a:r>
                <a:rPr lang="zh-CN" altLang="en-US" sz="975"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文物看了没感觉</a:t>
              </a:r>
              <a:endParaRPr lang="zh-CN" altLang="en-US" sz="975"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74" name="圆角矩形 73"/>
            <p:cNvSpPr/>
            <p:nvPr/>
          </p:nvSpPr>
          <p:spPr>
            <a:xfrm>
              <a:off x="1919" y="9647"/>
              <a:ext cx="3427" cy="597"/>
            </a:xfrm>
            <a:prstGeom prst="roundRect">
              <a:avLst/>
            </a:prstGeom>
            <a:noFill/>
            <a:ln w="12700" cap="flat" cmpd="sng" algn="ctr">
              <a:solidFill>
                <a:srgbClr val="0070C0"/>
              </a:solidFill>
              <a:prstDash val="solid"/>
              <a:miter lim="800000"/>
            </a:ln>
            <a:effectLst/>
            <a:extLst>
              <a:ext uri="{909E8E84-426E-40DD-AFC4-6F175D3DCCD1}">
                <a14:hiddenFill xmlns:a14="http://schemas.microsoft.com/office/drawing/2010/main">
                  <a:solidFill>
                    <a:srgbClr val="5B9BD5"/>
                  </a:solidFill>
                </a14:hiddenFill>
              </a:ext>
            </a:extLst>
          </p:spPr>
          <p:txBody>
            <a:bodyPr rtlCol="0" anchor="ctr"/>
            <a:lstStyle/>
            <a:p>
              <a:pPr algn="l"/>
              <a:r>
                <a:rPr lang="zh-CN" altLang="en-US" sz="675">
                  <a:solidFill>
                    <a:srgbClr val="0070C0"/>
                  </a:solidFill>
                  <a:latin typeface="微软雅黑" panose="020B0503020204020204" pitchFamily="34" charset="-122"/>
                  <a:ea typeface="微软雅黑" panose="020B0503020204020204" pitchFamily="34" charset="-122"/>
                </a:rPr>
                <a:t>人工讲解又贵又不好约；小程序讲解枯燥乏味，也不能深入问答</a:t>
              </a:r>
              <a:endParaRPr lang="zh-CN" altLang="en-US" sz="675">
                <a:solidFill>
                  <a:srgbClr val="0070C0"/>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6744653" y="2776061"/>
            <a:ext cx="1109663" cy="370999"/>
          </a:xfrm>
          <a:prstGeom prst="rect">
            <a:avLst/>
          </a:prstGeom>
          <a:noFill/>
        </p:spPr>
        <p:txBody>
          <a:bodyPr wrap="square" rtlCol="0">
            <a:noAutofit/>
          </a:bodyPr>
          <a:lstStyle/>
          <a:p>
            <a:pPr algn="ctr"/>
            <a:r>
              <a:rPr lang="zh-CN" altLang="en-US" sz="1200">
                <a:solidFill>
                  <a:schemeClr val="bg1"/>
                </a:solidFill>
                <a:latin typeface="微软雅黑" panose="020B0503020204020204" pitchFamily="34" charset="-122"/>
                <a:ea typeface="微软雅黑" panose="020B0503020204020204" pitchFamily="34" charset="-122"/>
              </a:rPr>
              <a:t>智游助手</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6290310" y="3064669"/>
            <a:ext cx="869633" cy="28003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750">
                <a:solidFill>
                  <a:schemeClr val="tx1"/>
                </a:solidFill>
                <a:latin typeface="微软雅黑" panose="020B0503020204020204" pitchFamily="34" charset="-122"/>
                <a:ea typeface="微软雅黑" panose="020B0503020204020204" pitchFamily="34" charset="-122"/>
              </a:rPr>
              <a:t>行程规划</a:t>
            </a:r>
            <a:endParaRPr lang="zh-CN" altLang="en-US" sz="750">
              <a:solidFill>
                <a:schemeClr val="tx1"/>
              </a:solidFill>
              <a:latin typeface="微软雅黑" panose="020B0503020204020204" pitchFamily="34" charset="-122"/>
              <a:ea typeface="微软雅黑" panose="020B0503020204020204" pitchFamily="34" charset="-122"/>
            </a:endParaRPr>
          </a:p>
        </p:txBody>
      </p:sp>
      <p:sp>
        <p:nvSpPr>
          <p:cNvPr id="33" name="矩形 32"/>
          <p:cNvSpPr/>
          <p:nvPr/>
        </p:nvSpPr>
        <p:spPr>
          <a:xfrm>
            <a:off x="6289834" y="3406140"/>
            <a:ext cx="870109" cy="284798"/>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750">
                <a:solidFill>
                  <a:schemeClr val="tx1"/>
                </a:solidFill>
                <a:latin typeface="微软雅黑" panose="020B0503020204020204" pitchFamily="34" charset="-122"/>
                <a:ea typeface="微软雅黑" panose="020B0503020204020204" pitchFamily="34" charset="-122"/>
              </a:rPr>
              <a:t>即时咨询</a:t>
            </a:r>
            <a:endParaRPr lang="zh-CN" altLang="en-US" sz="750">
              <a:solidFill>
                <a:schemeClr val="tx1"/>
              </a:solidFill>
              <a:latin typeface="微软雅黑" panose="020B0503020204020204" pitchFamily="34" charset="-122"/>
              <a:ea typeface="微软雅黑" panose="020B0503020204020204" pitchFamily="34" charset="-122"/>
            </a:endParaRPr>
          </a:p>
        </p:txBody>
      </p:sp>
      <p:sp>
        <p:nvSpPr>
          <p:cNvPr id="34" name="矩形 33"/>
          <p:cNvSpPr/>
          <p:nvPr/>
        </p:nvSpPr>
        <p:spPr>
          <a:xfrm>
            <a:off x="7416641" y="3057525"/>
            <a:ext cx="842486" cy="285274"/>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750">
                <a:solidFill>
                  <a:schemeClr val="tx1"/>
                </a:solidFill>
                <a:latin typeface="微软雅黑" panose="020B0503020204020204" pitchFamily="34" charset="-122"/>
                <a:ea typeface="微软雅黑" panose="020B0503020204020204" pitchFamily="34" charset="-122"/>
              </a:rPr>
              <a:t>客流预测</a:t>
            </a:r>
            <a:endParaRPr lang="zh-CN" altLang="en-US" sz="750">
              <a:solidFill>
                <a:schemeClr val="tx1"/>
              </a:solidFill>
              <a:latin typeface="微软雅黑" panose="020B0503020204020204" pitchFamily="34" charset="-122"/>
              <a:ea typeface="微软雅黑" panose="020B0503020204020204" pitchFamily="34" charset="-122"/>
            </a:endParaRPr>
          </a:p>
        </p:txBody>
      </p:sp>
      <p:sp>
        <p:nvSpPr>
          <p:cNvPr id="36" name="矩形 35"/>
          <p:cNvSpPr/>
          <p:nvPr/>
        </p:nvSpPr>
        <p:spPr>
          <a:xfrm>
            <a:off x="7416641" y="3398044"/>
            <a:ext cx="843439" cy="292894"/>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750">
                <a:solidFill>
                  <a:schemeClr val="tx1"/>
                </a:solidFill>
                <a:latin typeface="微软雅黑" panose="020B0503020204020204" pitchFamily="34" charset="-122"/>
                <a:ea typeface="微软雅黑" panose="020B0503020204020204" pitchFamily="34" charset="-122"/>
              </a:rPr>
              <a:t>个性化导览</a:t>
            </a:r>
            <a:endParaRPr lang="zh-CN" altLang="en-US" sz="750">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5993606" y="4171950"/>
            <a:ext cx="2697480" cy="51244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 b="1">
                <a:solidFill>
                  <a:schemeClr val="bg1"/>
                </a:solidFill>
                <a:latin typeface="微软雅黑" panose="020B0503020204020204" pitchFamily="34" charset="-122"/>
                <a:ea typeface="微软雅黑" panose="020B0503020204020204" pitchFamily="34" charset="-122"/>
                <a:sym typeface="+mn-ea"/>
              </a:rPr>
              <a:t>智算一体机</a:t>
            </a:r>
            <a:r>
              <a:rPr lang="en-US" altLang="zh-CN" sz="100" b="1">
                <a:solidFill>
                  <a:schemeClr val="bg1"/>
                </a:solidFill>
                <a:latin typeface="微软雅黑" panose="020B0503020204020204" pitchFamily="34" charset="-122"/>
                <a:ea typeface="微软雅黑" panose="020B0503020204020204" pitchFamily="34" charset="-122"/>
                <a:sym typeface="+mn-ea"/>
              </a:rPr>
              <a:t>+DeepSeek</a:t>
            </a:r>
            <a:endParaRPr lang="en-US" altLang="zh-CN" sz="100" b="1">
              <a:solidFill>
                <a:schemeClr val="bg1"/>
              </a:solidFill>
              <a:latin typeface="微软雅黑" panose="020B0503020204020204" pitchFamily="34" charset="-122"/>
              <a:ea typeface="微软雅黑" panose="020B0503020204020204" pitchFamily="34" charset="-122"/>
              <a:sym typeface="+mn-ea"/>
            </a:endParaRPr>
          </a:p>
        </p:txBody>
      </p:sp>
      <p:pic>
        <p:nvPicPr>
          <p:cNvPr id="35" name="图片 34" descr="C:\Users\86199\Desktop\微信图片_20241205225424.png微信图片_20241205225424"/>
          <p:cNvPicPr>
            <a:picLocks noChangeAspect="1"/>
          </p:cNvPicPr>
          <p:nvPr/>
        </p:nvPicPr>
        <p:blipFill>
          <a:blip r:embed="rId14"/>
          <a:srcRect/>
          <a:stretch>
            <a:fillRect/>
          </a:stretch>
        </p:blipFill>
        <p:spPr>
          <a:xfrm>
            <a:off x="4853940" y="2726055"/>
            <a:ext cx="1037749" cy="2056448"/>
          </a:xfrm>
          <a:prstGeom prst="rect">
            <a:avLst/>
          </a:prstGeom>
        </p:spPr>
      </p:pic>
      <p:sp>
        <p:nvSpPr>
          <p:cNvPr id="2" name="上箭头 1"/>
          <p:cNvSpPr/>
          <p:nvPr/>
        </p:nvSpPr>
        <p:spPr>
          <a:xfrm>
            <a:off x="6783705" y="3910013"/>
            <a:ext cx="1082993" cy="1943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19513"/>
            <a:ext cx="6463665" cy="368300"/>
          </a:xfrm>
          <a:noFill/>
        </p:spPr>
        <p:txBody>
          <a:bodyPr vert="horz" wrap="square"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algn="l">
              <a:spcBef>
                <a:spcPts val="130"/>
              </a:spcBef>
              <a:buClrTx/>
              <a:buSzTx/>
              <a:buFontTx/>
            </a:pPr>
            <a:r>
              <a:rPr sz="1800" dirty="0">
                <a:solidFill>
                  <a:srgbClr val="0084CF"/>
                </a:solidFill>
                <a:cs typeface="+mn-cs"/>
                <a:sym typeface="+mn-ea"/>
              </a:rPr>
              <a:t>教育行业</a:t>
            </a:r>
            <a:r>
              <a:rPr lang="en-US" altLang="zh-CN" sz="1800" dirty="0">
                <a:solidFill>
                  <a:srgbClr val="0084CF"/>
                </a:solidFill>
                <a:cs typeface="+mn-cs"/>
                <a:sym typeface="+mn-ea"/>
              </a:rPr>
              <a:t>-</a:t>
            </a:r>
            <a:r>
              <a:rPr sz="1800" dirty="0">
                <a:solidFill>
                  <a:srgbClr val="0084CF"/>
                </a:solidFill>
                <a:cs typeface="+mn-cs"/>
                <a:sym typeface="+mn-ea"/>
              </a:rPr>
              <a:t>智慧教学升级场景</a:t>
            </a:r>
            <a:endParaRPr sz="1800" dirty="0">
              <a:solidFill>
                <a:srgbClr val="0084CF"/>
              </a:solidFill>
              <a:cs typeface="+mn-cs"/>
              <a:sym typeface="+mn-ea"/>
            </a:endParaRPr>
          </a:p>
        </p:txBody>
      </p:sp>
      <p:sp>
        <p:nvSpPr>
          <p:cNvPr id="38" name="文本框 37"/>
          <p:cNvSpPr txBox="1"/>
          <p:nvPr>
            <p:custDataLst>
              <p:tags r:id="rId1"/>
            </p:custDataLst>
          </p:nvPr>
        </p:nvSpPr>
        <p:spPr>
          <a:xfrm>
            <a:off x="6094143" y="1516071"/>
            <a:ext cx="3128963" cy="275749"/>
          </a:xfrm>
          <a:prstGeom prst="rect">
            <a:avLst/>
          </a:prstGeom>
          <a:noFill/>
        </p:spPr>
        <p:txBody>
          <a:bodyPr wrap="square" rtlCol="0" anchor="ctr" anchorCtr="0">
            <a:noAutofit/>
          </a:bodyPr>
          <a:lstStyle>
            <a:defPPr>
              <a:defRPr lang="en-US"/>
            </a:defPPr>
            <a:lvl1pPr marR="0" lvl="0" algn="ctr" defTabSz="876300" fontAlgn="ctr">
              <a:lnSpc>
                <a:spcPct val="100000"/>
              </a:lnSpc>
              <a:spcBef>
                <a:spcPts val="955"/>
              </a:spcBef>
              <a:spcAft>
                <a:spcPts val="0"/>
              </a:spcAft>
              <a:buClrTx/>
              <a:buSzTx/>
              <a:buFontTx/>
              <a:buNone/>
              <a:defRPr sz="3600" spc="100">
                <a:solidFill>
                  <a:srgbClr val="FFC000"/>
                </a:solidFill>
                <a:latin typeface="方正兰亭粗黑简体" panose="02000000000000000000" pitchFamily="2" charset="-122"/>
                <a:ea typeface="方正兰亭粗黑简体" panose="02000000000000000000" pitchFamily="2" charset="-122"/>
                <a:cs typeface="方正兰亭中黑_GBK" panose="02000000000000000000" charset="-122"/>
              </a:defRPr>
            </a:lvl1pPr>
          </a:lstStyle>
          <a:p>
            <a:pPr algn="ctr"/>
            <a:endParaRPr lang="zh-CN" altLang="en-US" sz="1350" b="1" dirty="0">
              <a:ln>
                <a:noFill/>
              </a:ln>
              <a:solidFill>
                <a:schemeClr val="bg2">
                  <a:lumMod val="50000"/>
                </a:schemeClr>
              </a:solidFill>
              <a:latin typeface="微软雅黑" panose="020B0503020204020204" pitchFamily="34" charset="-122"/>
              <a:ea typeface="微软雅黑" panose="020B0503020204020204" pitchFamily="34" charset="-122"/>
              <a:sym typeface="等线" panose="02010600030101010101" charset="-122"/>
            </a:endParaRPr>
          </a:p>
        </p:txBody>
      </p:sp>
      <p:sp>
        <p:nvSpPr>
          <p:cNvPr id="6" name="文本框 5"/>
          <p:cNvSpPr txBox="1"/>
          <p:nvPr>
            <p:custDataLst>
              <p:tags r:id="rId2"/>
            </p:custDataLst>
          </p:nvPr>
        </p:nvSpPr>
        <p:spPr>
          <a:xfrm>
            <a:off x="-23812" y="645319"/>
            <a:ext cx="9191625" cy="672941"/>
          </a:xfrm>
          <a:prstGeom prst="rect">
            <a:avLst/>
          </a:prstGeom>
          <a:solidFill>
            <a:srgbClr val="0070BF">
              <a:alpha val="4000"/>
            </a:srgbClr>
          </a:solidFill>
        </p:spPr>
        <p:txBody>
          <a:bodyPr wrap="square" lIns="297180" rIns="297180" rtlCol="0" anchor="t" anchorCtr="0">
            <a:noAutofit/>
          </a:bodyPr>
          <a:lstStyle/>
          <a:p>
            <a:pPr marL="285750" indent="-285750" algn="l">
              <a:lnSpc>
                <a:spcPct val="150000"/>
              </a:lnSpc>
              <a:buClrTx/>
              <a:buSzTx/>
              <a:buFont typeface="Wingdings" panose="05000000000000000000" charset="0"/>
              <a:buChar char=""/>
            </a:pPr>
            <a:r>
              <a:rPr lang="zh-CN" altLang="en-US" sz="1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聚焦学校的教学场景，</a:t>
            </a:r>
            <a:r>
              <a:rPr lang="zh-CN" altLang="en-US" sz="1200" b="1" dirty="0">
                <a:solidFill>
                  <a:srgbClr val="0070C0"/>
                </a:solidFill>
                <a:latin typeface="微软雅黑" panose="020B0503020204020204" pitchFamily="34" charset="-122"/>
                <a:ea typeface="微软雅黑" panose="020B0503020204020204" pitchFamily="34" charset="-122"/>
                <a:sym typeface="+mn-ea"/>
              </a:rPr>
              <a:t>基于移动云算力底座和震泽智算平台构建“智慧教学”升级整体场景解决方案，联合上层应用生态，结合AI教育云电脑抢占教育入口，打造“教学评育研管”完整解决方案。</a:t>
            </a:r>
            <a:endParaRPr lang="zh-CN" altLang="en-US" sz="1200" b="1" dirty="0">
              <a:solidFill>
                <a:srgbClr val="0070C0"/>
              </a:solidFill>
              <a:latin typeface="微软雅黑" panose="020B0503020204020204" pitchFamily="34" charset="-122"/>
              <a:ea typeface="微软雅黑" panose="020B0503020204020204" pitchFamily="34" charset="-122"/>
              <a:sym typeface="+mn-ea"/>
            </a:endParaRPr>
          </a:p>
        </p:txBody>
      </p:sp>
      <p:grpSp>
        <p:nvGrpSpPr>
          <p:cNvPr id="29" name="组合 28"/>
          <p:cNvGrpSpPr/>
          <p:nvPr>
            <p:custDataLst>
              <p:tags r:id="rId3"/>
            </p:custDataLst>
          </p:nvPr>
        </p:nvGrpSpPr>
        <p:grpSpPr>
          <a:xfrm>
            <a:off x="4780598" y="1427321"/>
            <a:ext cx="4155281" cy="3411379"/>
            <a:chOff x="675" y="4994"/>
            <a:chExt cx="5313" cy="5313"/>
          </a:xfrm>
        </p:grpSpPr>
        <p:sp>
          <p:nvSpPr>
            <p:cNvPr id="31" name="圆角矩形 30"/>
            <p:cNvSpPr/>
            <p:nvPr>
              <p:custDataLst>
                <p:tags r:id="rId4"/>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32" name="矩形 31"/>
            <p:cNvSpPr/>
            <p:nvPr>
              <p:custDataLst>
                <p:tags r:id="rId5"/>
              </p:custDataLst>
            </p:nvPr>
          </p:nvSpPr>
          <p:spPr bwMode="auto">
            <a:xfrm>
              <a:off x="675" y="4994"/>
              <a:ext cx="5313" cy="38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解决方案</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4" name="组合 3"/>
          <p:cNvGrpSpPr/>
          <p:nvPr>
            <p:custDataLst>
              <p:tags r:id="rId6"/>
            </p:custDataLst>
          </p:nvPr>
        </p:nvGrpSpPr>
        <p:grpSpPr>
          <a:xfrm>
            <a:off x="283845" y="1427321"/>
            <a:ext cx="4146233" cy="3411855"/>
            <a:chOff x="675" y="4994"/>
            <a:chExt cx="5313" cy="5313"/>
          </a:xfrm>
        </p:grpSpPr>
        <p:sp>
          <p:nvSpPr>
            <p:cNvPr id="5" name="圆角矩形 4"/>
            <p:cNvSpPr/>
            <p:nvPr>
              <p:custDataLst>
                <p:tags r:id="rId7"/>
              </p:custDataLst>
            </p:nvPr>
          </p:nvSpPr>
          <p:spPr>
            <a:xfrm>
              <a:off x="679" y="5449"/>
              <a:ext cx="5308" cy="485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indent="-171450" fontAlgn="auto">
                <a:lnSpc>
                  <a:spcPct val="150000"/>
                </a:lnSpc>
                <a:spcBef>
                  <a:spcPts val="0"/>
                </a:spcBef>
                <a:spcAft>
                  <a:spcPts val="400"/>
                </a:spcAft>
                <a:buFont typeface="Arial" panose="020B0604020202020204" pitchFamily="34" charset="0"/>
                <a:buChar char="•"/>
              </a:pPr>
              <a:endParaRPr lang="zh-CN" altLang="en-US" sz="750" dirty="0">
                <a:latin typeface="微软雅黑" panose="020B0503020204020204" pitchFamily="34" charset="-122"/>
                <a:ea typeface="微软雅黑" panose="020B0503020204020204" pitchFamily="34" charset="-122"/>
                <a:sym typeface="+mn-ea"/>
              </a:endParaRPr>
            </a:p>
          </p:txBody>
        </p:sp>
        <p:sp>
          <p:nvSpPr>
            <p:cNvPr id="7" name="矩形 6"/>
            <p:cNvSpPr/>
            <p:nvPr>
              <p:custDataLst>
                <p:tags r:id="rId8"/>
              </p:custDataLst>
            </p:nvPr>
          </p:nvSpPr>
          <p:spPr bwMode="auto">
            <a:xfrm>
              <a:off x="675" y="4994"/>
              <a:ext cx="5313" cy="386"/>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a:solidFill>
                    <a:schemeClr val="bg1"/>
                  </a:solidFill>
                  <a:latin typeface="微软雅黑" panose="020B0503020204020204" pitchFamily="34" charset="-122"/>
                  <a:ea typeface="微软雅黑" panose="020B0503020204020204" pitchFamily="34" charset="-122"/>
                  <a:sym typeface="+mn-ea"/>
                </a:rPr>
                <a:t>典型场景</a:t>
              </a:r>
              <a:endParaRPr lang="zh-CN" altLang="en-US" sz="12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8" name="文本框 7"/>
          <p:cNvSpPr txBox="1"/>
          <p:nvPr>
            <p:custDataLst>
              <p:tags r:id="rId9"/>
            </p:custDataLst>
          </p:nvPr>
        </p:nvSpPr>
        <p:spPr>
          <a:xfrm>
            <a:off x="334328" y="1734026"/>
            <a:ext cx="4049554" cy="2964180"/>
          </a:xfrm>
          <a:prstGeom prst="rect">
            <a:avLst/>
          </a:prstGeom>
          <a:noFill/>
        </p:spPr>
        <p:txBody>
          <a:bodyPr wrap="square">
            <a:noAutofit/>
          </a:bodyPr>
          <a:lstStyle/>
          <a:p>
            <a:pPr lvl="1" indent="0">
              <a:lnSpc>
                <a:spcPct val="150000"/>
              </a:lnSpc>
              <a:buFont typeface="Wingdings" panose="05000000000000000000" charset="0"/>
              <a:buNone/>
            </a:pP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2" name="图片 51"/>
          <p:cNvPicPr>
            <a:picLocks noChangeAspect="1"/>
          </p:cNvPicPr>
          <p:nvPr>
            <p:custDataLst>
              <p:tags r:id="rId10"/>
            </p:custDataLst>
          </p:nvPr>
        </p:nvPicPr>
        <p:blipFill>
          <a:blip r:embed="rId11"/>
          <a:stretch>
            <a:fillRect/>
          </a:stretch>
        </p:blipFill>
        <p:spPr>
          <a:xfrm>
            <a:off x="378619" y="2406968"/>
            <a:ext cx="3945731" cy="2291239"/>
          </a:xfrm>
          <a:prstGeom prst="rect">
            <a:avLst/>
          </a:prstGeom>
        </p:spPr>
      </p:pic>
      <p:sp>
        <p:nvSpPr>
          <p:cNvPr id="53" name="文本框 52"/>
          <p:cNvSpPr txBox="1"/>
          <p:nvPr/>
        </p:nvSpPr>
        <p:spPr>
          <a:xfrm>
            <a:off x="378143" y="1796891"/>
            <a:ext cx="3969544" cy="783590"/>
          </a:xfrm>
          <a:prstGeom prst="rect">
            <a:avLst/>
          </a:prstGeom>
          <a:noFill/>
        </p:spPr>
        <p:txBody>
          <a:bodyPr wrap="square" rtlCol="0">
            <a:spAutoFit/>
          </a:bodyPr>
          <a:lstStyle/>
          <a:p>
            <a:pPr marL="171450" lvl="1" indent="-171450">
              <a:buFont typeface="Wingdings" panose="05000000000000000000" charset="0"/>
              <a:buChar char="ü"/>
            </a:pP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聚焦教学课前、课中、课后核心业务流程，基于</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DS</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大模型，面向学生提供资料学习助手（文档助手）、伴随学习助手、数字教师（知识助手）；面向教师提供授课资源助手、</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知识图谱和课后助教；面向教育管理者提供行为分析、智能督导、</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工具集等应用。</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900"/>
          </a:p>
        </p:txBody>
      </p:sp>
      <p:pic>
        <p:nvPicPr>
          <p:cNvPr id="54" name="图片 53"/>
          <p:cNvPicPr>
            <a:picLocks noChangeAspect="1"/>
          </p:cNvPicPr>
          <p:nvPr/>
        </p:nvPicPr>
        <p:blipFill>
          <a:blip r:embed="rId12"/>
          <a:stretch>
            <a:fillRect/>
          </a:stretch>
        </p:blipFill>
        <p:spPr>
          <a:xfrm>
            <a:off x="4868228" y="2625566"/>
            <a:ext cx="4067651" cy="2074069"/>
          </a:xfrm>
          <a:prstGeom prst="rect">
            <a:avLst/>
          </a:prstGeom>
        </p:spPr>
      </p:pic>
      <p:sp>
        <p:nvSpPr>
          <p:cNvPr id="55" name="文本框 54"/>
          <p:cNvSpPr txBox="1"/>
          <p:nvPr/>
        </p:nvSpPr>
        <p:spPr>
          <a:xfrm>
            <a:off x="4889183" y="1769269"/>
            <a:ext cx="3969544" cy="783590"/>
          </a:xfrm>
          <a:prstGeom prst="rect">
            <a:avLst/>
          </a:prstGeom>
          <a:noFill/>
        </p:spPr>
        <p:txBody>
          <a:bodyPr wrap="square" rtlCol="0">
            <a:spAutoFit/>
          </a:bodyPr>
          <a:lstStyle/>
          <a:p>
            <a:pPr marL="171450" lvl="1" indent="-171450" algn="l">
              <a:buClrTx/>
              <a:buSzTx/>
              <a:buFont typeface="Wingdings" panose="05000000000000000000" charset="0"/>
              <a:buChar char="ü"/>
            </a:pPr>
            <a:r>
              <a:rPr lang="en-US" altLang="zh-CN" sz="900" dirty="0">
                <a:latin typeface="微软雅黑" panose="020B0503020204020204" pitchFamily="34" charset="-122"/>
                <a:ea typeface="微软雅黑" panose="020B0503020204020204" pitchFamily="34" charset="-122"/>
                <a:cs typeface="微软雅黑" panose="020B0503020204020204" pitchFamily="34" charset="-122"/>
              </a:rPr>
              <a:t>底座：</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通算集群、智算集群、</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rPr>
              <a:t>EIS</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智算小站等</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l">
              <a:buClrTx/>
              <a:buSzTx/>
              <a:buFont typeface="Wingdings" panose="05000000000000000000" charset="0"/>
              <a:buChar char="ü"/>
            </a:pP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模型层：</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rPr>
              <a:t>Deepseek</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各类尺寸、各版本、各精度等</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l">
              <a:buClrTx/>
              <a:buSzTx/>
              <a:buFont typeface="Wingdings" panose="05000000000000000000" charset="0"/>
              <a:buChar char="ü"/>
            </a:pP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平台层：多智能协作工具、</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rPr>
              <a:t>RAG</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、知识库、智能体，支持教育私有数据和资源处理</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a:p>
            <a:pPr marL="171450" lvl="1" indent="-171450" algn="l">
              <a:buClrTx/>
              <a:buSzTx/>
              <a:buFont typeface="Wingdings" panose="05000000000000000000" charset="0"/>
              <a:buChar char="ü"/>
            </a:pP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应用层：教育</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云电脑、各类教学应用等。</a:t>
            </a:r>
            <a:endParaRPr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164" y="134700"/>
            <a:ext cx="5768340" cy="368300"/>
          </a:xfrm>
        </p:spPr>
        <p:txBody>
          <a:bodyPr wrap="square"/>
          <a:lstStyle/>
          <a:p>
            <a:r>
              <a:rPr lang="zh-CN" altLang="en-US" sz="1800"/>
              <a:t>教育案例：央馆基于</a:t>
            </a:r>
            <a:r>
              <a:rPr lang="en-US" altLang="zh-CN" sz="1800"/>
              <a:t>Deepseek</a:t>
            </a:r>
            <a:r>
              <a:rPr sz="1800"/>
              <a:t>部署智能客服</a:t>
            </a:r>
            <a:endParaRPr sz="1800"/>
          </a:p>
        </p:txBody>
      </p:sp>
      <p:grpSp>
        <p:nvGrpSpPr>
          <p:cNvPr id="15" name="组合 14"/>
          <p:cNvGrpSpPr/>
          <p:nvPr/>
        </p:nvGrpSpPr>
        <p:grpSpPr>
          <a:xfrm>
            <a:off x="6110167" y="829574"/>
            <a:ext cx="2753665" cy="1574254"/>
            <a:chOff x="8853" y="3099"/>
            <a:chExt cx="8533" cy="3969"/>
          </a:xfrm>
        </p:grpSpPr>
        <p:sp>
          <p:nvSpPr>
            <p:cNvPr id="16" name="圆角矩形 15"/>
            <p:cNvSpPr/>
            <p:nvPr>
              <p:custDataLst>
                <p:tags r:id="rId1"/>
              </p:custDataLst>
            </p:nvPr>
          </p:nvSpPr>
          <p:spPr>
            <a:xfrm>
              <a:off x="8853" y="3830"/>
              <a:ext cx="8502" cy="3238"/>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lvl="0" indent="-171450" algn="l">
                <a:lnSpc>
                  <a:spcPct val="150000"/>
                </a:lnSpc>
                <a:spcBef>
                  <a:spcPts val="0"/>
                </a:spcBef>
                <a:spcAft>
                  <a:spcPts val="0"/>
                </a:spcAft>
                <a:buClrTx/>
                <a:buSzTx/>
                <a:buFont typeface="Arial" panose="020B0604020202020204" pitchFamily="34" charset="0"/>
                <a:buChar char="•"/>
                <a:defRPr/>
              </a:pPr>
              <a:r>
                <a:rPr lang="zh-CN" altLang="en-US" sz="750" dirty="0">
                  <a:latin typeface="微软雅黑" panose="020B0503020204020204" pitchFamily="34" charset="-122"/>
                  <a:ea typeface="微软雅黑" panose="020B0503020204020204" pitchFamily="34" charset="-122"/>
                  <a:sym typeface="+mn-ea"/>
                </a:rPr>
                <a:t>传统客服系统依赖大量人工，尤其在教育平台用户量大、咨询高峰期时，</a:t>
              </a:r>
              <a:r>
                <a:rPr lang="zh-CN" altLang="en-US" sz="750" b="1" dirty="0">
                  <a:solidFill>
                    <a:srgbClr val="FF0000"/>
                  </a:solidFill>
                  <a:latin typeface="微软雅黑" panose="020B0503020204020204" pitchFamily="34" charset="-122"/>
                  <a:ea typeface="微软雅黑" panose="020B0503020204020204" pitchFamily="34" charset="-122"/>
                  <a:sym typeface="+mn-ea"/>
                </a:rPr>
                <a:t>人工客服难以及时响应</a:t>
              </a:r>
              <a:r>
                <a:rPr lang="zh-CN" altLang="en-US" sz="750" dirty="0">
                  <a:latin typeface="微软雅黑" panose="020B0503020204020204" pitchFamily="34" charset="-122"/>
                  <a:ea typeface="微软雅黑" panose="020B0503020204020204" pitchFamily="34" charset="-122"/>
                  <a:sym typeface="+mn-ea"/>
                </a:rPr>
                <a:t>。</a:t>
              </a:r>
              <a:endParaRPr lang="zh-CN" altLang="en-US" sz="750" dirty="0">
                <a:latin typeface="微软雅黑" panose="020B0503020204020204" pitchFamily="34" charset="-122"/>
                <a:ea typeface="微软雅黑" panose="020B0503020204020204" pitchFamily="34" charset="-122"/>
                <a:sym typeface="+mn-ea"/>
              </a:endParaRPr>
            </a:p>
            <a:p>
              <a:pPr marL="171450" lvl="0" indent="-171450" algn="l">
                <a:lnSpc>
                  <a:spcPct val="150000"/>
                </a:lnSpc>
                <a:spcBef>
                  <a:spcPts val="0"/>
                </a:spcBef>
                <a:spcAft>
                  <a:spcPts val="0"/>
                </a:spcAft>
                <a:buClrTx/>
                <a:buSzTx/>
                <a:buFont typeface="Arial" panose="020B0604020202020204" pitchFamily="34" charset="0"/>
                <a:buChar char="•"/>
                <a:defRPr/>
              </a:pPr>
              <a:r>
                <a:rPr lang="zh-CN" altLang="en-US" sz="750" dirty="0">
                  <a:latin typeface="微软雅黑" panose="020B0503020204020204" pitchFamily="34" charset="-122"/>
                  <a:ea typeface="微软雅黑" panose="020B0503020204020204" pitchFamily="34" charset="-122"/>
                  <a:sym typeface="+mn-ea"/>
                </a:rPr>
                <a:t>传统客服系统难以根据用户的具体需求提供个性化服务，</a:t>
              </a:r>
              <a:r>
                <a:rPr lang="zh-CN" altLang="en-US" sz="750" b="1" dirty="0">
                  <a:solidFill>
                    <a:srgbClr val="FF0000"/>
                  </a:solidFill>
                  <a:latin typeface="微软雅黑" panose="020B0503020204020204" pitchFamily="34" charset="-122"/>
                  <a:ea typeface="微软雅黑" panose="020B0503020204020204" pitchFamily="34" charset="-122"/>
                  <a:sym typeface="+mn-ea"/>
                </a:rPr>
                <a:t>用户体验不佳</a:t>
              </a:r>
              <a:r>
                <a:rPr lang="zh-CN" altLang="en-US" sz="750" dirty="0">
                  <a:latin typeface="微软雅黑" panose="020B0503020204020204" pitchFamily="34" charset="-122"/>
                  <a:ea typeface="微软雅黑" panose="020B0503020204020204" pitchFamily="34" charset="-122"/>
                  <a:sym typeface="+mn-ea"/>
                </a:rPr>
                <a:t>。</a:t>
              </a:r>
              <a:endParaRPr lang="zh-CN" altLang="en-US" sz="750" dirty="0">
                <a:latin typeface="微软雅黑" panose="020B0503020204020204" pitchFamily="34" charset="-122"/>
                <a:ea typeface="微软雅黑" panose="020B0503020204020204" pitchFamily="34" charset="-122"/>
                <a:sym typeface="+mn-ea"/>
              </a:endParaRPr>
            </a:p>
            <a:p>
              <a:pPr marL="171450" lvl="0" indent="-171450" algn="l">
                <a:lnSpc>
                  <a:spcPct val="150000"/>
                </a:lnSpc>
                <a:spcBef>
                  <a:spcPts val="0"/>
                </a:spcBef>
                <a:spcAft>
                  <a:spcPts val="0"/>
                </a:spcAft>
                <a:buClrTx/>
                <a:buSzTx/>
                <a:buFont typeface="Arial" panose="020B0604020202020204" pitchFamily="34" charset="0"/>
                <a:buChar char="•"/>
                <a:defRPr/>
              </a:pPr>
              <a:r>
                <a:rPr lang="zh-CN" altLang="en-US" sz="750" dirty="0">
                  <a:latin typeface="微软雅黑" panose="020B0503020204020204" pitchFamily="34" charset="-122"/>
                  <a:ea typeface="微软雅黑" panose="020B0503020204020204" pitchFamily="34" charset="-122"/>
                  <a:sym typeface="+mn-ea"/>
                </a:rPr>
                <a:t>教育平台的知识库内容更新频繁，传统客服系统</a:t>
              </a:r>
              <a:r>
                <a:rPr lang="zh-CN" altLang="en-US" sz="750" b="1" dirty="0">
                  <a:solidFill>
                    <a:srgbClr val="FF0000"/>
                  </a:solidFill>
                  <a:latin typeface="微软雅黑" panose="020B0503020204020204" pitchFamily="34" charset="-122"/>
                  <a:ea typeface="微软雅黑" panose="020B0503020204020204" pitchFamily="34" charset="-122"/>
                  <a:sym typeface="+mn-ea"/>
                </a:rPr>
                <a:t>难以实时同步</a:t>
              </a:r>
              <a:r>
                <a:rPr lang="zh-CN" altLang="en-US" sz="750" dirty="0">
                  <a:latin typeface="微软雅黑" panose="020B0503020204020204" pitchFamily="34" charset="-122"/>
                  <a:ea typeface="微软雅黑" panose="020B0503020204020204" pitchFamily="34" charset="-122"/>
                  <a:sym typeface="+mn-ea"/>
                </a:rPr>
                <a:t>。</a:t>
              </a:r>
              <a:endParaRPr lang="zh-CN" altLang="en-US" sz="750" dirty="0">
                <a:latin typeface="微软雅黑" panose="020B0503020204020204" pitchFamily="34" charset="-122"/>
                <a:ea typeface="微软雅黑" panose="020B0503020204020204" pitchFamily="34" charset="-122"/>
                <a:sym typeface="+mn-ea"/>
              </a:endParaRPr>
            </a:p>
          </p:txBody>
        </p:sp>
        <p:sp>
          <p:nvSpPr>
            <p:cNvPr id="17" name="矩形 16"/>
            <p:cNvSpPr/>
            <p:nvPr>
              <p:custDataLst>
                <p:tags r:id="rId2"/>
              </p:custDataLst>
            </p:nvPr>
          </p:nvSpPr>
          <p:spPr bwMode="auto">
            <a:xfrm>
              <a:off x="8881" y="3099"/>
              <a:ext cx="8505" cy="855"/>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900" b="1" dirty="0">
                  <a:solidFill>
                    <a:schemeClr val="bg1"/>
                  </a:solidFill>
                  <a:latin typeface="微软雅黑" panose="020B0503020204020204" pitchFamily="34" charset="-122"/>
                  <a:ea typeface="微软雅黑" panose="020B0503020204020204" pitchFamily="34" charset="-122"/>
                  <a:sym typeface="+mn-lt"/>
                </a:rPr>
                <a:t>客户痛点</a:t>
              </a:r>
              <a:endParaRPr lang="zh-CN" altLang="en-US" sz="900" b="1" dirty="0">
                <a:solidFill>
                  <a:schemeClr val="bg1"/>
                </a:solidFill>
                <a:latin typeface="微软雅黑" panose="020B0503020204020204" pitchFamily="34" charset="-122"/>
                <a:ea typeface="微软雅黑" panose="020B0503020204020204" pitchFamily="34" charset="-122"/>
                <a:sym typeface="+mn-lt"/>
              </a:endParaRPr>
            </a:p>
          </p:txBody>
        </p:sp>
      </p:grpSp>
      <p:grpSp>
        <p:nvGrpSpPr>
          <p:cNvPr id="19" name="组合 18"/>
          <p:cNvGrpSpPr/>
          <p:nvPr/>
        </p:nvGrpSpPr>
        <p:grpSpPr>
          <a:xfrm>
            <a:off x="6121487" y="2540102"/>
            <a:ext cx="2744629" cy="2060872"/>
            <a:chOff x="8853" y="3923"/>
            <a:chExt cx="8505" cy="7421"/>
          </a:xfrm>
        </p:grpSpPr>
        <p:sp>
          <p:nvSpPr>
            <p:cNvPr id="25" name="圆角矩形 24"/>
            <p:cNvSpPr/>
            <p:nvPr>
              <p:custDataLst>
                <p:tags r:id="rId3"/>
              </p:custDataLst>
            </p:nvPr>
          </p:nvSpPr>
          <p:spPr>
            <a:xfrm>
              <a:off x="8853" y="5129"/>
              <a:ext cx="8502" cy="6215"/>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lvl="0" indent="-171450" algn="l">
                <a:lnSpc>
                  <a:spcPct val="150000"/>
                </a:lnSpc>
                <a:spcBef>
                  <a:spcPts val="0"/>
                </a:spcBef>
                <a:spcAft>
                  <a:spcPts val="0"/>
                </a:spcAft>
                <a:buClrTx/>
                <a:buSzTx/>
                <a:buFont typeface="Arial" panose="020B0604020202020204" pitchFamily="34" charset="0"/>
                <a:buChar char="•"/>
                <a:defRPr/>
              </a:pPr>
              <a:r>
                <a:rPr lang="zh-CN" altLang="en-US" sz="750" dirty="0">
                  <a:latin typeface="微软雅黑" panose="020B0503020204020204" pitchFamily="34" charset="-122"/>
                  <a:ea typeface="微软雅黑" panose="020B0503020204020204" pitchFamily="34" charset="-122"/>
                  <a:sym typeface="+mn-ea"/>
                </a:rPr>
                <a:t>能够快速处理大量用户咨询，显著</a:t>
              </a:r>
              <a:r>
                <a:rPr lang="zh-CN" altLang="en-US" sz="750" b="1" dirty="0">
                  <a:solidFill>
                    <a:srgbClr val="FF0000"/>
                  </a:solidFill>
                  <a:latin typeface="微软雅黑" panose="020B0503020204020204" pitchFamily="34" charset="-122"/>
                  <a:ea typeface="微软雅黑" panose="020B0503020204020204" pitchFamily="34" charset="-122"/>
                  <a:sym typeface="+mn-ea"/>
                </a:rPr>
                <a:t>提升客服效率。</a:t>
              </a:r>
              <a:endParaRPr lang="zh-CN" altLang="en-US" sz="750" dirty="0">
                <a:latin typeface="微软雅黑" panose="020B0503020204020204" pitchFamily="34" charset="-122"/>
                <a:ea typeface="微软雅黑" panose="020B0503020204020204" pitchFamily="34" charset="-122"/>
                <a:sym typeface="+mn-ea"/>
              </a:endParaRPr>
            </a:p>
            <a:p>
              <a:pPr marL="171450" lvl="0" indent="-171450" algn="l">
                <a:lnSpc>
                  <a:spcPct val="150000"/>
                </a:lnSpc>
                <a:spcBef>
                  <a:spcPts val="0"/>
                </a:spcBef>
                <a:spcAft>
                  <a:spcPts val="0"/>
                </a:spcAft>
                <a:buClrTx/>
                <a:buSzTx/>
                <a:buFont typeface="Arial" panose="020B0604020202020204" pitchFamily="34" charset="0"/>
                <a:buChar char="•"/>
                <a:defRPr/>
              </a:pPr>
              <a:r>
                <a:rPr lang="zh-CN" altLang="en-US" sz="750" dirty="0">
                  <a:latin typeface="微软雅黑" panose="020B0503020204020204" pitchFamily="34" charset="-122"/>
                  <a:ea typeface="微软雅黑" panose="020B0503020204020204" pitchFamily="34" charset="-122"/>
                  <a:sym typeface="+mn-ea"/>
                </a:rPr>
                <a:t>基于先进的</a:t>
              </a:r>
              <a:r>
                <a:rPr lang="en-US" altLang="zh-CN" sz="750" dirty="0">
                  <a:latin typeface="微软雅黑" panose="020B0503020204020204" pitchFamily="34" charset="-122"/>
                  <a:ea typeface="微软雅黑" panose="020B0503020204020204" pitchFamily="34" charset="-122"/>
                  <a:sym typeface="+mn-ea"/>
                </a:rPr>
                <a:t>NLP</a:t>
              </a:r>
              <a:r>
                <a:rPr lang="zh-CN" altLang="en-US" sz="750" dirty="0">
                  <a:latin typeface="微软雅黑" panose="020B0503020204020204" pitchFamily="34" charset="-122"/>
                  <a:ea typeface="微软雅黑" panose="020B0503020204020204" pitchFamily="34" charset="-122"/>
                  <a:sym typeface="+mn-ea"/>
                </a:rPr>
                <a:t>技术和知识图谱，提供准确且详细的解答，</a:t>
              </a:r>
              <a:r>
                <a:rPr lang="zh-CN" altLang="en-US" sz="750" b="1" dirty="0">
                  <a:solidFill>
                    <a:srgbClr val="FF0000"/>
                  </a:solidFill>
                  <a:latin typeface="微软雅黑" panose="020B0503020204020204" pitchFamily="34" charset="-122"/>
                  <a:ea typeface="微软雅黑" panose="020B0503020204020204" pitchFamily="34" charset="-122"/>
                  <a:sym typeface="+mn-ea"/>
                </a:rPr>
                <a:t>提升用户满意度</a:t>
              </a:r>
              <a:r>
                <a:rPr lang="zh-CN" altLang="en-US" sz="750" dirty="0">
                  <a:latin typeface="微软雅黑" panose="020B0503020204020204" pitchFamily="34" charset="-122"/>
                  <a:ea typeface="微软雅黑" panose="020B0503020204020204" pitchFamily="34" charset="-122"/>
                  <a:sym typeface="+mn-ea"/>
                </a:rPr>
                <a:t>。</a:t>
              </a:r>
              <a:endParaRPr lang="zh-CN" altLang="en-US" sz="750" dirty="0">
                <a:latin typeface="微软雅黑" panose="020B0503020204020204" pitchFamily="34" charset="-122"/>
                <a:ea typeface="微软雅黑" panose="020B0503020204020204" pitchFamily="34" charset="-122"/>
                <a:sym typeface="+mn-ea"/>
              </a:endParaRPr>
            </a:p>
            <a:p>
              <a:pPr marL="171450" lvl="0" indent="-171450" algn="l">
                <a:lnSpc>
                  <a:spcPct val="150000"/>
                </a:lnSpc>
                <a:spcBef>
                  <a:spcPts val="0"/>
                </a:spcBef>
                <a:spcAft>
                  <a:spcPts val="0"/>
                </a:spcAft>
                <a:buClrTx/>
                <a:buSzTx/>
                <a:buFont typeface="Arial" panose="020B0604020202020204" pitchFamily="34" charset="0"/>
                <a:buChar char="•"/>
                <a:defRPr/>
              </a:pPr>
              <a:r>
                <a:rPr lang="zh-CN" altLang="en-US" sz="750" dirty="0">
                  <a:latin typeface="微软雅黑" panose="020B0503020204020204" pitchFamily="34" charset="-122"/>
                  <a:ea typeface="微软雅黑" panose="020B0503020204020204" pitchFamily="34" charset="-122"/>
                  <a:sym typeface="+mn-ea"/>
                </a:rPr>
                <a:t>能够根据用户的历史行为和偏好提供定制化服务</a:t>
              </a:r>
              <a:r>
                <a:rPr lang="zh-CN" altLang="en-US" sz="750" b="1" dirty="0">
                  <a:solidFill>
                    <a:srgbClr val="FF0000"/>
                  </a:solidFill>
                  <a:latin typeface="微软雅黑" panose="020B0503020204020204" pitchFamily="34" charset="-122"/>
                  <a:ea typeface="微软雅黑" panose="020B0503020204020204" pitchFamily="34" charset="-122"/>
                  <a:sym typeface="+mn-ea"/>
                </a:rPr>
                <a:t>，增强用户体验。</a:t>
              </a:r>
              <a:endParaRPr lang="zh-CN" altLang="en-US" sz="750" b="1" dirty="0">
                <a:solidFill>
                  <a:srgbClr val="FF0000"/>
                </a:solidFill>
                <a:latin typeface="微软雅黑" panose="020B0503020204020204" pitchFamily="34" charset="-122"/>
                <a:ea typeface="微软雅黑" panose="020B0503020204020204" pitchFamily="34" charset="-122"/>
                <a:sym typeface="+mn-ea"/>
              </a:endParaRPr>
            </a:p>
            <a:p>
              <a:pPr marL="171450" lvl="0" indent="-171450" algn="l">
                <a:lnSpc>
                  <a:spcPct val="150000"/>
                </a:lnSpc>
                <a:spcBef>
                  <a:spcPts val="0"/>
                </a:spcBef>
                <a:spcAft>
                  <a:spcPts val="0"/>
                </a:spcAft>
                <a:buClrTx/>
                <a:buSzTx/>
                <a:buFont typeface="Arial" panose="020B0604020202020204" pitchFamily="34" charset="0"/>
                <a:buChar char="•"/>
                <a:defRPr/>
              </a:pPr>
              <a:r>
                <a:rPr lang="zh-CN" altLang="en-US" sz="750" dirty="0">
                  <a:latin typeface="微软雅黑" panose="020B0503020204020204" pitchFamily="34" charset="-122"/>
                  <a:ea typeface="微软雅黑" panose="020B0503020204020204" pitchFamily="34" charset="-122"/>
                  <a:sym typeface="+mn-ea"/>
                </a:rPr>
                <a:t>知识库能够实时更新，</a:t>
              </a:r>
              <a:r>
                <a:rPr lang="zh-CN" altLang="en-US" sz="750" b="1" dirty="0">
                  <a:solidFill>
                    <a:srgbClr val="FF0000"/>
                  </a:solidFill>
                  <a:latin typeface="微软雅黑" panose="020B0503020204020204" pitchFamily="34" charset="-122"/>
                  <a:ea typeface="微软雅黑" panose="020B0503020204020204" pitchFamily="34" charset="-122"/>
                  <a:sym typeface="+mn-ea"/>
                </a:rPr>
                <a:t>快速适应</a:t>
              </a:r>
              <a:r>
                <a:rPr lang="zh-CN" altLang="en-US" sz="750" dirty="0">
                  <a:latin typeface="微软雅黑" panose="020B0503020204020204" pitchFamily="34" charset="-122"/>
                  <a:ea typeface="微软雅黑" panose="020B0503020204020204" pitchFamily="34" charset="-122"/>
                  <a:sym typeface="+mn-ea"/>
                </a:rPr>
                <a:t>教育平台内容的</a:t>
              </a:r>
              <a:r>
                <a:rPr lang="zh-CN" altLang="en-US" sz="750" b="1" dirty="0">
                  <a:solidFill>
                    <a:srgbClr val="FF0000"/>
                  </a:solidFill>
                  <a:latin typeface="微软雅黑" panose="020B0503020204020204" pitchFamily="34" charset="-122"/>
                  <a:ea typeface="微软雅黑" panose="020B0503020204020204" pitchFamily="34" charset="-122"/>
                  <a:sym typeface="+mn-ea"/>
                </a:rPr>
                <a:t>变化</a:t>
              </a:r>
              <a:r>
                <a:rPr lang="zh-CN" altLang="en-US" sz="750" dirty="0">
                  <a:latin typeface="微软雅黑" panose="020B0503020204020204" pitchFamily="34" charset="-122"/>
                  <a:ea typeface="微软雅黑" panose="020B0503020204020204" pitchFamily="34" charset="-122"/>
                  <a:sym typeface="+mn-ea"/>
                </a:rPr>
                <a:t>。</a:t>
              </a:r>
              <a:endParaRPr lang="zh-CN" altLang="en-US" sz="750" dirty="0">
                <a:latin typeface="微软雅黑" panose="020B0503020204020204" pitchFamily="34" charset="-122"/>
                <a:ea typeface="微软雅黑" panose="020B0503020204020204" pitchFamily="34" charset="-122"/>
                <a:sym typeface="+mn-ea"/>
              </a:endParaRPr>
            </a:p>
            <a:p>
              <a:pPr marL="171450" lvl="0" indent="-171450" algn="l">
                <a:lnSpc>
                  <a:spcPct val="150000"/>
                </a:lnSpc>
                <a:spcBef>
                  <a:spcPts val="0"/>
                </a:spcBef>
                <a:spcAft>
                  <a:spcPts val="0"/>
                </a:spcAft>
                <a:buClrTx/>
                <a:buSzTx/>
                <a:buFont typeface="Arial" panose="020B0604020202020204" pitchFamily="34" charset="0"/>
                <a:buChar char="•"/>
                <a:defRPr/>
              </a:pPr>
              <a:r>
                <a:rPr lang="zh-CN" altLang="en-US" sz="750" dirty="0">
                  <a:latin typeface="微软雅黑" panose="020B0503020204020204" pitchFamily="34" charset="-122"/>
                  <a:ea typeface="微软雅黑" panose="020B0503020204020204" pitchFamily="34" charset="-122"/>
                  <a:sym typeface="+mn-ea"/>
                </a:rPr>
                <a:t>由移动云震泽</a:t>
              </a:r>
              <a:r>
                <a:rPr lang="en-US" altLang="zh-CN" sz="750" dirty="0">
                  <a:latin typeface="微软雅黑" panose="020B0503020204020204" pitchFamily="34" charset="-122"/>
                  <a:ea typeface="微软雅黑" panose="020B0503020204020204" pitchFamily="34" charset="-122"/>
                  <a:sym typeface="+mn-ea"/>
                </a:rPr>
                <a:t>MaaS</a:t>
              </a:r>
              <a:r>
                <a:rPr lang="zh-CN" altLang="en-US" sz="750" dirty="0">
                  <a:latin typeface="微软雅黑" panose="020B0503020204020204" pitchFamily="34" charset="-122"/>
                  <a:ea typeface="微软雅黑" panose="020B0503020204020204" pitchFamily="34" charset="-122"/>
                  <a:sym typeface="+mn-ea"/>
                </a:rPr>
                <a:t>平台</a:t>
              </a:r>
              <a:r>
                <a:rPr lang="zh-CN" altLang="en-US" sz="750" b="1" dirty="0">
                  <a:solidFill>
                    <a:srgbClr val="FF0000"/>
                  </a:solidFill>
                  <a:latin typeface="微软雅黑" panose="020B0503020204020204" pitchFamily="34" charset="-122"/>
                  <a:ea typeface="微软雅黑" panose="020B0503020204020204" pitchFamily="34" charset="-122"/>
                  <a:sym typeface="+mn-ea"/>
                </a:rPr>
                <a:t>托管</a:t>
              </a:r>
              <a:r>
                <a:rPr lang="zh-CN" altLang="en-US" sz="750" dirty="0">
                  <a:latin typeface="微软雅黑" panose="020B0503020204020204" pitchFamily="34" charset="-122"/>
                  <a:ea typeface="微软雅黑" panose="020B0503020204020204" pitchFamily="34" charset="-122"/>
                  <a:sym typeface="+mn-ea"/>
                </a:rPr>
                <a:t>专属算力和</a:t>
              </a:r>
              <a:r>
                <a:rPr lang="zh-CN" altLang="en-US" sz="750" b="1" dirty="0">
                  <a:solidFill>
                    <a:srgbClr val="FF0000"/>
                  </a:solidFill>
                  <a:latin typeface="微软雅黑" panose="020B0503020204020204" pitchFamily="34" charset="-122"/>
                  <a:ea typeface="微软雅黑" panose="020B0503020204020204" pitchFamily="34" charset="-122"/>
                  <a:sym typeface="+mn-ea"/>
                </a:rPr>
                <a:t>满血版</a:t>
              </a:r>
              <a:r>
                <a:rPr lang="en-US" altLang="zh-CN" sz="750" b="1" dirty="0">
                  <a:solidFill>
                    <a:srgbClr val="FF0000"/>
                  </a:solidFill>
                  <a:latin typeface="微软雅黑" panose="020B0503020204020204" pitchFamily="34" charset="-122"/>
                  <a:ea typeface="微软雅黑" panose="020B0503020204020204" pitchFamily="34" charset="-122"/>
                  <a:sym typeface="+mn-ea"/>
                </a:rPr>
                <a:t>DeepSeek</a:t>
              </a:r>
              <a:r>
                <a:rPr lang="zh-CN" altLang="en-US" sz="750" b="1" dirty="0">
                  <a:solidFill>
                    <a:srgbClr val="FF0000"/>
                  </a:solidFill>
                  <a:latin typeface="微软雅黑" panose="020B0503020204020204" pitchFamily="34" charset="-122"/>
                  <a:ea typeface="微软雅黑" panose="020B0503020204020204" pitchFamily="34" charset="-122"/>
                  <a:sym typeface="+mn-ea"/>
                </a:rPr>
                <a:t>大模型（</a:t>
              </a:r>
              <a:r>
                <a:rPr lang="en-US" altLang="zh-CN" sz="750" b="1" dirty="0">
                  <a:solidFill>
                    <a:srgbClr val="FF0000"/>
                  </a:solidFill>
                  <a:latin typeface="微软雅黑" panose="020B0503020204020204" pitchFamily="34" charset="-122"/>
                  <a:ea typeface="微软雅黑" panose="020B0503020204020204" pitchFamily="34" charset="-122"/>
                  <a:sym typeface="+mn-ea"/>
                </a:rPr>
                <a:t>671B</a:t>
              </a:r>
              <a:r>
                <a:rPr lang="zh-CN" altLang="en-US" sz="750" b="1" dirty="0">
                  <a:solidFill>
                    <a:srgbClr val="FF0000"/>
                  </a:solidFill>
                  <a:latin typeface="微软雅黑" panose="020B0503020204020204" pitchFamily="34" charset="-122"/>
                  <a:ea typeface="微软雅黑" panose="020B0503020204020204" pitchFamily="34" charset="-122"/>
                  <a:sym typeface="+mn-ea"/>
                </a:rPr>
                <a:t>，</a:t>
              </a:r>
              <a:r>
                <a:rPr lang="en-US" altLang="zh-CN" sz="750" b="1" dirty="0">
                  <a:solidFill>
                    <a:srgbClr val="FF0000"/>
                  </a:solidFill>
                  <a:latin typeface="微软雅黑" panose="020B0503020204020204" pitchFamily="34" charset="-122"/>
                  <a:ea typeface="微软雅黑" panose="020B0503020204020204" pitchFamily="34" charset="-122"/>
                  <a:sym typeface="+mn-ea"/>
                </a:rPr>
                <a:t>int8</a:t>
              </a:r>
              <a:r>
                <a:rPr lang="zh-CN" altLang="en-US" sz="750" b="1" dirty="0">
                  <a:solidFill>
                    <a:srgbClr val="FF0000"/>
                  </a:solidFill>
                  <a:latin typeface="微软雅黑" panose="020B0503020204020204" pitchFamily="34" charset="-122"/>
                  <a:ea typeface="微软雅黑" panose="020B0503020204020204" pitchFamily="34" charset="-122"/>
                  <a:sym typeface="+mn-ea"/>
                </a:rPr>
                <a:t>）</a:t>
              </a:r>
              <a:r>
                <a:rPr lang="zh-CN" altLang="en-US" sz="750" dirty="0">
                  <a:latin typeface="微软雅黑" panose="020B0503020204020204" pitchFamily="34" charset="-122"/>
                  <a:ea typeface="微软雅黑" panose="020B0503020204020204" pitchFamily="34" charset="-122"/>
                  <a:sym typeface="+mn-ea"/>
                </a:rPr>
                <a:t>，使得客户更加</a:t>
              </a:r>
              <a:r>
                <a:rPr lang="zh-CN" altLang="en-US" sz="750" b="1" dirty="0">
                  <a:solidFill>
                    <a:srgbClr val="FF0000"/>
                  </a:solidFill>
                  <a:latin typeface="微软雅黑" panose="020B0503020204020204" pitchFamily="34" charset="-122"/>
                  <a:ea typeface="微软雅黑" panose="020B0503020204020204" pitchFamily="34" charset="-122"/>
                  <a:sym typeface="+mn-ea"/>
                </a:rPr>
                <a:t>聚焦业务</a:t>
              </a:r>
              <a:r>
                <a:rPr lang="zh-CN" altLang="en-US" sz="750" dirty="0">
                  <a:latin typeface="微软雅黑" panose="020B0503020204020204" pitchFamily="34" charset="-122"/>
                  <a:ea typeface="微软雅黑" panose="020B0503020204020204" pitchFamily="34" charset="-122"/>
                  <a:sym typeface="+mn-ea"/>
                </a:rPr>
                <a:t>，释放人力。</a:t>
              </a:r>
              <a:endParaRPr lang="zh-CN" altLang="en-US" sz="750" dirty="0">
                <a:latin typeface="微软雅黑" panose="020B0503020204020204" pitchFamily="34" charset="-122"/>
                <a:ea typeface="微软雅黑" panose="020B0503020204020204" pitchFamily="34" charset="-122"/>
                <a:sym typeface="+mn-ea"/>
              </a:endParaRPr>
            </a:p>
          </p:txBody>
        </p:sp>
        <p:sp>
          <p:nvSpPr>
            <p:cNvPr id="26" name="矩形 25"/>
            <p:cNvSpPr/>
            <p:nvPr>
              <p:custDataLst>
                <p:tags r:id="rId4"/>
              </p:custDataLst>
            </p:nvPr>
          </p:nvSpPr>
          <p:spPr bwMode="auto">
            <a:xfrm>
              <a:off x="8853" y="3923"/>
              <a:ext cx="8505" cy="1151"/>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900" b="1" dirty="0">
                  <a:solidFill>
                    <a:schemeClr val="bg1"/>
                  </a:solidFill>
                  <a:latin typeface="微软雅黑" panose="020B0503020204020204" pitchFamily="34" charset="-122"/>
                  <a:ea typeface="微软雅黑" panose="020B0503020204020204" pitchFamily="34" charset="-122"/>
                  <a:sym typeface="+mn-lt"/>
                </a:rPr>
                <a:t>方案优势</a:t>
              </a:r>
              <a:endParaRPr lang="zh-CN" altLang="en-US" sz="900" b="1" dirty="0">
                <a:solidFill>
                  <a:schemeClr val="bg1"/>
                </a:solidFill>
                <a:latin typeface="微软雅黑" panose="020B0503020204020204" pitchFamily="34" charset="-122"/>
                <a:ea typeface="微软雅黑" panose="020B0503020204020204" pitchFamily="34" charset="-122"/>
                <a:sym typeface="+mn-lt"/>
              </a:endParaRPr>
            </a:p>
          </p:txBody>
        </p:sp>
      </p:grpSp>
      <p:sp>
        <p:nvSpPr>
          <p:cNvPr id="34" name="文本框 33"/>
          <p:cNvSpPr txBox="1"/>
          <p:nvPr/>
        </p:nvSpPr>
        <p:spPr>
          <a:xfrm>
            <a:off x="510064" y="715328"/>
            <a:ext cx="5144453" cy="368300"/>
          </a:xfrm>
          <a:prstGeom prst="rect">
            <a:avLst/>
          </a:prstGeom>
          <a:noFill/>
        </p:spPr>
        <p:txBody>
          <a:bodyPr wrap="square" rtlCol="0">
            <a:spAutoFit/>
          </a:bodyPr>
          <a:lstStyle/>
          <a:p>
            <a:r>
              <a:rPr lang="zh-CN" altLang="en-US" sz="900" b="1" dirty="0">
                <a:solidFill>
                  <a:schemeClr val="tx1"/>
                </a:solidFill>
                <a:latin typeface="微软雅黑" panose="020B0503020204020204" pitchFamily="34" charset="-122"/>
                <a:ea typeface="微软雅黑" panose="020B0503020204020204" pitchFamily="34" charset="-122"/>
                <a:sym typeface="+mn-lt"/>
              </a:rPr>
              <a:t>基于移动云震泽</a:t>
            </a:r>
            <a:r>
              <a:rPr lang="en-US" altLang="zh-CN" sz="900" b="1" dirty="0">
                <a:solidFill>
                  <a:schemeClr val="tx1"/>
                </a:solidFill>
                <a:latin typeface="微软雅黑" panose="020B0503020204020204" pitchFamily="34" charset="-122"/>
                <a:ea typeface="微软雅黑" panose="020B0503020204020204" pitchFamily="34" charset="-122"/>
                <a:sym typeface="+mn-lt"/>
              </a:rPr>
              <a:t>MaaS平台</a:t>
            </a:r>
            <a:r>
              <a:rPr lang="zh-CN" altLang="en-US" sz="900" b="1" dirty="0">
                <a:solidFill>
                  <a:schemeClr val="tx1"/>
                </a:solidFill>
                <a:latin typeface="微软雅黑" panose="020B0503020204020204" pitchFamily="34" charset="-122"/>
                <a:ea typeface="微软雅黑" panose="020B0503020204020204" pitchFamily="34" charset="-122"/>
                <a:sym typeface="+mn-lt"/>
              </a:rPr>
              <a:t>，</a:t>
            </a:r>
            <a:r>
              <a:rPr lang="zh-CN" altLang="en-US" sz="900" b="1" dirty="0">
                <a:solidFill>
                  <a:srgbClr val="FF0000"/>
                </a:solidFill>
                <a:latin typeface="微软雅黑" panose="020B0503020204020204" pitchFamily="34" charset="-122"/>
                <a:ea typeface="微软雅黑" panose="020B0503020204020204" pitchFamily="34" charset="-122"/>
                <a:sym typeface="+mn-lt"/>
              </a:rPr>
              <a:t>汇聚多款开源、闭源</a:t>
            </a:r>
            <a:r>
              <a:rPr lang="en-US" altLang="zh-CN" sz="900" b="1" dirty="0">
                <a:solidFill>
                  <a:srgbClr val="FF0000"/>
                </a:solidFill>
                <a:latin typeface="微软雅黑" panose="020B0503020204020204" pitchFamily="34" charset="-122"/>
                <a:ea typeface="微软雅黑" panose="020B0503020204020204" pitchFamily="34" charset="-122"/>
                <a:sym typeface="+mn-lt"/>
              </a:rPr>
              <a:t>/</a:t>
            </a:r>
            <a:r>
              <a:rPr lang="zh-CN" altLang="en-US" sz="900" b="1" dirty="0">
                <a:solidFill>
                  <a:srgbClr val="FF0000"/>
                </a:solidFill>
                <a:latin typeface="微软雅黑" panose="020B0503020204020204" pitchFamily="34" charset="-122"/>
                <a:ea typeface="微软雅黑" panose="020B0503020204020204" pitchFamily="34" charset="-122"/>
                <a:sym typeface="+mn-lt"/>
              </a:rPr>
              <a:t>行业大模型</a:t>
            </a:r>
            <a:r>
              <a:rPr lang="zh-CN" altLang="en-US" sz="900" b="1" dirty="0">
                <a:solidFill>
                  <a:schemeClr val="tx1"/>
                </a:solidFill>
                <a:latin typeface="微软雅黑" panose="020B0503020204020204" pitchFamily="34" charset="-122"/>
                <a:ea typeface="微软雅黑" panose="020B0503020204020204" pitchFamily="34" charset="-122"/>
                <a:sym typeface="+mn-lt"/>
              </a:rPr>
              <a:t>，</a:t>
            </a:r>
            <a:r>
              <a:rPr lang="zh-CN" altLang="en-US" sz="900" dirty="0">
                <a:latin typeface="微软雅黑" panose="020B0503020204020204" pitchFamily="34" charset="-122"/>
                <a:ea typeface="微软雅黑" panose="020B0503020204020204" pitchFamily="34" charset="-122"/>
                <a:sym typeface="Arial" panose="020B0604020202020204" pitchFamily="34" charset="0"/>
              </a:rPr>
              <a:t>建设</a:t>
            </a:r>
            <a:r>
              <a:rPr lang="zh-CN" altLang="en-US" sz="900" b="1" dirty="0">
                <a:solidFill>
                  <a:srgbClr val="C00000"/>
                </a:solidFill>
                <a:latin typeface="微软雅黑" panose="020B0503020204020204" pitchFamily="34" charset="-122"/>
                <a:ea typeface="微软雅黑" panose="020B0503020204020204" pitchFamily="34" charset="-122"/>
                <a:sym typeface="+mn-ea"/>
              </a:rPr>
              <a:t>一站式智能体开发工具链</a:t>
            </a:r>
            <a:r>
              <a:rPr lang="zh-CN" altLang="en-US" sz="900" dirty="0">
                <a:latin typeface="微软雅黑" panose="020B0503020204020204" pitchFamily="34" charset="-122"/>
                <a:ea typeface="微软雅黑" panose="020B0503020204020204" pitchFamily="34" charset="-122"/>
                <a:sym typeface="+mn-ea"/>
              </a:rPr>
              <a:t>，包括知识库、插件、工作流等工具，降低</a:t>
            </a:r>
            <a:r>
              <a:rPr lang="en-US" altLang="zh-CN" sz="900" dirty="0">
                <a:latin typeface="微软雅黑" panose="020B0503020204020204" pitchFamily="34" charset="-122"/>
                <a:ea typeface="微软雅黑" panose="020B0503020204020204" pitchFamily="34" charset="-122"/>
                <a:sym typeface="+mn-ea"/>
              </a:rPr>
              <a:t>AI</a:t>
            </a:r>
            <a:r>
              <a:rPr lang="zh-CN" altLang="en-US" sz="900" dirty="0">
                <a:latin typeface="微软雅黑" panose="020B0503020204020204" pitchFamily="34" charset="-122"/>
                <a:ea typeface="微软雅黑" panose="020B0503020204020204" pitchFamily="34" charset="-122"/>
                <a:sym typeface="+mn-ea"/>
              </a:rPr>
              <a:t>应用开发门，打造专属教育平台的</a:t>
            </a:r>
            <a:r>
              <a:rPr lang="en-US" altLang="zh-CN" sz="900" dirty="0">
                <a:latin typeface="微软雅黑" panose="020B0503020204020204" pitchFamily="34" charset="-122"/>
                <a:ea typeface="微软雅黑" panose="020B0503020204020204" pitchFamily="34" charset="-122"/>
                <a:sym typeface="+mn-ea"/>
              </a:rPr>
              <a:t>“</a:t>
            </a:r>
            <a:r>
              <a:rPr lang="zh-CN" altLang="en-US" sz="900" b="1" dirty="0">
                <a:solidFill>
                  <a:srgbClr val="FF0000"/>
                </a:solidFill>
                <a:latin typeface="微软雅黑" panose="020B0503020204020204" pitchFamily="34" charset="-122"/>
                <a:ea typeface="微软雅黑" panose="020B0503020204020204" pitchFamily="34" charset="-122"/>
                <a:sym typeface="+mn-ea"/>
              </a:rPr>
              <a:t>智慧客服</a:t>
            </a:r>
            <a:r>
              <a:rPr lang="en-US" altLang="zh-CN" sz="900" dirty="0">
                <a:latin typeface="微软雅黑" panose="020B0503020204020204" pitchFamily="34" charset="-122"/>
                <a:ea typeface="微软雅黑" panose="020B0503020204020204" pitchFamily="34" charset="-122"/>
                <a:sym typeface="+mn-ea"/>
              </a:rPr>
              <a:t>”</a:t>
            </a:r>
            <a:r>
              <a:rPr lang="zh-CN" altLang="en-US" sz="900" dirty="0">
                <a:latin typeface="微软雅黑" panose="020B0503020204020204" pitchFamily="34" charset="-122"/>
                <a:ea typeface="微软雅黑" panose="020B0503020204020204" pitchFamily="34" charset="-122"/>
                <a:sym typeface="+mn-ea"/>
              </a:rPr>
              <a:t>。</a:t>
            </a:r>
            <a:endParaRPr lang="zh-CN" altLang="en-US" sz="900" dirty="0">
              <a:latin typeface="微软雅黑" panose="020B0503020204020204" pitchFamily="34" charset="-122"/>
              <a:ea typeface="微软雅黑" panose="020B0503020204020204" pitchFamily="34" charset="-122"/>
              <a:sym typeface="+mn-ea"/>
            </a:endParaRPr>
          </a:p>
        </p:txBody>
      </p:sp>
      <p:grpSp>
        <p:nvGrpSpPr>
          <p:cNvPr id="37" name="组合 36"/>
          <p:cNvGrpSpPr/>
          <p:nvPr/>
        </p:nvGrpSpPr>
        <p:grpSpPr>
          <a:xfrm>
            <a:off x="602933" y="1242536"/>
            <a:ext cx="5056346" cy="3400901"/>
            <a:chOff x="1714" y="2065"/>
            <a:chExt cx="10617" cy="7141"/>
          </a:xfrm>
        </p:grpSpPr>
        <p:sp>
          <p:nvSpPr>
            <p:cNvPr id="4" name="矩形 3"/>
            <p:cNvSpPr/>
            <p:nvPr/>
          </p:nvSpPr>
          <p:spPr>
            <a:xfrm>
              <a:off x="1714" y="3217"/>
              <a:ext cx="6538" cy="5989"/>
            </a:xfrm>
            <a:prstGeom prst="rect">
              <a:avLst/>
            </a:prstGeom>
            <a:noFill/>
            <a:ln w="28575" cmpd="sng">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5" name="矩形 4"/>
            <p:cNvSpPr/>
            <p:nvPr/>
          </p:nvSpPr>
          <p:spPr>
            <a:xfrm>
              <a:off x="8890" y="3217"/>
              <a:ext cx="3441" cy="5989"/>
            </a:xfrm>
            <a:prstGeom prst="rect">
              <a:avLst/>
            </a:prstGeom>
            <a:noFill/>
            <a:ln w="28575" cmpd="sng">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29" name="图片 28" descr="云主机云服务器"/>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2" y="4152"/>
              <a:ext cx="663" cy="641"/>
            </a:xfrm>
            <a:prstGeom prst="rect">
              <a:avLst/>
            </a:prstGeom>
          </p:spPr>
        </p:pic>
        <p:pic>
          <p:nvPicPr>
            <p:cNvPr id="6" name="图片 5" descr="云主机云服务器"/>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1" y="4152"/>
              <a:ext cx="663" cy="641"/>
            </a:xfrm>
            <a:prstGeom prst="rect">
              <a:avLst/>
            </a:prstGeom>
          </p:spPr>
        </p:pic>
        <p:pic>
          <p:nvPicPr>
            <p:cNvPr id="7" name="图片 6" descr="在线客服"/>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90" y="4423"/>
              <a:ext cx="663" cy="641"/>
            </a:xfrm>
            <a:prstGeom prst="rect">
              <a:avLst/>
            </a:prstGeom>
          </p:spPr>
        </p:pic>
        <p:pic>
          <p:nvPicPr>
            <p:cNvPr id="8" name="图片 7" descr="云主机云服务器"/>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2" y="4896"/>
              <a:ext cx="663" cy="641"/>
            </a:xfrm>
            <a:prstGeom prst="rect">
              <a:avLst/>
            </a:prstGeom>
          </p:spPr>
        </p:pic>
        <p:pic>
          <p:nvPicPr>
            <p:cNvPr id="9" name="图片 8" descr="云主机云服务器"/>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1" y="4896"/>
              <a:ext cx="663" cy="641"/>
            </a:xfrm>
            <a:prstGeom prst="rect">
              <a:avLst/>
            </a:prstGeom>
          </p:spPr>
        </p:pic>
        <p:sp>
          <p:nvSpPr>
            <p:cNvPr id="10" name="矩形 9"/>
            <p:cNvSpPr/>
            <p:nvPr/>
          </p:nvSpPr>
          <p:spPr>
            <a:xfrm>
              <a:off x="2023" y="3841"/>
              <a:ext cx="3497" cy="1805"/>
            </a:xfrm>
            <a:prstGeom prst="rect">
              <a:avLst/>
            </a:prstGeom>
            <a:noFill/>
            <a:ln w="12700"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11" name="图片 10" descr="云主机云服务器"/>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9" y="4152"/>
              <a:ext cx="663" cy="641"/>
            </a:xfrm>
            <a:prstGeom prst="rect">
              <a:avLst/>
            </a:prstGeom>
          </p:spPr>
        </p:pic>
        <p:pic>
          <p:nvPicPr>
            <p:cNvPr id="12" name="图片 11" descr="云主机云服务器"/>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49" y="4896"/>
              <a:ext cx="663" cy="641"/>
            </a:xfrm>
            <a:prstGeom prst="rect">
              <a:avLst/>
            </a:prstGeom>
          </p:spPr>
        </p:pic>
        <p:pic>
          <p:nvPicPr>
            <p:cNvPr id="33" name="图片 32" descr="数据库"/>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33" y="6361"/>
              <a:ext cx="663" cy="641"/>
            </a:xfrm>
            <a:prstGeom prst="rect">
              <a:avLst/>
            </a:prstGeom>
          </p:spPr>
        </p:pic>
        <p:pic>
          <p:nvPicPr>
            <p:cNvPr id="55" name="图片 54" descr="企业云盘"/>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14" y="8504"/>
              <a:ext cx="663" cy="641"/>
            </a:xfrm>
            <a:prstGeom prst="rect">
              <a:avLst/>
            </a:prstGeom>
          </p:spPr>
        </p:pic>
        <p:sp>
          <p:nvSpPr>
            <p:cNvPr id="13" name="矩形 12"/>
            <p:cNvSpPr/>
            <p:nvPr/>
          </p:nvSpPr>
          <p:spPr>
            <a:xfrm>
              <a:off x="2023" y="6229"/>
              <a:ext cx="3497" cy="1903"/>
            </a:xfrm>
            <a:prstGeom prst="rect">
              <a:avLst/>
            </a:prstGeom>
            <a:noFill/>
            <a:ln w="12700"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14" name="图片 13" descr="大数据"/>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18" y="7252"/>
              <a:ext cx="663" cy="641"/>
            </a:xfrm>
            <a:prstGeom prst="rect">
              <a:avLst/>
            </a:prstGeom>
          </p:spPr>
        </p:pic>
        <p:pic>
          <p:nvPicPr>
            <p:cNvPr id="18" name="图片 17"/>
            <p:cNvPicPr/>
            <p:nvPr/>
          </p:nvPicPr>
          <p:blipFill>
            <a:blip r:embed="rId15"/>
            <a:stretch>
              <a:fillRect/>
            </a:stretch>
          </p:blipFill>
          <p:spPr>
            <a:xfrm>
              <a:off x="4124" y="7252"/>
              <a:ext cx="663" cy="641"/>
            </a:xfrm>
            <a:prstGeom prst="rect">
              <a:avLst/>
            </a:prstGeom>
          </p:spPr>
        </p:pic>
        <p:pic>
          <p:nvPicPr>
            <p:cNvPr id="20" name="图片 19"/>
            <p:cNvPicPr>
              <a:picLocks noChangeAspect="1"/>
            </p:cNvPicPr>
            <p:nvPr/>
          </p:nvPicPr>
          <p:blipFill>
            <a:blip r:embed="rId16"/>
            <a:stretch>
              <a:fillRect/>
            </a:stretch>
          </p:blipFill>
          <p:spPr>
            <a:xfrm>
              <a:off x="2653" y="6345"/>
              <a:ext cx="659" cy="641"/>
            </a:xfrm>
            <a:prstGeom prst="rect">
              <a:avLst/>
            </a:prstGeom>
          </p:spPr>
        </p:pic>
        <p:pic>
          <p:nvPicPr>
            <p:cNvPr id="21" name="图片 20" descr="企业云盘"/>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20" y="8504"/>
              <a:ext cx="663" cy="641"/>
            </a:xfrm>
            <a:prstGeom prst="rect">
              <a:avLst/>
            </a:prstGeom>
          </p:spPr>
        </p:pic>
        <p:pic>
          <p:nvPicPr>
            <p:cNvPr id="22" name="图片 21" descr="管道"/>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42" y="6387"/>
              <a:ext cx="663" cy="641"/>
            </a:xfrm>
            <a:prstGeom prst="rect">
              <a:avLst/>
            </a:prstGeom>
          </p:spPr>
        </p:pic>
        <p:pic>
          <p:nvPicPr>
            <p:cNvPr id="23" name="图片 22" descr="搜索文件"/>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98" y="6361"/>
              <a:ext cx="663" cy="641"/>
            </a:xfrm>
            <a:prstGeom prst="rect">
              <a:avLst/>
            </a:prstGeom>
          </p:spPr>
        </p:pic>
        <p:pic>
          <p:nvPicPr>
            <p:cNvPr id="24" name="图片 23"/>
            <p:cNvPicPr/>
            <p:nvPr/>
          </p:nvPicPr>
          <p:blipFill>
            <a:blip r:embed="rId21"/>
            <a:stretch>
              <a:fillRect/>
            </a:stretch>
          </p:blipFill>
          <p:spPr>
            <a:xfrm>
              <a:off x="6761" y="7681"/>
              <a:ext cx="663" cy="641"/>
            </a:xfrm>
            <a:prstGeom prst="rect">
              <a:avLst/>
            </a:prstGeom>
          </p:spPr>
        </p:pic>
        <p:sp>
          <p:nvSpPr>
            <p:cNvPr id="38" name="矩形 37"/>
            <p:cNvSpPr/>
            <p:nvPr/>
          </p:nvSpPr>
          <p:spPr>
            <a:xfrm>
              <a:off x="9212" y="3758"/>
              <a:ext cx="2796" cy="957"/>
            </a:xfrm>
            <a:prstGeom prst="rect">
              <a:avLst/>
            </a:prstGeom>
            <a:noFill/>
            <a:ln w="12700"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pic>
          <p:nvPicPr>
            <p:cNvPr id="43" name="图片 42"/>
            <p:cNvPicPr/>
            <p:nvPr/>
          </p:nvPicPr>
          <p:blipFill>
            <a:blip r:embed="rId22">
              <a:biLevel thresh="50000"/>
            </a:blip>
            <a:stretch>
              <a:fillRect/>
            </a:stretch>
          </p:blipFill>
          <p:spPr>
            <a:xfrm>
              <a:off x="10257" y="3704"/>
              <a:ext cx="711" cy="789"/>
            </a:xfrm>
            <a:prstGeom prst="rect">
              <a:avLst/>
            </a:prstGeom>
          </p:spPr>
        </p:pic>
        <p:sp>
          <p:nvSpPr>
            <p:cNvPr id="44" name="矩形 43"/>
            <p:cNvSpPr/>
            <p:nvPr/>
          </p:nvSpPr>
          <p:spPr>
            <a:xfrm>
              <a:off x="9212" y="5198"/>
              <a:ext cx="2796" cy="2062"/>
            </a:xfrm>
            <a:prstGeom prst="rect">
              <a:avLst/>
            </a:prstGeom>
            <a:noFill/>
            <a:ln w="12700"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45" name="矩形 44"/>
            <p:cNvSpPr/>
            <p:nvPr/>
          </p:nvSpPr>
          <p:spPr>
            <a:xfrm>
              <a:off x="9212" y="7742"/>
              <a:ext cx="2796" cy="957"/>
            </a:xfrm>
            <a:prstGeom prst="rect">
              <a:avLst/>
            </a:prstGeom>
            <a:noFill/>
            <a:ln w="12700"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46" name="圆角矩形 45"/>
            <p:cNvSpPr/>
            <p:nvPr/>
          </p:nvSpPr>
          <p:spPr>
            <a:xfrm>
              <a:off x="9425" y="5552"/>
              <a:ext cx="1157" cy="437"/>
            </a:xfrm>
            <a:prstGeom prst="roundRect">
              <a:avLst/>
            </a:prstGeom>
            <a:no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48" name="文本框 47"/>
            <p:cNvSpPr txBox="1"/>
            <p:nvPr/>
          </p:nvSpPr>
          <p:spPr>
            <a:xfrm>
              <a:off x="9583" y="5633"/>
              <a:ext cx="1167" cy="313"/>
            </a:xfrm>
            <a:prstGeom prst="rect">
              <a:avLst/>
            </a:prstGeom>
            <a:noFill/>
          </p:spPr>
          <p:txBody>
            <a:bodyPr wrap="square" rtlCol="0">
              <a:spAutoFit/>
            </a:bodyPr>
            <a:lstStyle/>
            <a:p>
              <a:r>
                <a:rPr lang="zh-CN" altLang="en-US" sz="375"/>
                <a:t>模型工具中心</a:t>
              </a:r>
              <a:endParaRPr lang="zh-CN" altLang="en-US" sz="375"/>
            </a:p>
          </p:txBody>
        </p:sp>
        <p:sp>
          <p:nvSpPr>
            <p:cNvPr id="49" name="圆角矩形 48"/>
            <p:cNvSpPr/>
            <p:nvPr/>
          </p:nvSpPr>
          <p:spPr>
            <a:xfrm>
              <a:off x="10676" y="5552"/>
              <a:ext cx="1157" cy="437"/>
            </a:xfrm>
            <a:prstGeom prst="roundRect">
              <a:avLst/>
            </a:prstGeom>
            <a:no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50" name="文本框 49"/>
            <p:cNvSpPr txBox="1"/>
            <p:nvPr/>
          </p:nvSpPr>
          <p:spPr>
            <a:xfrm>
              <a:off x="10844" y="5633"/>
              <a:ext cx="1167" cy="313"/>
            </a:xfrm>
            <a:prstGeom prst="rect">
              <a:avLst/>
            </a:prstGeom>
            <a:noFill/>
          </p:spPr>
          <p:txBody>
            <a:bodyPr wrap="square" rtlCol="0">
              <a:spAutoFit/>
            </a:bodyPr>
            <a:lstStyle/>
            <a:p>
              <a:r>
                <a:rPr lang="zh-CN" altLang="en-US" sz="375"/>
                <a:t>模型汇聚中心</a:t>
              </a:r>
              <a:endParaRPr lang="zh-CN" altLang="en-US" sz="375"/>
            </a:p>
          </p:txBody>
        </p:sp>
        <p:sp>
          <p:nvSpPr>
            <p:cNvPr id="51" name="圆角矩形 50"/>
            <p:cNvSpPr/>
            <p:nvPr/>
          </p:nvSpPr>
          <p:spPr>
            <a:xfrm>
              <a:off x="9423" y="6120"/>
              <a:ext cx="2410" cy="437"/>
            </a:xfrm>
            <a:prstGeom prst="roundRect">
              <a:avLst/>
            </a:prstGeom>
            <a:no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52" name="文本框 51"/>
            <p:cNvSpPr txBox="1"/>
            <p:nvPr/>
          </p:nvSpPr>
          <p:spPr>
            <a:xfrm>
              <a:off x="10031" y="6225"/>
              <a:ext cx="2069" cy="313"/>
            </a:xfrm>
            <a:prstGeom prst="rect">
              <a:avLst/>
            </a:prstGeom>
            <a:noFill/>
          </p:spPr>
          <p:txBody>
            <a:bodyPr wrap="square" rtlCol="0">
              <a:spAutoFit/>
            </a:bodyPr>
            <a:lstStyle/>
            <a:p>
              <a:r>
                <a:rPr lang="en-US" altLang="zh-CN" sz="375"/>
                <a:t>AI+ </a:t>
              </a:r>
              <a:r>
                <a:rPr lang="zh-CN" altLang="en-US" sz="375"/>
                <a:t>应用服务中心</a:t>
              </a:r>
              <a:endParaRPr lang="zh-CN" altLang="en-US" sz="375"/>
            </a:p>
          </p:txBody>
        </p:sp>
        <p:sp>
          <p:nvSpPr>
            <p:cNvPr id="59" name="圆角矩形 58"/>
            <p:cNvSpPr/>
            <p:nvPr/>
          </p:nvSpPr>
          <p:spPr>
            <a:xfrm>
              <a:off x="9426" y="8002"/>
              <a:ext cx="2403" cy="437"/>
            </a:xfrm>
            <a:prstGeom prst="roundRect">
              <a:avLst/>
            </a:prstGeom>
            <a:no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60" name="文本框 59"/>
            <p:cNvSpPr txBox="1"/>
            <p:nvPr/>
          </p:nvSpPr>
          <p:spPr>
            <a:xfrm>
              <a:off x="10115" y="8077"/>
              <a:ext cx="1221" cy="313"/>
            </a:xfrm>
            <a:prstGeom prst="rect">
              <a:avLst/>
            </a:prstGeom>
            <a:noFill/>
          </p:spPr>
          <p:txBody>
            <a:bodyPr wrap="square" rtlCol="0">
              <a:spAutoFit/>
            </a:bodyPr>
            <a:lstStyle/>
            <a:p>
              <a:r>
                <a:rPr lang="zh-CN" altLang="en-US" sz="375"/>
                <a:t>移动云算力底座</a:t>
              </a:r>
              <a:endParaRPr lang="zh-CN" altLang="en-US" sz="375"/>
            </a:p>
          </p:txBody>
        </p:sp>
        <p:sp>
          <p:nvSpPr>
            <p:cNvPr id="65" name="圆角矩形 64"/>
            <p:cNvSpPr/>
            <p:nvPr/>
          </p:nvSpPr>
          <p:spPr>
            <a:xfrm>
              <a:off x="9422" y="6696"/>
              <a:ext cx="1157" cy="437"/>
            </a:xfrm>
            <a:prstGeom prst="roundRect">
              <a:avLst/>
            </a:prstGeom>
            <a:no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66" name="文本框 65"/>
            <p:cNvSpPr txBox="1"/>
            <p:nvPr/>
          </p:nvSpPr>
          <p:spPr>
            <a:xfrm>
              <a:off x="9611" y="6777"/>
              <a:ext cx="1167" cy="313"/>
            </a:xfrm>
            <a:prstGeom prst="rect">
              <a:avLst/>
            </a:prstGeom>
            <a:noFill/>
          </p:spPr>
          <p:txBody>
            <a:bodyPr wrap="square" rtlCol="0">
              <a:spAutoFit/>
            </a:bodyPr>
            <a:lstStyle/>
            <a:p>
              <a:r>
                <a:rPr lang="zh-CN" altLang="en-US" sz="375"/>
                <a:t>数据处理平台</a:t>
              </a:r>
              <a:endParaRPr lang="zh-CN" altLang="en-US" sz="375"/>
            </a:p>
          </p:txBody>
        </p:sp>
        <p:sp>
          <p:nvSpPr>
            <p:cNvPr id="67" name="圆角矩形 66"/>
            <p:cNvSpPr/>
            <p:nvPr/>
          </p:nvSpPr>
          <p:spPr>
            <a:xfrm>
              <a:off x="10672" y="6696"/>
              <a:ext cx="1157" cy="437"/>
            </a:xfrm>
            <a:prstGeom prst="roundRect">
              <a:avLst/>
            </a:prstGeom>
            <a:no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68" name="文本框 67"/>
            <p:cNvSpPr txBox="1"/>
            <p:nvPr/>
          </p:nvSpPr>
          <p:spPr>
            <a:xfrm>
              <a:off x="10799" y="6777"/>
              <a:ext cx="1167" cy="313"/>
            </a:xfrm>
            <a:prstGeom prst="rect">
              <a:avLst/>
            </a:prstGeom>
            <a:noFill/>
          </p:spPr>
          <p:txBody>
            <a:bodyPr wrap="square" rtlCol="0">
              <a:spAutoFit/>
            </a:bodyPr>
            <a:lstStyle/>
            <a:p>
              <a:r>
                <a:rPr lang="zh-CN" altLang="en-US" sz="375"/>
                <a:t>算力训推平台</a:t>
              </a:r>
              <a:endParaRPr lang="zh-CN" altLang="en-US" sz="375"/>
            </a:p>
          </p:txBody>
        </p:sp>
        <p:sp>
          <p:nvSpPr>
            <p:cNvPr id="70" name="矩形 69"/>
            <p:cNvSpPr/>
            <p:nvPr/>
          </p:nvSpPr>
          <p:spPr>
            <a:xfrm>
              <a:off x="5949" y="6238"/>
              <a:ext cx="2125" cy="1021"/>
            </a:xfrm>
            <a:prstGeom prst="rect">
              <a:avLst/>
            </a:prstGeom>
            <a:noFill/>
            <a:ln w="12700"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78" name="矩形 77"/>
            <p:cNvSpPr/>
            <p:nvPr/>
          </p:nvSpPr>
          <p:spPr>
            <a:xfrm>
              <a:off x="3931" y="8481"/>
              <a:ext cx="2441" cy="662"/>
            </a:xfrm>
            <a:prstGeom prst="rect">
              <a:avLst/>
            </a:prstGeom>
            <a:noFill/>
            <a:ln w="12700" cmpd="sng">
              <a:solidFill>
                <a:schemeClr val="tx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cxnSp>
          <p:nvCxnSpPr>
            <p:cNvPr id="90" name="直接箭头连接符 89"/>
            <p:cNvCxnSpPr/>
            <p:nvPr/>
          </p:nvCxnSpPr>
          <p:spPr>
            <a:xfrm>
              <a:off x="3075" y="5684"/>
              <a:ext cx="0" cy="543"/>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91" name="直接箭头连接符 90"/>
            <p:cNvCxnSpPr/>
            <p:nvPr/>
          </p:nvCxnSpPr>
          <p:spPr>
            <a:xfrm>
              <a:off x="4388" y="5673"/>
              <a:ext cx="0" cy="543"/>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sp>
          <p:nvSpPr>
            <p:cNvPr id="96" name="文本框 95"/>
            <p:cNvSpPr txBox="1"/>
            <p:nvPr/>
          </p:nvSpPr>
          <p:spPr>
            <a:xfrm>
              <a:off x="2634" y="6923"/>
              <a:ext cx="1167" cy="313"/>
            </a:xfrm>
            <a:prstGeom prst="rect">
              <a:avLst/>
            </a:prstGeom>
            <a:noFill/>
          </p:spPr>
          <p:txBody>
            <a:bodyPr wrap="square" rtlCol="0">
              <a:spAutoFit/>
            </a:bodyPr>
            <a:lstStyle/>
            <a:p>
              <a:r>
                <a:rPr lang="zh-CN" altLang="en-US" sz="375"/>
                <a:t>数据目录</a:t>
              </a:r>
              <a:endParaRPr lang="zh-CN" altLang="en-US" sz="375"/>
            </a:p>
          </p:txBody>
        </p:sp>
        <p:sp>
          <p:nvSpPr>
            <p:cNvPr id="97" name="文本框 96"/>
            <p:cNvSpPr txBox="1"/>
            <p:nvPr/>
          </p:nvSpPr>
          <p:spPr>
            <a:xfrm>
              <a:off x="4051" y="6931"/>
              <a:ext cx="1167" cy="313"/>
            </a:xfrm>
            <a:prstGeom prst="rect">
              <a:avLst/>
            </a:prstGeom>
            <a:noFill/>
          </p:spPr>
          <p:txBody>
            <a:bodyPr wrap="square" rtlCol="0">
              <a:spAutoFit/>
            </a:bodyPr>
            <a:lstStyle/>
            <a:p>
              <a:r>
                <a:rPr lang="zh-CN" altLang="en-US" sz="375"/>
                <a:t>数据管道</a:t>
              </a:r>
              <a:endParaRPr lang="zh-CN" altLang="en-US" sz="375"/>
            </a:p>
          </p:txBody>
        </p:sp>
        <p:sp>
          <p:nvSpPr>
            <p:cNvPr id="98" name="文本框 97"/>
            <p:cNvSpPr txBox="1"/>
            <p:nvPr/>
          </p:nvSpPr>
          <p:spPr>
            <a:xfrm>
              <a:off x="2488" y="7833"/>
              <a:ext cx="1167" cy="313"/>
            </a:xfrm>
            <a:prstGeom prst="rect">
              <a:avLst/>
            </a:prstGeom>
            <a:noFill/>
          </p:spPr>
          <p:txBody>
            <a:bodyPr wrap="square" rtlCol="0">
              <a:spAutoFit/>
            </a:bodyPr>
            <a:lstStyle/>
            <a:p>
              <a:r>
                <a:rPr lang="zh-CN" altLang="en-US" sz="375"/>
                <a:t>大数据计算引擎</a:t>
              </a:r>
              <a:endParaRPr lang="zh-CN" altLang="en-US" sz="375"/>
            </a:p>
          </p:txBody>
        </p:sp>
        <p:sp>
          <p:nvSpPr>
            <p:cNvPr id="100" name="文本框 99"/>
            <p:cNvSpPr txBox="1"/>
            <p:nvPr/>
          </p:nvSpPr>
          <p:spPr>
            <a:xfrm>
              <a:off x="4075" y="7841"/>
              <a:ext cx="1167" cy="313"/>
            </a:xfrm>
            <a:prstGeom prst="rect">
              <a:avLst/>
            </a:prstGeom>
            <a:noFill/>
          </p:spPr>
          <p:txBody>
            <a:bodyPr wrap="square" rtlCol="0">
              <a:spAutoFit/>
            </a:bodyPr>
            <a:lstStyle/>
            <a:p>
              <a:r>
                <a:rPr lang="zh-CN" altLang="en-US" sz="375"/>
                <a:t>数据湖仓</a:t>
              </a:r>
              <a:endParaRPr lang="zh-CN" altLang="en-US" sz="375"/>
            </a:p>
          </p:txBody>
        </p:sp>
        <p:sp>
          <p:nvSpPr>
            <p:cNvPr id="101" name="文本框 100"/>
            <p:cNvSpPr txBox="1"/>
            <p:nvPr/>
          </p:nvSpPr>
          <p:spPr>
            <a:xfrm>
              <a:off x="4783" y="8715"/>
              <a:ext cx="1167" cy="313"/>
            </a:xfrm>
            <a:prstGeom prst="rect">
              <a:avLst/>
            </a:prstGeom>
            <a:noFill/>
          </p:spPr>
          <p:txBody>
            <a:bodyPr wrap="square" rtlCol="0">
              <a:spAutoFit/>
            </a:bodyPr>
            <a:lstStyle/>
            <a:p>
              <a:r>
                <a:rPr lang="zh-CN" altLang="en-US" sz="375"/>
                <a:t>数据存储</a:t>
              </a:r>
              <a:endParaRPr lang="zh-CN" altLang="en-US" sz="375"/>
            </a:p>
          </p:txBody>
        </p:sp>
        <p:sp>
          <p:nvSpPr>
            <p:cNvPr id="102" name="文本框 101"/>
            <p:cNvSpPr txBox="1"/>
            <p:nvPr/>
          </p:nvSpPr>
          <p:spPr>
            <a:xfrm>
              <a:off x="6034" y="6952"/>
              <a:ext cx="1167" cy="313"/>
            </a:xfrm>
            <a:prstGeom prst="rect">
              <a:avLst/>
            </a:prstGeom>
            <a:noFill/>
          </p:spPr>
          <p:txBody>
            <a:bodyPr wrap="square" rtlCol="0">
              <a:spAutoFit/>
            </a:bodyPr>
            <a:lstStyle/>
            <a:p>
              <a:r>
                <a:rPr lang="zh-CN" altLang="en-US" sz="375"/>
                <a:t>搜索引擎</a:t>
              </a:r>
              <a:endParaRPr lang="zh-CN" altLang="en-US" sz="375"/>
            </a:p>
          </p:txBody>
        </p:sp>
        <p:sp>
          <p:nvSpPr>
            <p:cNvPr id="107" name="文本框 106"/>
            <p:cNvSpPr txBox="1"/>
            <p:nvPr/>
          </p:nvSpPr>
          <p:spPr>
            <a:xfrm>
              <a:off x="7135" y="6959"/>
              <a:ext cx="1167" cy="313"/>
            </a:xfrm>
            <a:prstGeom prst="rect">
              <a:avLst/>
            </a:prstGeom>
            <a:noFill/>
          </p:spPr>
          <p:txBody>
            <a:bodyPr wrap="square" rtlCol="0">
              <a:spAutoFit/>
            </a:bodyPr>
            <a:lstStyle/>
            <a:p>
              <a:r>
                <a:rPr lang="zh-CN" altLang="en-US" sz="375"/>
                <a:t>向量数据库</a:t>
              </a:r>
              <a:endParaRPr lang="zh-CN" altLang="en-US" sz="375"/>
            </a:p>
          </p:txBody>
        </p:sp>
        <p:sp>
          <p:nvSpPr>
            <p:cNvPr id="108" name="文本框 107"/>
            <p:cNvSpPr txBox="1"/>
            <p:nvPr/>
          </p:nvSpPr>
          <p:spPr>
            <a:xfrm>
              <a:off x="6534" y="8314"/>
              <a:ext cx="1167" cy="436"/>
            </a:xfrm>
            <a:prstGeom prst="rect">
              <a:avLst/>
            </a:prstGeom>
            <a:noFill/>
          </p:spPr>
          <p:txBody>
            <a:bodyPr wrap="square" rtlCol="0">
              <a:spAutoFit/>
            </a:bodyPr>
            <a:lstStyle/>
            <a:p>
              <a:r>
                <a:rPr lang="zh-CN" altLang="en-US" sz="375"/>
                <a:t>非关系型数据库</a:t>
              </a:r>
              <a:endParaRPr lang="zh-CN" altLang="en-US" sz="375"/>
            </a:p>
            <a:p>
              <a:r>
                <a:rPr lang="en-US" altLang="zh-CN" sz="375"/>
                <a:t>    </a:t>
              </a:r>
              <a:r>
                <a:rPr lang="zh-CN" altLang="en-US" sz="375"/>
                <a:t>（上下文）</a:t>
              </a:r>
              <a:endParaRPr lang="zh-CN" altLang="en-US" sz="375"/>
            </a:p>
          </p:txBody>
        </p:sp>
        <p:sp>
          <p:nvSpPr>
            <p:cNvPr id="109" name="文本框 108"/>
            <p:cNvSpPr txBox="1"/>
            <p:nvPr/>
          </p:nvSpPr>
          <p:spPr>
            <a:xfrm>
              <a:off x="3055" y="5817"/>
              <a:ext cx="1497" cy="313"/>
            </a:xfrm>
            <a:prstGeom prst="rect">
              <a:avLst/>
            </a:prstGeom>
            <a:noFill/>
          </p:spPr>
          <p:txBody>
            <a:bodyPr wrap="square" rtlCol="0">
              <a:spAutoFit/>
            </a:bodyPr>
            <a:lstStyle/>
            <a:p>
              <a:r>
                <a:rPr lang="zh-CN" altLang="en-US" sz="375"/>
                <a:t>用户行为、画像数据</a:t>
              </a:r>
              <a:endParaRPr lang="zh-CN" altLang="en-US" sz="375"/>
            </a:p>
          </p:txBody>
        </p:sp>
        <p:sp>
          <p:nvSpPr>
            <p:cNvPr id="110" name="文本框 109"/>
            <p:cNvSpPr txBox="1"/>
            <p:nvPr/>
          </p:nvSpPr>
          <p:spPr>
            <a:xfrm>
              <a:off x="3368" y="7028"/>
              <a:ext cx="1167" cy="313"/>
            </a:xfrm>
            <a:prstGeom prst="rect">
              <a:avLst/>
            </a:prstGeom>
            <a:noFill/>
          </p:spPr>
          <p:txBody>
            <a:bodyPr wrap="square" rtlCol="0">
              <a:spAutoFit/>
            </a:bodyPr>
            <a:lstStyle/>
            <a:p>
              <a:r>
                <a:rPr lang="zh-CN" altLang="en-US" sz="375"/>
                <a:t>语料加工</a:t>
              </a:r>
              <a:endParaRPr lang="zh-CN" altLang="en-US" sz="375"/>
            </a:p>
          </p:txBody>
        </p:sp>
        <p:sp>
          <p:nvSpPr>
            <p:cNvPr id="111" name="文本框 110"/>
            <p:cNvSpPr txBox="1"/>
            <p:nvPr/>
          </p:nvSpPr>
          <p:spPr>
            <a:xfrm>
              <a:off x="9955" y="4398"/>
              <a:ext cx="1366" cy="313"/>
            </a:xfrm>
            <a:prstGeom prst="rect">
              <a:avLst/>
            </a:prstGeom>
            <a:noFill/>
          </p:spPr>
          <p:txBody>
            <a:bodyPr wrap="square" rtlCol="0">
              <a:spAutoFit/>
            </a:bodyPr>
            <a:lstStyle/>
            <a:p>
              <a:r>
                <a:rPr lang="en-US" altLang="zh-CN" sz="375"/>
                <a:t>DeepSeek</a:t>
              </a:r>
              <a:r>
                <a:rPr lang="zh-CN" altLang="en-US" sz="375"/>
                <a:t>满血模型</a:t>
              </a:r>
              <a:endParaRPr lang="zh-CN" altLang="en-US" sz="375"/>
            </a:p>
          </p:txBody>
        </p:sp>
        <p:sp>
          <p:nvSpPr>
            <p:cNvPr id="112" name="文本框 111"/>
            <p:cNvSpPr txBox="1"/>
            <p:nvPr/>
          </p:nvSpPr>
          <p:spPr>
            <a:xfrm>
              <a:off x="9240" y="4134"/>
              <a:ext cx="1167" cy="313"/>
            </a:xfrm>
            <a:prstGeom prst="rect">
              <a:avLst/>
            </a:prstGeom>
            <a:noFill/>
          </p:spPr>
          <p:txBody>
            <a:bodyPr wrap="square" rtlCol="0">
              <a:spAutoFit/>
            </a:bodyPr>
            <a:lstStyle/>
            <a:p>
              <a:r>
                <a:rPr lang="zh-CN" altLang="en-US" sz="375"/>
                <a:t>模型层</a:t>
              </a:r>
              <a:endParaRPr lang="zh-CN" altLang="en-US" sz="375"/>
            </a:p>
          </p:txBody>
        </p:sp>
        <p:sp>
          <p:nvSpPr>
            <p:cNvPr id="113" name="文本框 112"/>
            <p:cNvSpPr txBox="1"/>
            <p:nvPr/>
          </p:nvSpPr>
          <p:spPr>
            <a:xfrm>
              <a:off x="9343" y="5238"/>
              <a:ext cx="1625" cy="313"/>
            </a:xfrm>
            <a:prstGeom prst="rect">
              <a:avLst/>
            </a:prstGeom>
            <a:noFill/>
          </p:spPr>
          <p:txBody>
            <a:bodyPr wrap="square" rtlCol="0">
              <a:spAutoFit/>
            </a:bodyPr>
            <a:lstStyle/>
            <a:p>
              <a:r>
                <a:rPr lang="zh-CN" altLang="en-US" sz="375"/>
                <a:t>移动云</a:t>
              </a:r>
              <a:r>
                <a:rPr lang="en-US" altLang="zh-CN" sz="375"/>
                <a:t>MaaS</a:t>
              </a:r>
              <a:r>
                <a:rPr lang="zh-CN" altLang="en-US" sz="375"/>
                <a:t>能力平台</a:t>
              </a:r>
              <a:endParaRPr lang="zh-CN" altLang="en-US" sz="375"/>
            </a:p>
          </p:txBody>
        </p:sp>
        <p:cxnSp>
          <p:nvCxnSpPr>
            <p:cNvPr id="114" name="直接箭头连接符 113"/>
            <p:cNvCxnSpPr/>
            <p:nvPr/>
          </p:nvCxnSpPr>
          <p:spPr>
            <a:xfrm flipV="1">
              <a:off x="5477" y="6630"/>
              <a:ext cx="500" cy="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7" name="直接箭头连接符 116"/>
            <p:cNvCxnSpPr/>
            <p:nvPr/>
          </p:nvCxnSpPr>
          <p:spPr>
            <a:xfrm flipH="1" flipV="1">
              <a:off x="5691" y="7969"/>
              <a:ext cx="999" cy="8"/>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18" name="直接箭头连接符 117"/>
            <p:cNvCxnSpPr/>
            <p:nvPr/>
          </p:nvCxnSpPr>
          <p:spPr>
            <a:xfrm>
              <a:off x="7029" y="5221"/>
              <a:ext cx="8" cy="814"/>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119" name="直接箭头连接符 118"/>
            <p:cNvCxnSpPr/>
            <p:nvPr/>
          </p:nvCxnSpPr>
          <p:spPr>
            <a:xfrm>
              <a:off x="8371" y="7118"/>
              <a:ext cx="421" cy="0"/>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sp>
          <p:nvSpPr>
            <p:cNvPr id="121" name="文本框 120"/>
            <p:cNvSpPr txBox="1"/>
            <p:nvPr/>
          </p:nvSpPr>
          <p:spPr>
            <a:xfrm>
              <a:off x="3359" y="3853"/>
              <a:ext cx="1497" cy="313"/>
            </a:xfrm>
            <a:prstGeom prst="rect">
              <a:avLst/>
            </a:prstGeom>
            <a:noFill/>
          </p:spPr>
          <p:txBody>
            <a:bodyPr wrap="square" rtlCol="0">
              <a:spAutoFit/>
            </a:bodyPr>
            <a:lstStyle/>
            <a:p>
              <a:r>
                <a:rPr lang="zh-CN" altLang="en-US" sz="375"/>
                <a:t>智慧教育平台</a:t>
              </a:r>
              <a:endParaRPr lang="zh-CN" altLang="en-US" sz="375"/>
            </a:p>
          </p:txBody>
        </p:sp>
        <p:cxnSp>
          <p:nvCxnSpPr>
            <p:cNvPr id="124" name="直接箭头连接符 123"/>
            <p:cNvCxnSpPr/>
            <p:nvPr/>
          </p:nvCxnSpPr>
          <p:spPr>
            <a:xfrm>
              <a:off x="7111" y="7237"/>
              <a:ext cx="2" cy="435"/>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125" name="直接箭头连接符 124"/>
            <p:cNvCxnSpPr/>
            <p:nvPr/>
          </p:nvCxnSpPr>
          <p:spPr>
            <a:xfrm>
              <a:off x="8359" y="5572"/>
              <a:ext cx="421" cy="0"/>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sp>
          <p:nvSpPr>
            <p:cNvPr id="126" name="文本框 125"/>
            <p:cNvSpPr txBox="1"/>
            <p:nvPr/>
          </p:nvSpPr>
          <p:spPr>
            <a:xfrm>
              <a:off x="5426" y="6331"/>
              <a:ext cx="1167" cy="313"/>
            </a:xfrm>
            <a:prstGeom prst="rect">
              <a:avLst/>
            </a:prstGeom>
            <a:noFill/>
          </p:spPr>
          <p:txBody>
            <a:bodyPr wrap="square" rtlCol="0">
              <a:spAutoFit/>
            </a:bodyPr>
            <a:lstStyle/>
            <a:p>
              <a:r>
                <a:rPr lang="zh-CN" altLang="en-US" sz="375"/>
                <a:t>向量化</a:t>
              </a:r>
              <a:endParaRPr lang="zh-CN" altLang="en-US" sz="375"/>
            </a:p>
          </p:txBody>
        </p:sp>
        <p:sp>
          <p:nvSpPr>
            <p:cNvPr id="127" name="文本框 126"/>
            <p:cNvSpPr txBox="1"/>
            <p:nvPr/>
          </p:nvSpPr>
          <p:spPr>
            <a:xfrm>
              <a:off x="6963" y="5494"/>
              <a:ext cx="1167" cy="313"/>
            </a:xfrm>
            <a:prstGeom prst="rect">
              <a:avLst/>
            </a:prstGeom>
            <a:noFill/>
          </p:spPr>
          <p:txBody>
            <a:bodyPr wrap="square" rtlCol="0">
              <a:spAutoFit/>
            </a:bodyPr>
            <a:lstStyle/>
            <a:p>
              <a:r>
                <a:rPr lang="zh-CN" altLang="en-US" sz="375"/>
                <a:t>知识库检索</a:t>
              </a:r>
              <a:endParaRPr lang="zh-CN" altLang="en-US" sz="375"/>
            </a:p>
          </p:txBody>
        </p:sp>
        <p:cxnSp>
          <p:nvCxnSpPr>
            <p:cNvPr id="128" name="直接箭头连接符 127"/>
            <p:cNvCxnSpPr/>
            <p:nvPr/>
          </p:nvCxnSpPr>
          <p:spPr>
            <a:xfrm>
              <a:off x="4820" y="8136"/>
              <a:ext cx="0" cy="364"/>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cxnSp>
          <p:nvCxnSpPr>
            <p:cNvPr id="129" name="直接箭头连接符 128"/>
            <p:cNvCxnSpPr/>
            <p:nvPr/>
          </p:nvCxnSpPr>
          <p:spPr>
            <a:xfrm>
              <a:off x="5446" y="8108"/>
              <a:ext cx="0" cy="364"/>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pic>
          <p:nvPicPr>
            <p:cNvPr id="3" name="图片 2" descr="用户"/>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24" y="2075"/>
              <a:ext cx="663" cy="641"/>
            </a:xfrm>
            <a:prstGeom prst="rect">
              <a:avLst/>
            </a:prstGeom>
          </p:spPr>
        </p:pic>
        <p:cxnSp>
          <p:nvCxnSpPr>
            <p:cNvPr id="27" name="直接箭头连接符 26"/>
            <p:cNvCxnSpPr/>
            <p:nvPr/>
          </p:nvCxnSpPr>
          <p:spPr>
            <a:xfrm>
              <a:off x="7053" y="2698"/>
              <a:ext cx="0" cy="546"/>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35" name="图片 34" descr="用户"/>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24" y="2065"/>
              <a:ext cx="663" cy="641"/>
            </a:xfrm>
            <a:prstGeom prst="rect">
              <a:avLst/>
            </a:prstGeom>
          </p:spPr>
        </p:pic>
        <p:cxnSp>
          <p:nvCxnSpPr>
            <p:cNvPr id="36" name="直接箭头连接符 35"/>
            <p:cNvCxnSpPr/>
            <p:nvPr/>
          </p:nvCxnSpPr>
          <p:spPr>
            <a:xfrm>
              <a:off x="3753" y="2688"/>
              <a:ext cx="0" cy="546"/>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40628" y="156661"/>
            <a:ext cx="6463665" cy="345440"/>
          </a:xfrm>
          <a:noFill/>
        </p:spPr>
        <p:txBody>
          <a:bodyPr vert="horz" wrap="square" lIns="68580" tIns="34290" rIns="68580" bIns="34290" rtlCol="0" anchor="ctr" anchorCtr="0">
            <a:spAutoFit/>
          </a:bodyPr>
          <a:lstStyle>
            <a:lvl1pPr algn="l" defTabSz="914400" rtl="0" eaLnBrk="1" latinLnBrk="0" hangingPunct="1">
              <a:lnSpc>
                <a:spcPct val="100000"/>
              </a:lnSpc>
              <a:spcBef>
                <a:spcPct val="0"/>
              </a:spcBef>
              <a:buNone/>
              <a:defRPr sz="2800" b="1" kern="1200">
                <a:solidFill>
                  <a:srgbClr val="0B93DF"/>
                </a:solidFill>
                <a:latin typeface="微软雅黑" panose="020B0503020204020204" pitchFamily="34" charset="-122"/>
                <a:ea typeface="微软雅黑" panose="020B0503020204020204" pitchFamily="34" charset="-122"/>
                <a:cs typeface="+mj-cs"/>
              </a:defRPr>
            </a:lvl1pPr>
          </a:lstStyle>
          <a:p>
            <a:pPr lvl="0" algn="l">
              <a:spcBef>
                <a:spcPts val="130"/>
              </a:spcBef>
              <a:buClrTx/>
              <a:buSzTx/>
              <a:buFontTx/>
            </a:pPr>
            <a:r>
              <a:rPr lang="en-US" altLang="zh-CN" sz="1800" dirty="0">
                <a:solidFill>
                  <a:srgbClr val="0084CF"/>
                </a:solidFill>
                <a:cs typeface="+mn-cs"/>
                <a:sym typeface="+mn-ea"/>
              </a:rPr>
              <a:t>DeepSeek-V3/R1引爆AI行业的几项关键要素</a:t>
            </a:r>
            <a:endParaRPr lang="en-US" altLang="zh-CN" sz="1800" dirty="0">
              <a:solidFill>
                <a:srgbClr val="0084CF"/>
              </a:solidFill>
              <a:cs typeface="+mn-cs"/>
              <a:sym typeface="+mn-ea"/>
            </a:endParaRPr>
          </a:p>
        </p:txBody>
      </p:sp>
      <p:grpSp>
        <p:nvGrpSpPr>
          <p:cNvPr id="15" name="组合 14"/>
          <p:cNvGrpSpPr/>
          <p:nvPr/>
        </p:nvGrpSpPr>
        <p:grpSpPr>
          <a:xfrm>
            <a:off x="188595" y="3153251"/>
            <a:ext cx="4279583" cy="1260634"/>
            <a:chOff x="396" y="6427"/>
            <a:chExt cx="8986" cy="2647"/>
          </a:xfrm>
        </p:grpSpPr>
        <p:sp>
          <p:nvSpPr>
            <p:cNvPr id="9" name="文本框 8"/>
            <p:cNvSpPr txBox="1"/>
            <p:nvPr>
              <p:custDataLst>
                <p:tags r:id="rId1"/>
              </p:custDataLst>
            </p:nvPr>
          </p:nvSpPr>
          <p:spPr>
            <a:xfrm>
              <a:off x="398" y="6453"/>
              <a:ext cx="8984" cy="2621"/>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chor="t">
              <a:noAutofit/>
            </a:bodyPr>
            <a:lstStyle/>
            <a:p>
              <a:pPr marL="285750" lvl="0" indent="-285750" algn="just">
                <a:lnSpc>
                  <a:spcPct val="130000"/>
                </a:lnSpc>
                <a:spcBef>
                  <a:spcPts val="200"/>
                </a:spcBef>
                <a:spcAft>
                  <a:spcPts val="200"/>
                </a:spcAft>
                <a:buClrTx/>
                <a:buSzTx/>
                <a:buFont typeface="Arial" panose="020B0604020202020204" pitchFamily="34" charset="0"/>
                <a:buChar char="•"/>
              </a:pPr>
              <a:endParaRPr lang="zh-CN" altLang="en-US" sz="9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矩形 7"/>
            <p:cNvSpPr/>
            <p:nvPr>
              <p:custDataLst>
                <p:tags r:id="rId2"/>
              </p:custDataLst>
            </p:nvPr>
          </p:nvSpPr>
          <p:spPr bwMode="auto">
            <a:xfrm>
              <a:off x="396" y="6427"/>
              <a:ext cx="8985" cy="728"/>
            </a:xfrm>
            <a:prstGeom prst="rect">
              <a:avLst/>
            </a:prstGeom>
            <a:gradFill>
              <a:gsLst>
                <a:gs pos="0">
                  <a:srgbClr val="217DF8"/>
                </a:gs>
                <a:gs pos="100000">
                  <a:srgbClr val="70B5F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34290" rIns="68580" bIns="34290" numCol="1" spcCol="0" rtlCol="0" fromWordArt="0" anchor="ctr" anchorCtr="0" forceAA="0" compatLnSpc="1">
              <a:noAutofit/>
            </a:bodyPr>
            <a:lstStyle/>
            <a:p>
              <a:pPr lvl="0" algn="ctr">
                <a:spcBef>
                  <a:spcPts val="0"/>
                </a:spcBef>
                <a:spcAft>
                  <a:spcPts val="0"/>
                </a:spcAft>
                <a:buClrTx/>
                <a:buSzTx/>
                <a:buFontTx/>
              </a:pPr>
              <a:r>
                <a:rPr lang="en-US" altLang="zh-CN"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三、核心技术公开</a:t>
              </a:r>
              <a:endParaRPr lang="en-US" altLang="zh-CN"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文本框 1"/>
            <p:cNvSpPr txBox="1"/>
            <p:nvPr>
              <p:custDataLst>
                <p:tags r:id="rId3"/>
              </p:custDataLst>
            </p:nvPr>
          </p:nvSpPr>
          <p:spPr>
            <a:xfrm>
              <a:off x="530" y="7155"/>
              <a:ext cx="8706" cy="1823"/>
            </a:xfrm>
            <a:prstGeom prst="rect">
              <a:avLst/>
            </a:prstGeom>
          </p:spPr>
          <p:txBody>
            <a:bodyPr wrap="square" anchor="ctr" anchorCtr="0">
              <a:noAutofit/>
            </a:bodyPr>
            <a:lstStyle/>
            <a:p>
              <a:pPr indent="0" algn="ctr">
                <a:lnSpc>
                  <a:spcPct val="200000"/>
                </a:lnSpc>
                <a:spcBef>
                  <a:spcPts val="200"/>
                </a:spcBef>
                <a:spcAft>
                  <a:spcPts val="200"/>
                </a:spcAft>
                <a:buFont typeface="Arial" panose="020B0604020202020204" pitchFamily="34" charset="0"/>
                <a:buNone/>
              </a:pPr>
              <a:r>
                <a:rPr lang="en-US" altLang="zh-CN" sz="900">
                  <a:latin typeface="微软雅黑" panose="020B0503020204020204" pitchFamily="34" charset="-122"/>
                  <a:ea typeface="微软雅黑" panose="020B0503020204020204" pitchFamily="34" charset="-122"/>
                  <a:cs typeface="微软雅黑" panose="020B0503020204020204" pitchFamily="34" charset="-122"/>
                  <a:sym typeface="+mn-ea"/>
                </a:rPr>
                <a:t>DeepSeek-R1</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公开技术报告，</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详细说明了思维链推理实现路径</a:t>
              </a:r>
              <a:r>
                <a:rPr lang="zh-CN" altLang="en-US" sz="90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证明完全有可能在不使用人类监督微调的前提下，让</a:t>
              </a:r>
              <a:r>
                <a:rPr lang="en-US" altLang="zh-CN" sz="90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通过</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纯粹的强化学习实现推理能力的自主进化，</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经验可复制，</a:t>
              </a:r>
              <a:r>
                <a:rPr lang="zh-CN" altLang="en-US" sz="900" b="1">
                  <a:latin typeface="微软雅黑" panose="020B0503020204020204" pitchFamily="34" charset="-122"/>
                  <a:ea typeface="微软雅黑" panose="020B0503020204020204" pitchFamily="34" charset="-122"/>
                  <a:cs typeface="微软雅黑" panose="020B0503020204020204" pitchFamily="34" charset="-122"/>
                  <a:sym typeface="+mn-ea"/>
                </a:rPr>
                <a:t>为业界其他模型研究提供指引。</a:t>
              </a:r>
              <a:endParaRPr lang="zh-CN" altLang="en-US" sz="90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16" name="组合 15"/>
          <p:cNvGrpSpPr/>
          <p:nvPr/>
        </p:nvGrpSpPr>
        <p:grpSpPr>
          <a:xfrm>
            <a:off x="4639628" y="3153251"/>
            <a:ext cx="4279106" cy="1289685"/>
            <a:chOff x="9742" y="6426"/>
            <a:chExt cx="8985" cy="2708"/>
          </a:xfrm>
        </p:grpSpPr>
        <p:sp>
          <p:nvSpPr>
            <p:cNvPr id="21" name="文本框 20"/>
            <p:cNvSpPr txBox="1"/>
            <p:nvPr>
              <p:custDataLst>
                <p:tags r:id="rId4"/>
              </p:custDataLst>
            </p:nvPr>
          </p:nvSpPr>
          <p:spPr>
            <a:xfrm>
              <a:off x="9742" y="6426"/>
              <a:ext cx="8984" cy="2646"/>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chor="t">
              <a:noAutofit/>
            </a:bodyPr>
            <a:lstStyle/>
            <a:p>
              <a:pPr marL="285750" lvl="0" indent="-285750" algn="just">
                <a:lnSpc>
                  <a:spcPct val="130000"/>
                </a:lnSpc>
                <a:spcBef>
                  <a:spcPts val="200"/>
                </a:spcBef>
                <a:spcAft>
                  <a:spcPts val="200"/>
                </a:spcAft>
                <a:buClrTx/>
                <a:buSzTx/>
                <a:buFont typeface="Arial" panose="020B0604020202020204" pitchFamily="34" charset="0"/>
                <a:buChar char="•"/>
              </a:pPr>
              <a:endParaRPr lang="zh-CN" altLang="en-US" sz="9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矩形 7"/>
            <p:cNvSpPr/>
            <p:nvPr>
              <p:custDataLst>
                <p:tags r:id="rId5"/>
              </p:custDataLst>
            </p:nvPr>
          </p:nvSpPr>
          <p:spPr bwMode="auto">
            <a:xfrm>
              <a:off x="9742" y="6435"/>
              <a:ext cx="8985" cy="739"/>
            </a:xfrm>
            <a:prstGeom prst="rect">
              <a:avLst/>
            </a:prstGeom>
            <a:gradFill>
              <a:gsLst>
                <a:gs pos="0">
                  <a:srgbClr val="217DF8"/>
                </a:gs>
                <a:gs pos="100000">
                  <a:srgbClr val="70B5F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34290" rIns="68580" bIns="34290" numCol="1" spcCol="0" rtlCol="0" fromWordArt="0" anchor="ctr" anchorCtr="0" forceAA="0" compatLnSpc="1">
              <a:noAutofit/>
            </a:bodyPr>
            <a:lstStyle/>
            <a:p>
              <a:pPr lvl="0" algn="ctr">
                <a:spcBef>
                  <a:spcPts val="0"/>
                </a:spcBef>
                <a:spcAft>
                  <a:spcPts val="0"/>
                </a:spcAft>
                <a:buClrTx/>
                <a:buSzTx/>
                <a:buFontTx/>
              </a:pPr>
              <a:r>
                <a:rPr lang="en-US" altLang="zh-CN"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四、</a:t>
              </a:r>
              <a:r>
                <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训推成本低</a:t>
              </a:r>
              <a:endPar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 name="文本框 1"/>
            <p:cNvSpPr txBox="1"/>
            <p:nvPr>
              <p:custDataLst>
                <p:tags r:id="rId6"/>
              </p:custDataLst>
            </p:nvPr>
          </p:nvSpPr>
          <p:spPr>
            <a:xfrm>
              <a:off x="9839" y="7175"/>
              <a:ext cx="8727" cy="1959"/>
            </a:xfrm>
            <a:prstGeom prst="rect">
              <a:avLst/>
            </a:prstGeom>
          </p:spPr>
          <p:txBody>
            <a:bodyPr wrap="square" anchor="ctr" anchorCtr="0">
              <a:noAutofit/>
            </a:bodyPr>
            <a:lstStyle/>
            <a:p>
              <a:pPr indent="0" algn="ctr">
                <a:lnSpc>
                  <a:spcPct val="200000"/>
                </a:lnSpc>
                <a:spcBef>
                  <a:spcPts val="200"/>
                </a:spcBef>
                <a:spcAft>
                  <a:spcPts val="200"/>
                </a:spcAft>
                <a:buFont typeface="Arial" panose="020B0604020202020204" pitchFamily="34" charset="0"/>
                <a:buNone/>
              </a:pPr>
              <a:r>
                <a:rPr lang="en-US" altLang="zh-CN" sz="900">
                  <a:latin typeface="微软雅黑" panose="020B0503020204020204" pitchFamily="34" charset="-122"/>
                  <a:ea typeface="微软雅黑" panose="020B0503020204020204" pitchFamily="34" charset="-122"/>
                  <a:cs typeface="微软雅黑" panose="020B0503020204020204" pitchFamily="34" charset="-122"/>
                  <a:sym typeface="+mn-ea"/>
                </a:rPr>
                <a:t>DeepSeek-V3</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训练成本</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仅为同</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级别稠密模型</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sym typeface="+mn-ea"/>
                </a:rPr>
                <a:t>LLama3.1-405B</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alt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1/10</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sym typeface="+mn-ea"/>
                </a:rPr>
                <a:t>多头潜在注意力、多</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sym typeface="+mn-ea"/>
                </a:rPr>
                <a:t>Token并行预测等技术进一步加速推理效率，</a:t>
              </a:r>
              <a:r>
                <a:rPr lang="en-US" alt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API</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调用成本降低至同类模型</a:t>
              </a:r>
              <a:r>
                <a:rPr lang="en-US" alt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1/10</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以下，</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蒸馏版更是大大推动模型落地应用进展。</a:t>
              </a:r>
              <a:endPar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12" name="组合 11"/>
          <p:cNvGrpSpPr/>
          <p:nvPr/>
        </p:nvGrpSpPr>
        <p:grpSpPr>
          <a:xfrm>
            <a:off x="195739" y="1522571"/>
            <a:ext cx="4279106" cy="1260158"/>
            <a:chOff x="411" y="2775"/>
            <a:chExt cx="8985" cy="2646"/>
          </a:xfrm>
        </p:grpSpPr>
        <p:sp>
          <p:nvSpPr>
            <p:cNvPr id="5" name="矩形 4"/>
            <p:cNvSpPr/>
            <p:nvPr>
              <p:custDataLst>
                <p:tags r:id="rId7"/>
              </p:custDataLst>
            </p:nvPr>
          </p:nvSpPr>
          <p:spPr bwMode="auto">
            <a:xfrm>
              <a:off x="411" y="2799"/>
              <a:ext cx="8984" cy="2622"/>
            </a:xfrm>
            <a:prstGeom prst="rect">
              <a:avLst/>
            </a:prstGeom>
            <a:noFill/>
            <a:ln w="12700">
              <a:gradFill>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510000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indent="-381000" algn="ctr">
                <a:lnSpc>
                  <a:spcPct val="150000"/>
                </a:lnSpc>
                <a:buClrTx/>
                <a:buSzTx/>
                <a:buFont typeface="Arial" panose="020B0604020202020204" pitchFamily="34" charset="0"/>
                <a:buChar char="•"/>
              </a:pPr>
              <a:endParaRPr lang="zh-CN" altLang="en-US" sz="100" dirty="0">
                <a:solidFill>
                  <a:prstClr val="white"/>
                </a:solidFill>
                <a:latin typeface="微软雅黑" panose="020B0503020204020204" pitchFamily="34" charset="-122"/>
                <a:ea typeface="微软雅黑" panose="020B0503020204020204" pitchFamily="34" charset="-122"/>
                <a:sym typeface="+mn-ea"/>
              </a:endParaRPr>
            </a:p>
          </p:txBody>
        </p:sp>
        <p:sp>
          <p:nvSpPr>
            <p:cNvPr id="7" name="矩形 7"/>
            <p:cNvSpPr/>
            <p:nvPr>
              <p:custDataLst>
                <p:tags r:id="rId8"/>
              </p:custDataLst>
            </p:nvPr>
          </p:nvSpPr>
          <p:spPr bwMode="auto">
            <a:xfrm>
              <a:off x="411" y="2775"/>
              <a:ext cx="8985" cy="700"/>
            </a:xfrm>
            <a:prstGeom prst="rect">
              <a:avLst/>
            </a:prstGeom>
            <a:gradFill>
              <a:gsLst>
                <a:gs pos="0">
                  <a:srgbClr val="217DF8"/>
                </a:gs>
                <a:gs pos="100000">
                  <a:srgbClr val="70B5F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34290" rIns="68580" bIns="34290" numCol="1" spcCol="0" rtlCol="0" fromWordArt="0" anchor="ctr" anchorCtr="0" forceAA="0" compatLnSpc="1">
              <a:noAutofit/>
            </a:bodyPr>
            <a:lstStyle/>
            <a:p>
              <a:pPr lvl="0" algn="ctr">
                <a:spcBef>
                  <a:spcPts val="0"/>
                </a:spcBef>
                <a:spcAft>
                  <a:spcPts val="0"/>
                </a:spcAft>
                <a:buClrTx/>
                <a:buSzTx/>
                <a:buFontTx/>
              </a:pPr>
              <a:r>
                <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一、免费开源</a:t>
              </a:r>
              <a:endPar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custDataLst>
                <p:tags r:id="rId9"/>
              </p:custDataLst>
            </p:nvPr>
          </p:nvSpPr>
          <p:spPr>
            <a:xfrm>
              <a:off x="449" y="3474"/>
              <a:ext cx="8946" cy="1940"/>
            </a:xfrm>
            <a:prstGeom prst="rect">
              <a:avLst/>
            </a:prstGeom>
          </p:spPr>
          <p:txBody>
            <a:bodyPr wrap="square" anchor="ctr" anchorCtr="0">
              <a:noAutofit/>
            </a:bodyPr>
            <a:lstStyle/>
            <a:p>
              <a:pPr indent="0" algn="ctr">
                <a:lnSpc>
                  <a:spcPct val="200000"/>
                </a:lnSpc>
                <a:spcBef>
                  <a:spcPts val="200"/>
                </a:spcBef>
                <a:spcAft>
                  <a:spcPts val="200"/>
                </a:spcAft>
                <a:buFont typeface="Arial" panose="020B0604020202020204" pitchFamily="34" charset="0"/>
                <a:buNone/>
              </a:pP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MIT</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协议开源，</a:t>
              </a:r>
              <a:r>
                <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允许用户自由使用、修改和分发代码</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，同时容许将修改后的代码</a:t>
              </a:r>
              <a:r>
                <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用于商业用途</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而不必公开源码，使得企业和个人都能轻松采用</a:t>
              </a:r>
              <a:r>
                <a:rPr lang="en-US" altLang="zh-CN"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DeepSeek</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的技术而不受任何限制，因此被</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全球</a:t>
              </a:r>
              <a:r>
                <a:rPr lang="en-US" alt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开发者称之为真正的“</a:t>
              </a:r>
              <a:r>
                <a:rPr lang="en-US" alt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OpenAI</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0" name="组合 9"/>
          <p:cNvGrpSpPr/>
          <p:nvPr/>
        </p:nvGrpSpPr>
        <p:grpSpPr>
          <a:xfrm>
            <a:off x="4621054" y="1522571"/>
            <a:ext cx="4279583" cy="1256824"/>
            <a:chOff x="9742" y="2380"/>
            <a:chExt cx="8986" cy="2639"/>
          </a:xfrm>
        </p:grpSpPr>
        <p:sp>
          <p:nvSpPr>
            <p:cNvPr id="13" name="文本框 12"/>
            <p:cNvSpPr txBox="1"/>
            <p:nvPr>
              <p:custDataLst>
                <p:tags r:id="rId10"/>
              </p:custDataLst>
            </p:nvPr>
          </p:nvSpPr>
          <p:spPr>
            <a:xfrm>
              <a:off x="9742" y="2437"/>
              <a:ext cx="8986" cy="2581"/>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nchor="t">
              <a:noAutofit/>
            </a:bodyPr>
            <a:lstStyle/>
            <a:p>
              <a:pPr marL="285750" lvl="0" indent="-285750" algn="just">
                <a:lnSpc>
                  <a:spcPct val="130000"/>
                </a:lnSpc>
                <a:spcBef>
                  <a:spcPts val="200"/>
                </a:spcBef>
                <a:spcAft>
                  <a:spcPts val="200"/>
                </a:spcAft>
                <a:buClrTx/>
                <a:buSzTx/>
                <a:buFont typeface="Arial" panose="020B0604020202020204" pitchFamily="34" charset="0"/>
                <a:buChar char="•"/>
              </a:pPr>
              <a:endParaRPr lang="zh-CN" altLang="en-US" sz="9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矩形 13"/>
            <p:cNvSpPr/>
            <p:nvPr>
              <p:custDataLst>
                <p:tags r:id="rId11"/>
              </p:custDataLst>
            </p:nvPr>
          </p:nvSpPr>
          <p:spPr bwMode="auto">
            <a:xfrm>
              <a:off x="9742" y="2380"/>
              <a:ext cx="8986" cy="713"/>
            </a:xfrm>
            <a:prstGeom prst="rect">
              <a:avLst/>
            </a:prstGeom>
            <a:gradFill>
              <a:gsLst>
                <a:gs pos="0">
                  <a:srgbClr val="217DF8"/>
                </a:gs>
                <a:gs pos="100000">
                  <a:srgbClr val="70B5FD"/>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34290" rIns="68580" bIns="34290" numCol="1" spcCol="0" rtlCol="0" fromWordArt="0" anchor="ctr" anchorCtr="0" forceAA="0" compatLnSpc="1">
              <a:noAutofit/>
            </a:bodyPr>
            <a:lstStyle/>
            <a:p>
              <a:pPr lvl="0" algn="ctr">
                <a:spcBef>
                  <a:spcPts val="0"/>
                </a:spcBef>
                <a:spcAft>
                  <a:spcPts val="0"/>
                </a:spcAft>
                <a:buClrTx/>
                <a:buSzTx/>
                <a:buFontTx/>
              </a:pPr>
              <a:r>
                <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二、模型效果好</a:t>
              </a:r>
              <a:endPar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1"/>
            <p:cNvSpPr txBox="1"/>
            <p:nvPr>
              <p:custDataLst>
                <p:tags r:id="rId12"/>
              </p:custDataLst>
            </p:nvPr>
          </p:nvSpPr>
          <p:spPr>
            <a:xfrm>
              <a:off x="9742" y="3093"/>
              <a:ext cx="8947" cy="1926"/>
            </a:xfrm>
            <a:prstGeom prst="rect">
              <a:avLst/>
            </a:prstGeom>
          </p:spPr>
          <p:txBody>
            <a:bodyPr wrap="square" anchor="ctr" anchorCtr="0">
              <a:noAutofit/>
            </a:bodyPr>
            <a:lstStyle/>
            <a:p>
              <a:pPr indent="0" algn="ctr">
                <a:lnSpc>
                  <a:spcPct val="200000"/>
                </a:lnSpc>
                <a:spcBef>
                  <a:spcPts val="200"/>
                </a:spcBef>
                <a:spcAft>
                  <a:spcPts val="200"/>
                </a:spcAft>
                <a:buFont typeface="Arial" panose="020B0604020202020204" pitchFamily="34" charset="0"/>
                <a:buNone/>
              </a:pPr>
              <a:r>
                <a:rPr lang="en-US" altLang="zh-CN"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DeepSeek-V3/R1</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在多项基准测试中</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超越了其他开源模型</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（如</a:t>
              </a:r>
              <a:r>
                <a:rPr lang="en-US" altLang="zh-CN"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LLaMA</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Qwen</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等）</a:t>
              </a:r>
              <a:r>
                <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，接近或等同于</a:t>
              </a:r>
              <a:r>
                <a:rPr lang="en-US" altLang="zh-CN"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GPT-4o</a:t>
              </a:r>
              <a:r>
                <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o1-mini</a:t>
              </a:r>
              <a:r>
                <a:rPr lang="zh-CN" altLang="en-US"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等顶级闭源模型水平，</a:t>
              </a:r>
              <a:r>
                <a:rPr lang="en-US" altLang="zh-CN"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个蒸馏版模型性能远超开源模型。</a:t>
              </a:r>
              <a:endParaRPr lang="zh-CN" altLang="en-US" sz="9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6" name="文本框 5"/>
          <p:cNvSpPr txBox="1"/>
          <p:nvPr>
            <p:custDataLst>
              <p:tags r:id="rId13"/>
            </p:custDataLst>
          </p:nvPr>
        </p:nvSpPr>
        <p:spPr>
          <a:xfrm>
            <a:off x="0" y="619601"/>
            <a:ext cx="9137809" cy="672941"/>
          </a:xfrm>
          <a:prstGeom prst="rect">
            <a:avLst/>
          </a:prstGeom>
          <a:solidFill>
            <a:srgbClr val="0070BF">
              <a:alpha val="4000"/>
            </a:srgbClr>
          </a:solidFill>
        </p:spPr>
        <p:txBody>
          <a:bodyPr wrap="square" lIns="297180" rIns="297180" rtlCol="0" anchor="t" anchorCtr="0">
            <a:noAutofit/>
          </a:bodyPr>
          <a:lstStyle/>
          <a:p>
            <a:pPr marL="285750" indent="-285750" algn="just">
              <a:lnSpc>
                <a:spcPct val="150000"/>
              </a:lnSpc>
              <a:buFont typeface="Wingdings" panose="05000000000000000000" charset="0"/>
              <a:buChar char=""/>
            </a:pPr>
            <a:r>
              <a:rPr sz="1200" b="1" dirty="0">
                <a:latin typeface="微软雅黑" panose="020B0503020204020204" pitchFamily="34" charset="-122"/>
                <a:ea typeface="微软雅黑" panose="020B0503020204020204" pitchFamily="34" charset="-122"/>
                <a:sym typeface="+mn-ea"/>
              </a:rPr>
              <a:t>作为</a:t>
            </a:r>
            <a:r>
              <a:rPr sz="1200" b="1" dirty="0">
                <a:solidFill>
                  <a:srgbClr val="C00000"/>
                </a:solidFill>
                <a:latin typeface="微软雅黑" panose="020B0503020204020204" pitchFamily="34" charset="-122"/>
                <a:ea typeface="微软雅黑" panose="020B0503020204020204" pitchFamily="34" charset="-122"/>
                <a:sym typeface="+mn-ea"/>
              </a:rPr>
              <a:t>首个引发国际广泛关注</a:t>
            </a:r>
            <a:r>
              <a:rPr sz="1200" b="1" dirty="0">
                <a:latin typeface="微软雅黑" panose="020B0503020204020204" pitchFamily="34" charset="-122"/>
                <a:ea typeface="微软雅黑" panose="020B0503020204020204" pitchFamily="34" charset="-122"/>
                <a:sym typeface="+mn-ea"/>
              </a:rPr>
              <a:t>的中国大模型，DeepSeek 通过一系列技术创新对大模型产业造成巨大冲击</a:t>
            </a:r>
            <a:r>
              <a:rPr lang="zh-CN" sz="1200" b="1" dirty="0">
                <a:latin typeface="微软雅黑" panose="020B0503020204020204" pitchFamily="34" charset="-122"/>
                <a:ea typeface="微软雅黑" panose="020B0503020204020204" pitchFamily="34" charset="-122"/>
                <a:sym typeface="+mn-ea"/>
              </a:rPr>
              <a:t>，主要集中在如下几点原因。</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文本占位符 1"/>
          <p:cNvSpPr>
            <a:spLocks noGrp="1"/>
          </p:cNvSpPr>
          <p:nvPr>
            <p:ph type="body" sz="quarter" idx="10"/>
          </p:nvPr>
        </p:nvSpPr>
        <p:spPr>
          <a:xfrm>
            <a:off x="548164" y="116364"/>
            <a:ext cx="6736080" cy="404495"/>
          </a:xfrm>
        </p:spPr>
        <p:txBody>
          <a:bodyPr wrap="square"/>
          <a:lstStyle/>
          <a:p>
            <a:r>
              <a:rPr>
                <a:sym typeface="+mn-ea"/>
              </a:rPr>
              <a:t>教育案例：</a:t>
            </a:r>
            <a:r>
              <a:rPr lang="en-US" altLang="zh-CN">
                <a:sym typeface="+mn-ea"/>
              </a:rPr>
              <a:t>XX</a:t>
            </a:r>
            <a:r>
              <a:rPr>
                <a:sym typeface="+mn-ea"/>
              </a:rPr>
              <a:t>大学</a:t>
            </a:r>
            <a:r>
              <a:rPr lang="en-US" altLang="zh-CN">
                <a:sym typeface="+mn-ea"/>
              </a:rPr>
              <a:t>Deepseek</a:t>
            </a:r>
            <a:r>
              <a:rPr>
                <a:sym typeface="+mn-ea"/>
              </a:rPr>
              <a:t>校园版</a:t>
            </a:r>
            <a:endParaRPr>
              <a:sym typeface="+mn-ea"/>
            </a:endParaRPr>
          </a:p>
        </p:txBody>
      </p:sp>
      <p:sp>
        <p:nvSpPr>
          <p:cNvPr id="1048587" name="文本框 2"/>
          <p:cNvSpPr txBox="1"/>
          <p:nvPr/>
        </p:nvSpPr>
        <p:spPr>
          <a:xfrm>
            <a:off x="232886" y="691039"/>
            <a:ext cx="8714423" cy="106680"/>
          </a:xfrm>
          <a:prstGeom prst="rect">
            <a:avLst/>
          </a:prstGeom>
          <a:noFill/>
        </p:spPr>
        <p:txBody>
          <a:bodyPr wrap="square" rtlCol="0">
            <a:spAutoFit/>
          </a:bodyPr>
          <a:lstStyle/>
          <a:p>
            <a:r>
              <a:rPr lang="zh-CN" altLang="en-US" sz="100">
                <a:latin typeface="微软雅黑" panose="020B0503020204020204" pitchFamily="34" charset="-122"/>
                <a:ea typeface="微软雅黑" panose="020B0503020204020204" pitchFamily="34" charset="-122"/>
                <a:cs typeface="微软雅黑" panose="020B0503020204020204" pitchFamily="34" charset="-122"/>
              </a:rPr>
              <a:t>为充分利用人工智能大模型技术赋能教学科研创新，深化智能技术在高校的应用，</a:t>
            </a:r>
            <a:r>
              <a:rPr lang="en-US" altLang="zh-CN" sz="100">
                <a:latin typeface="微软雅黑" panose="020B0503020204020204" pitchFamily="34" charset="-122"/>
                <a:ea typeface="微软雅黑" panose="020B0503020204020204" pitchFamily="34" charset="-122"/>
                <a:cs typeface="微软雅黑" panose="020B0503020204020204" pitchFamily="34" charset="-122"/>
                <a:sym typeface="+mn-ea"/>
              </a:rPr>
              <a:t>XX</a:t>
            </a:r>
            <a:r>
              <a:rPr lang="zh-CN" altLang="en-US" sz="100">
                <a:latin typeface="微软雅黑" panose="020B0503020204020204" pitchFamily="34" charset="-122"/>
                <a:ea typeface="微软雅黑" panose="020B0503020204020204" pitchFamily="34" charset="-122"/>
                <a:cs typeface="微软雅黑" panose="020B0503020204020204" pitchFamily="34" charset="-122"/>
                <a:sym typeface="+mn-ea"/>
              </a:rPr>
              <a:t>大学以</a:t>
            </a:r>
            <a:r>
              <a:rPr lang="en-US" altLang="zh-CN" sz="1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
                <a:latin typeface="微软雅黑" panose="020B0503020204020204" pitchFamily="34" charset="-122"/>
                <a:ea typeface="微软雅黑" panose="020B0503020204020204" pitchFamily="34" charset="-122"/>
                <a:cs typeface="微软雅黑" panose="020B0503020204020204" pitchFamily="34" charset="-122"/>
                <a:sym typeface="+mn-ea"/>
              </a:rPr>
              <a:t>满血版</a:t>
            </a:r>
            <a:r>
              <a:rPr lang="en-US" altLang="zh-CN" sz="100">
                <a:latin typeface="微软雅黑" panose="020B0503020204020204" pitchFamily="34" charset="-122"/>
                <a:ea typeface="微软雅黑" panose="020B0503020204020204" pitchFamily="34" charset="-122"/>
                <a:cs typeface="微软雅黑" panose="020B0503020204020204" pitchFamily="34" charset="-122"/>
                <a:sym typeface="+mn-ea"/>
              </a:rPr>
              <a:t>DeepSeek”</a:t>
            </a:r>
            <a:r>
              <a:rPr lang="zh-CN" altLang="en-US" sz="100">
                <a:latin typeface="微软雅黑" panose="020B0503020204020204" pitchFamily="34" charset="-122"/>
                <a:ea typeface="微软雅黑" panose="020B0503020204020204" pitchFamily="34" charset="-122"/>
                <a:cs typeface="微软雅黑" panose="020B0503020204020204" pitchFamily="34" charset="-122"/>
                <a:sym typeface="+mn-ea"/>
              </a:rPr>
              <a:t>为核心，基于校内官网入口，打造校园</a:t>
            </a:r>
            <a:r>
              <a:rPr lang="en-US" altLang="zh-CN" sz="100">
                <a:latin typeface="微软雅黑" panose="020B0503020204020204" pitchFamily="34" charset="-122"/>
                <a:ea typeface="微软雅黑" panose="020B0503020204020204" pitchFamily="34" charset="-122"/>
                <a:cs typeface="微软雅黑" panose="020B0503020204020204" pitchFamily="34" charset="-122"/>
                <a:sym typeface="+mn-ea"/>
              </a:rPr>
              <a:t>AI</a:t>
            </a:r>
            <a:r>
              <a:rPr lang="zh-CN" altLang="en-US" sz="100">
                <a:latin typeface="微软雅黑" panose="020B0503020204020204" pitchFamily="34" charset="-122"/>
                <a:ea typeface="微软雅黑" panose="020B0503020204020204" pitchFamily="34" charset="-122"/>
                <a:cs typeface="微软雅黑" panose="020B0503020204020204" pitchFamily="34" charset="-122"/>
                <a:sym typeface="+mn-ea"/>
              </a:rPr>
              <a:t>新生态圈。</a:t>
            </a:r>
            <a:endParaRPr lang="zh-CN" altLang="en-US" sz="1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8" name="组合 14"/>
          <p:cNvGrpSpPr/>
          <p:nvPr/>
        </p:nvGrpSpPr>
        <p:grpSpPr>
          <a:xfrm>
            <a:off x="171450" y="1252061"/>
            <a:ext cx="5121685" cy="2949416"/>
            <a:chOff x="8853" y="2795"/>
            <a:chExt cx="9005" cy="6694"/>
          </a:xfrm>
        </p:grpSpPr>
        <p:sp>
          <p:nvSpPr>
            <p:cNvPr id="1048588" name="圆角矩形 15"/>
            <p:cNvSpPr/>
            <p:nvPr>
              <p:custDataLst>
                <p:tags r:id="rId1"/>
              </p:custDataLst>
            </p:nvPr>
          </p:nvSpPr>
          <p:spPr>
            <a:xfrm>
              <a:off x="8853" y="3830"/>
              <a:ext cx="9004" cy="5659"/>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lvl="0" indent="-171450" algn="l">
                <a:lnSpc>
                  <a:spcPct val="150000"/>
                </a:lnSpc>
                <a:spcBef>
                  <a:spcPts val="0"/>
                </a:spcBef>
                <a:spcAft>
                  <a:spcPts val="0"/>
                </a:spcAft>
                <a:buClrTx/>
                <a:buSzTx/>
                <a:buFont typeface="Arial" panose="020B0604020202020204" pitchFamily="34" charset="0"/>
                <a:buChar char="•"/>
              </a:pPr>
              <a:endParaRPr lang="zh-CN" altLang="en-US" sz="900" dirty="0">
                <a:latin typeface="微软雅黑" panose="020B0503020204020204" pitchFamily="34" charset="-122"/>
                <a:ea typeface="微软雅黑" panose="020B0503020204020204" pitchFamily="34" charset="-122"/>
                <a:sym typeface="+mn-ea"/>
              </a:endParaRPr>
            </a:p>
          </p:txBody>
        </p:sp>
        <p:sp>
          <p:nvSpPr>
            <p:cNvPr id="1048589" name="矩形 16"/>
            <p:cNvSpPr/>
            <p:nvPr>
              <p:custDataLst>
                <p:tags r:id="rId2"/>
              </p:custDataLst>
            </p:nvPr>
          </p:nvSpPr>
          <p:spPr bwMode="auto">
            <a:xfrm>
              <a:off x="8881" y="2795"/>
              <a:ext cx="8977" cy="722"/>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客户需求和方案</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grpSp>
      <p:grpSp>
        <p:nvGrpSpPr>
          <p:cNvPr id="19" name="组合 18"/>
          <p:cNvGrpSpPr/>
          <p:nvPr/>
        </p:nvGrpSpPr>
        <p:grpSpPr>
          <a:xfrm>
            <a:off x="5520532" y="1250550"/>
            <a:ext cx="3162212" cy="3081449"/>
            <a:chOff x="7556" y="3788"/>
            <a:chExt cx="9799" cy="11096"/>
          </a:xfrm>
        </p:grpSpPr>
        <p:sp>
          <p:nvSpPr>
            <p:cNvPr id="1048590" name="圆角矩形 24"/>
            <p:cNvSpPr/>
            <p:nvPr>
              <p:custDataLst>
                <p:tags r:id="rId3"/>
              </p:custDataLst>
            </p:nvPr>
          </p:nvSpPr>
          <p:spPr>
            <a:xfrm>
              <a:off x="7556" y="5129"/>
              <a:ext cx="9799" cy="9755"/>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lvl="0" indent="-171450" algn="l">
                <a:lnSpc>
                  <a:spcPct val="150000"/>
                </a:lnSpc>
                <a:spcBef>
                  <a:spcPts val="0"/>
                </a:spcBef>
                <a:spcAft>
                  <a:spcPts val="0"/>
                </a:spcAft>
                <a:buClrTx/>
                <a:buSzTx/>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sym typeface="+mn-ea"/>
                </a:rPr>
                <a:t>基于移动云</a:t>
              </a:r>
              <a:r>
                <a:rPr lang="en-US" altLang="zh-CN" sz="1050" dirty="0">
                  <a:latin typeface="微软雅黑" panose="020B0503020204020204" pitchFamily="34" charset="-122"/>
                  <a:ea typeface="微软雅黑" panose="020B0503020204020204" pitchFamily="34" charset="-122"/>
                  <a:sym typeface="+mn-ea"/>
                </a:rPr>
                <a:t>-</a:t>
              </a:r>
              <a:r>
                <a:rPr lang="zh-CN" altLang="en-US" sz="1050" dirty="0">
                  <a:latin typeface="微软雅黑" panose="020B0503020204020204" pitchFamily="34" charset="-122"/>
                  <a:ea typeface="微软雅黑" panose="020B0503020204020204" pitchFamily="34" charset="-122"/>
                  <a:sym typeface="+mn-ea"/>
                </a:rPr>
                <a:t>呼和浩特</a:t>
              </a:r>
              <a:r>
                <a:rPr lang="en-US" altLang="zh-CN" sz="1050" dirty="0">
                  <a:latin typeface="微软雅黑" panose="020B0503020204020204" pitchFamily="34" charset="-122"/>
                  <a:ea typeface="微软雅黑" panose="020B0503020204020204" pitchFamily="34" charset="-122"/>
                  <a:sym typeface="+mn-ea"/>
                </a:rPr>
                <a:t>N</a:t>
              </a:r>
              <a:r>
                <a:rPr lang="zh-CN" altLang="en-US" sz="1050" dirty="0">
                  <a:latin typeface="微软雅黑" panose="020B0503020204020204" pitchFamily="34" charset="-122"/>
                  <a:ea typeface="微软雅黑" panose="020B0503020204020204" pitchFamily="34" charset="-122"/>
                  <a:sym typeface="+mn-ea"/>
                </a:rPr>
                <a:t>节点云化部署，安全与性能双优级服务：告别公共模型</a:t>
              </a:r>
              <a:r>
                <a:rPr lang="en-US" altLang="zh-CN" sz="1050" dirty="0">
                  <a:latin typeface="微软雅黑" panose="020B0503020204020204" pitchFamily="34" charset="-122"/>
                  <a:ea typeface="微软雅黑" panose="020B0503020204020204" pitchFamily="34" charset="-122"/>
                  <a:sym typeface="+mn-ea"/>
                </a:rPr>
                <a:t>"</a:t>
              </a:r>
              <a:r>
                <a:rPr lang="zh-CN" altLang="en-US" sz="1050" dirty="0">
                  <a:latin typeface="微软雅黑" panose="020B0503020204020204" pitchFamily="34" charset="-122"/>
                  <a:ea typeface="微软雅黑" panose="020B0503020204020204" pitchFamily="34" charset="-122"/>
                  <a:sym typeface="+mn-ea"/>
                </a:rPr>
                <a:t>服务繁忙</a:t>
              </a:r>
              <a:r>
                <a:rPr lang="en-US" altLang="zh-CN" sz="1050" dirty="0">
                  <a:latin typeface="微软雅黑" panose="020B0503020204020204" pitchFamily="34" charset="-122"/>
                  <a:ea typeface="微软雅黑" panose="020B0503020204020204" pitchFamily="34" charset="-122"/>
                  <a:sym typeface="+mn-ea"/>
                </a:rPr>
                <a:t>"</a:t>
              </a:r>
              <a:r>
                <a:rPr lang="zh-CN" altLang="en-US" sz="1050" dirty="0">
                  <a:latin typeface="微软雅黑" panose="020B0503020204020204" pitchFamily="34" charset="-122"/>
                  <a:ea typeface="微软雅黑" panose="020B0503020204020204" pitchFamily="34" charset="-122"/>
                  <a:sym typeface="+mn-ea"/>
                </a:rPr>
                <a:t>瓶颈。</a:t>
              </a:r>
              <a:endParaRPr lang="zh-CN" altLang="en-US" sz="1050" dirty="0">
                <a:latin typeface="微软雅黑" panose="020B0503020204020204" pitchFamily="34" charset="-122"/>
                <a:ea typeface="微软雅黑" panose="020B0503020204020204" pitchFamily="34" charset="-122"/>
                <a:sym typeface="+mn-ea"/>
              </a:endParaRPr>
            </a:p>
            <a:p>
              <a:pPr marL="171450" lvl="0" indent="-171450" algn="l">
                <a:lnSpc>
                  <a:spcPct val="150000"/>
                </a:lnSpc>
                <a:spcBef>
                  <a:spcPts val="0"/>
                </a:spcBef>
                <a:spcAft>
                  <a:spcPts val="0"/>
                </a:spcAft>
                <a:buClrTx/>
                <a:buSzTx/>
                <a:buFont typeface="Arial" panose="020B0604020202020204" pitchFamily="34" charset="0"/>
                <a:buChar char="•"/>
              </a:pPr>
              <a:r>
                <a:rPr lang="en-US" altLang="zh-CN" sz="1050" dirty="0">
                  <a:latin typeface="微软雅黑" panose="020B0503020204020204" pitchFamily="34" charset="-122"/>
                  <a:ea typeface="微软雅黑" panose="020B0503020204020204" pitchFamily="34" charset="-122"/>
                  <a:sym typeface="+mn-ea"/>
                </a:rPr>
                <a:t>“</a:t>
              </a:r>
              <a:r>
                <a:rPr lang="zh-CN" altLang="en-US" sz="1050" dirty="0">
                  <a:latin typeface="微软雅黑" panose="020B0503020204020204" pitchFamily="34" charset="-122"/>
                  <a:ea typeface="微软雅黑" panose="020B0503020204020204" pitchFamily="34" charset="-122"/>
                  <a:sym typeface="+mn-ea"/>
                </a:rPr>
                <a:t>满血</a:t>
              </a:r>
              <a:r>
                <a:rPr lang="en-US" altLang="zh-CN" sz="1050" dirty="0">
                  <a:latin typeface="微软雅黑" panose="020B0503020204020204" pitchFamily="34" charset="-122"/>
                  <a:ea typeface="微软雅黑" panose="020B0503020204020204" pitchFamily="34" charset="-122"/>
                  <a:sym typeface="+mn-ea"/>
                </a:rPr>
                <a:t>671B”Deepseek</a:t>
              </a:r>
              <a:r>
                <a:rPr lang="zh-CN" altLang="en-US" sz="1050" dirty="0">
                  <a:latin typeface="微软雅黑" panose="020B0503020204020204" pitchFamily="34" charset="-122"/>
                  <a:ea typeface="微软雅黑" panose="020B0503020204020204" pitchFamily="34" charset="-122"/>
                  <a:sym typeface="+mn-ea"/>
                </a:rPr>
                <a:t>模型支持师生教学科研等需要，数据全程留校，减少师生数据外泄风险，构建学校数据安全防火墙。</a:t>
              </a:r>
              <a:endParaRPr lang="en-US" altLang="zh-CN" sz="1050" dirty="0">
                <a:latin typeface="微软雅黑" panose="020B0503020204020204" pitchFamily="34" charset="-122"/>
                <a:ea typeface="微软雅黑" panose="020B0503020204020204" pitchFamily="34" charset="-122"/>
                <a:sym typeface="+mn-ea"/>
              </a:endParaRPr>
            </a:p>
            <a:p>
              <a:pPr marL="171450" lvl="0" indent="-171450" algn="l">
                <a:lnSpc>
                  <a:spcPct val="150000"/>
                </a:lnSpc>
                <a:spcBef>
                  <a:spcPts val="0"/>
                </a:spcBef>
                <a:spcAft>
                  <a:spcPts val="0"/>
                </a:spcAft>
                <a:buClrTx/>
                <a:buSzTx/>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sym typeface="+mn-ea"/>
                </a:rPr>
                <a:t>深度定制化，构建高校专属知识中枢。支持具有海师特色的知识库录入与语料训练（如海师历史、学校介绍、校园资讯、服务指南、课程与学术资源），提供定制化服务，成为海师</a:t>
              </a:r>
              <a:r>
                <a:rPr lang="en-US" altLang="zh-CN" sz="1050" dirty="0">
                  <a:latin typeface="微软雅黑" panose="020B0503020204020204" pitchFamily="34" charset="-122"/>
                  <a:ea typeface="微软雅黑" panose="020B0503020204020204" pitchFamily="34" charset="-122"/>
                  <a:sym typeface="+mn-ea"/>
                </a:rPr>
                <a:t>er</a:t>
              </a:r>
              <a:r>
                <a:rPr lang="zh-CN" altLang="en-US" sz="1050" dirty="0">
                  <a:latin typeface="微软雅黑" panose="020B0503020204020204" pitchFamily="34" charset="-122"/>
                  <a:ea typeface="微软雅黑" panose="020B0503020204020204" pitchFamily="34" charset="-122"/>
                  <a:sym typeface="+mn-ea"/>
                </a:rPr>
                <a:t>的专属助手。</a:t>
              </a:r>
              <a:endParaRPr lang="zh-CN" altLang="en-US" sz="1050" dirty="0">
                <a:latin typeface="微软雅黑" panose="020B0503020204020204" pitchFamily="34" charset="-122"/>
                <a:ea typeface="微软雅黑" panose="020B0503020204020204" pitchFamily="34" charset="-122"/>
                <a:sym typeface="+mn-ea"/>
              </a:endParaRPr>
            </a:p>
            <a:p>
              <a:pPr marL="171450" lvl="0" indent="-171450" algn="l">
                <a:lnSpc>
                  <a:spcPct val="150000"/>
                </a:lnSpc>
                <a:spcBef>
                  <a:spcPts val="0"/>
                </a:spcBef>
                <a:spcAft>
                  <a:spcPts val="0"/>
                </a:spcAft>
                <a:buClrTx/>
                <a:buSzTx/>
                <a:buFont typeface="Arial" panose="020B0604020202020204" pitchFamily="34" charset="0"/>
                <a:buChar char="•"/>
              </a:pPr>
              <a:endParaRPr lang="zh-CN" altLang="en-US" sz="1050" dirty="0">
                <a:latin typeface="微软雅黑" panose="020B0503020204020204" pitchFamily="34" charset="-122"/>
                <a:ea typeface="微软雅黑" panose="020B0503020204020204" pitchFamily="34" charset="-122"/>
                <a:sym typeface="+mn-ea"/>
              </a:endParaRPr>
            </a:p>
          </p:txBody>
        </p:sp>
        <p:sp>
          <p:nvSpPr>
            <p:cNvPr id="1048591" name="矩形 25"/>
            <p:cNvSpPr/>
            <p:nvPr>
              <p:custDataLst>
                <p:tags r:id="rId4"/>
              </p:custDataLst>
            </p:nvPr>
          </p:nvSpPr>
          <p:spPr bwMode="auto">
            <a:xfrm>
              <a:off x="8203" y="3788"/>
              <a:ext cx="8505" cy="1151"/>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方案优势</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grpSp>
      <p:grpSp>
        <p:nvGrpSpPr>
          <p:cNvPr id="20" name="组合 29"/>
          <p:cNvGrpSpPr/>
          <p:nvPr/>
        </p:nvGrpSpPr>
        <p:grpSpPr>
          <a:xfrm>
            <a:off x="171329" y="4384895"/>
            <a:ext cx="8510447" cy="585041"/>
            <a:chOff x="8853" y="2948"/>
            <a:chExt cx="26372" cy="1475"/>
          </a:xfrm>
        </p:grpSpPr>
        <p:sp>
          <p:nvSpPr>
            <p:cNvPr id="1048592" name="圆角矩形 30"/>
            <p:cNvSpPr/>
            <p:nvPr>
              <p:custDataLst>
                <p:tags r:id="rId5"/>
              </p:custDataLst>
            </p:nvPr>
          </p:nvSpPr>
          <p:spPr>
            <a:xfrm>
              <a:off x="8853" y="3933"/>
              <a:ext cx="26372" cy="490"/>
            </a:xfrm>
            <a:prstGeom prst="roundRect">
              <a:avLst>
                <a:gd name="adj" fmla="val 6911"/>
              </a:avLst>
            </a:prstGeom>
            <a:gradFill>
              <a:gsLst>
                <a:gs pos="0">
                  <a:srgbClr val="FFFFFF">
                    <a:alpha val="50000"/>
                  </a:srgbClr>
                </a:gs>
                <a:gs pos="100000">
                  <a:srgbClr val="FFFFFF"/>
                </a:gs>
              </a:gsLst>
              <a:lin ang="540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st="254000" dir="5400000" algn="t" rotWithShape="0">
                <a:srgbClr val="033EB5">
                  <a:alpha val="1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marL="171450" lvl="0" indent="-171450" algn="l">
                <a:lnSpc>
                  <a:spcPct val="150000"/>
                </a:lnSpc>
                <a:spcBef>
                  <a:spcPts val="0"/>
                </a:spcBef>
                <a:spcAft>
                  <a:spcPts val="0"/>
                </a:spcAft>
                <a:buClrTx/>
                <a:buSzTx/>
                <a:buFont typeface="Arial" panose="020B0604020202020204" pitchFamily="34" charset="0"/>
                <a:buChar char="•"/>
              </a:pPr>
              <a:r>
                <a:rPr lang="zh-CN" altLang="en-US" sz="900" dirty="0">
                  <a:latin typeface="微软雅黑" panose="020B0503020204020204" pitchFamily="34" charset="-122"/>
                  <a:ea typeface="微软雅黑" panose="020B0503020204020204" pitchFamily="34" charset="-122"/>
                  <a:sym typeface="+mn-ea"/>
                </a:rPr>
                <a:t>教育行业首个高校</a:t>
              </a:r>
              <a:r>
                <a:rPr lang="en-US" altLang="zh-CN" sz="900" dirty="0">
                  <a:latin typeface="微软雅黑" panose="020B0503020204020204" pitchFamily="34" charset="-122"/>
                  <a:ea typeface="微软雅黑" panose="020B0503020204020204" pitchFamily="34" charset="-122"/>
                  <a:sym typeface="+mn-ea"/>
                </a:rPr>
                <a:t>DS</a:t>
              </a:r>
              <a:r>
                <a:rPr lang="zh-CN" altLang="en-US" sz="900" dirty="0">
                  <a:latin typeface="微软雅黑" panose="020B0503020204020204" pitchFamily="34" charset="-122"/>
                  <a:ea typeface="微软雅黑" panose="020B0503020204020204" pitchFamily="34" charset="-122"/>
                  <a:sym typeface="+mn-ea"/>
                </a:rPr>
                <a:t>云化部署客户，预计带来年化收入</a:t>
              </a:r>
              <a:r>
                <a:rPr lang="en-US" altLang="zh-CN" sz="900" dirty="0">
                  <a:latin typeface="微软雅黑" panose="020B0503020204020204" pitchFamily="34" charset="-122"/>
                  <a:ea typeface="微软雅黑" panose="020B0503020204020204" pitchFamily="34" charset="-122"/>
                  <a:sym typeface="+mn-ea"/>
                </a:rPr>
                <a:t>100</a:t>
              </a:r>
              <a:r>
                <a:rPr lang="zh-CN" altLang="en-US" sz="900" dirty="0">
                  <a:latin typeface="微软雅黑" panose="020B0503020204020204" pitchFamily="34" charset="-122"/>
                  <a:ea typeface="微软雅黑" panose="020B0503020204020204" pitchFamily="34" charset="-122"/>
                  <a:sym typeface="+mn-ea"/>
                </a:rPr>
                <a:t>万。为后续学校智能教学辅助、科研数据分析、校园管理优化等，提供</a:t>
              </a:r>
              <a:r>
                <a:rPr lang="en-US" altLang="zh-CN" sz="900" dirty="0">
                  <a:latin typeface="微软雅黑" panose="020B0503020204020204" pitchFamily="34" charset="-122"/>
                  <a:ea typeface="微软雅黑" panose="020B0503020204020204" pitchFamily="34" charset="-122"/>
                  <a:sym typeface="+mn-ea"/>
                </a:rPr>
                <a:t>AI</a:t>
              </a:r>
              <a:r>
                <a:rPr lang="zh-CN" altLang="en-US" sz="900" dirty="0">
                  <a:latin typeface="微软雅黑" panose="020B0503020204020204" pitchFamily="34" charset="-122"/>
                  <a:ea typeface="微软雅黑" panose="020B0503020204020204" pitchFamily="34" charset="-122"/>
                  <a:sym typeface="+mn-ea"/>
                </a:rPr>
                <a:t>底座。</a:t>
              </a:r>
              <a:endParaRPr lang="zh-CN" altLang="en-US" sz="900" dirty="0">
                <a:latin typeface="微软雅黑" panose="020B0503020204020204" pitchFamily="34" charset="-122"/>
                <a:ea typeface="微软雅黑" panose="020B0503020204020204" pitchFamily="34" charset="-122"/>
                <a:sym typeface="+mn-ea"/>
              </a:endParaRPr>
            </a:p>
          </p:txBody>
        </p:sp>
        <p:sp>
          <p:nvSpPr>
            <p:cNvPr id="1048593" name="矩形 31"/>
            <p:cNvSpPr/>
            <p:nvPr>
              <p:custDataLst>
                <p:tags r:id="rId6"/>
              </p:custDataLst>
            </p:nvPr>
          </p:nvSpPr>
          <p:spPr bwMode="auto">
            <a:xfrm>
              <a:off x="8881" y="2948"/>
              <a:ext cx="8505" cy="801"/>
            </a:xfrm>
            <a:prstGeom prst="rect">
              <a:avLst/>
            </a:prstGeom>
            <a:solidFill>
              <a:srgbClr val="0089DC"/>
            </a:solidFill>
            <a:ln w="12700" cap="flat" cmpd="sng" algn="ctr">
              <a:noFill/>
              <a:prstDash val="solid"/>
              <a:miter lim="800000"/>
            </a:ln>
            <a:effectLst/>
          </p:spPr>
          <p:txBody>
            <a:bodyPr vert="horz" wrap="square" numCol="1" spcCol="0" rtlCol="0" fromWordArt="0" anchor="ctr" anchorCtr="0" forceAA="0" compatLnSpc="0">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lt"/>
                </a:rPr>
                <a:t>标杆意义</a:t>
              </a:r>
              <a:endParaRPr lang="zh-CN" altLang="en-US" sz="1050" b="1" dirty="0">
                <a:solidFill>
                  <a:schemeClr val="bg1"/>
                </a:solidFill>
                <a:latin typeface="微软雅黑" panose="020B0503020204020204" pitchFamily="34" charset="-122"/>
                <a:ea typeface="微软雅黑" panose="020B0503020204020204" pitchFamily="34" charset="-122"/>
                <a:sym typeface="+mn-lt"/>
              </a:endParaRPr>
            </a:p>
          </p:txBody>
        </p:sp>
      </p:grpSp>
      <p:sp>
        <p:nvSpPr>
          <p:cNvPr id="1048594" name="文本框 3"/>
          <p:cNvSpPr txBox="1"/>
          <p:nvPr/>
        </p:nvSpPr>
        <p:spPr>
          <a:xfrm>
            <a:off x="252889" y="1559243"/>
            <a:ext cx="3078480" cy="2590324"/>
          </a:xfrm>
          <a:prstGeom prst="rect">
            <a:avLst/>
          </a:prstGeom>
          <a:noFill/>
        </p:spPr>
        <p:txBody>
          <a:bodyPr wrap="square" rtlCol="0">
            <a:noAutofit/>
          </a:bodyPr>
          <a:lstStyle/>
          <a:p>
            <a:r>
              <a:rPr lang="zh-CN" altLang="en-US" sz="1050" b="1">
                <a:latin typeface="微软雅黑" panose="020B0503020204020204" pitchFamily="34" charset="-122"/>
                <a:ea typeface="微软雅黑" panose="020B0503020204020204" pitchFamily="34" charset="-122"/>
                <a:cs typeface="微软雅黑" panose="020B0503020204020204" pitchFamily="34" charset="-122"/>
              </a:rPr>
              <a:t>客户需求</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：支持学校师生本地使用满血大模型，同时支持结合校内本地专属知识集为校内师生构建专属</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助手。</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50" b="1">
                <a:latin typeface="微软雅黑" panose="020B0503020204020204" pitchFamily="34" charset="-122"/>
                <a:ea typeface="微软雅黑" panose="020B0503020204020204" pitchFamily="34" charset="-122"/>
                <a:cs typeface="微软雅黑" panose="020B0503020204020204" pitchFamily="34" charset="-122"/>
              </a:rPr>
              <a:t>解决方案</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050" b="1">
                <a:latin typeface="微软雅黑" panose="020B0503020204020204" pitchFamily="34" charset="-122"/>
                <a:ea typeface="微软雅黑" panose="020B0503020204020204" pitchFamily="34" charset="-122"/>
                <a:cs typeface="微软雅黑" panose="020B0503020204020204" pitchFamily="34" charset="-122"/>
              </a:rPr>
              <a:t>应用</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：学术科研助手、会议通知撰写、海师知识问答（校方自己开发）</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050" b="1">
                <a:latin typeface="微软雅黑" panose="020B0503020204020204" pitchFamily="34" charset="-122"/>
                <a:ea typeface="微软雅黑" panose="020B0503020204020204" pitchFamily="34" charset="-122"/>
                <a:cs typeface="微软雅黑" panose="020B0503020204020204" pitchFamily="34" charset="-122"/>
              </a:rPr>
              <a:t>模型层</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indent="0">
              <a:buFont typeface="Arial" panose="020B0604020202020204" pitchFamily="34" charset="0"/>
              <a:buNone/>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模型一</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Chat HNNU </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满血版大模型能力</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海南师范大学校园专属知识集</a:t>
            </a:r>
            <a:endParaRPr lang="en-US" altLang="zh-CN" sz="1050">
              <a:latin typeface="微软雅黑" panose="020B0503020204020204" pitchFamily="34" charset="-122"/>
              <a:ea typeface="微软雅黑" panose="020B0503020204020204" pitchFamily="34" charset="-122"/>
              <a:cs typeface="微软雅黑" panose="020B0503020204020204" pitchFamily="34" charset="-122"/>
            </a:endParaRPr>
          </a:p>
          <a:p>
            <a:pPr indent="0">
              <a:buFont typeface="Arial" panose="020B0604020202020204" pitchFamily="34" charset="0"/>
              <a:buNone/>
            </a:pP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模型二、</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Deepseek-r1:671B </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满血版大模型能力</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050" b="1">
                <a:latin typeface="微软雅黑" panose="020B0503020204020204" pitchFamily="34" charset="-122"/>
                <a:ea typeface="微软雅黑" panose="020B0503020204020204" pitchFamily="34" charset="-122"/>
                <a:cs typeface="微软雅黑" panose="020B0503020204020204" pitchFamily="34" charset="-122"/>
              </a:rPr>
              <a:t>智算平台</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：震泽智算平台，并提供移动云</a:t>
            </a:r>
            <a:r>
              <a:rPr lang="en-US" altLang="zh-CN" sz="1050">
                <a:latin typeface="微软雅黑" panose="020B0503020204020204" pitchFamily="34" charset="-122"/>
                <a:ea typeface="微软雅黑" panose="020B0503020204020204" pitchFamily="34" charset="-122"/>
                <a:cs typeface="微软雅黑" panose="020B0503020204020204" pitchFamily="34" charset="-122"/>
              </a:rPr>
              <a:t>openAPI</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接口</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050" b="1">
                <a:latin typeface="微软雅黑" panose="020B0503020204020204" pitchFamily="34" charset="-122"/>
                <a:ea typeface="微软雅黑" panose="020B0503020204020204" pitchFamily="34" charset="-122"/>
                <a:cs typeface="微软雅黑" panose="020B0503020204020204" pitchFamily="34" charset="-122"/>
                <a:sym typeface="+mn-ea"/>
              </a:rPr>
              <a:t>算力</a:t>
            </a: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：推理套餐</a:t>
            </a:r>
            <a:r>
              <a:rPr lang="en-US" altLang="zh-CN" sz="105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满血版，产品规格</a:t>
            </a:r>
            <a:r>
              <a:rPr lang="en-US" altLang="zh-CN" sz="1050">
                <a:latin typeface="微软雅黑" panose="020B0503020204020204" pitchFamily="34" charset="-122"/>
                <a:ea typeface="微软雅黑" panose="020B0503020204020204" pitchFamily="34" charset="-122"/>
                <a:cs typeface="微软雅黑" panose="020B0503020204020204" pitchFamily="34" charset="-122"/>
                <a:sym typeface="+mn-ea"/>
              </a:rPr>
              <a:t>910B</a:t>
            </a: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，智算资源节点华北</a:t>
            </a:r>
            <a:r>
              <a:rPr lang="en-US" altLang="zh-CN" sz="105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呼和浩特，</a:t>
            </a:r>
            <a:r>
              <a:rPr lang="en-US" altLang="zh-CN" sz="105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台，包月订购</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97153" name="图片 5"/>
          <p:cNvPicPr>
            <a:picLocks noChangeAspect="1"/>
          </p:cNvPicPr>
          <p:nvPr/>
        </p:nvPicPr>
        <p:blipFill>
          <a:blip r:embed="rId7"/>
          <a:stretch>
            <a:fillRect/>
          </a:stretch>
        </p:blipFill>
        <p:spPr>
          <a:xfrm>
            <a:off x="3419475" y="2275523"/>
            <a:ext cx="1795463" cy="1013460"/>
          </a:xfrm>
          <a:prstGeom prst="rect">
            <a:avLst/>
          </a:prstGeom>
        </p:spPr>
      </p:pic>
      <p:sp>
        <p:nvSpPr>
          <p:cNvPr id="1048595" name="文本框 6"/>
          <p:cNvSpPr txBox="1"/>
          <p:nvPr/>
        </p:nvSpPr>
        <p:spPr>
          <a:xfrm>
            <a:off x="3491865" y="1996440"/>
            <a:ext cx="592931" cy="206375"/>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750">
                <a:latin typeface="微软雅黑" panose="020B0503020204020204" pitchFamily="34" charset="-122"/>
                <a:ea typeface="微软雅黑" panose="020B0503020204020204" pitchFamily="34" charset="-122"/>
              </a:rPr>
              <a:t>科研助手</a:t>
            </a:r>
            <a:endParaRPr lang="zh-CN" altLang="en-US" sz="750">
              <a:latin typeface="微软雅黑" panose="020B0503020204020204" pitchFamily="34" charset="-122"/>
              <a:ea typeface="微软雅黑" panose="020B0503020204020204" pitchFamily="34" charset="-122"/>
            </a:endParaRPr>
          </a:p>
        </p:txBody>
      </p:sp>
      <p:sp>
        <p:nvSpPr>
          <p:cNvPr id="1048596" name="文本框 7"/>
          <p:cNvSpPr txBox="1"/>
          <p:nvPr/>
        </p:nvSpPr>
        <p:spPr>
          <a:xfrm>
            <a:off x="4129564" y="1994535"/>
            <a:ext cx="592931" cy="206375"/>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750">
                <a:latin typeface="微软雅黑" panose="020B0503020204020204" pitchFamily="34" charset="-122"/>
                <a:ea typeface="微软雅黑" panose="020B0503020204020204" pitchFamily="34" charset="-122"/>
              </a:rPr>
              <a:t>文档助手</a:t>
            </a:r>
            <a:endParaRPr lang="zh-CN" altLang="en-US" sz="750">
              <a:latin typeface="微软雅黑" panose="020B0503020204020204" pitchFamily="34" charset="-122"/>
              <a:ea typeface="微软雅黑" panose="020B0503020204020204" pitchFamily="34" charset="-122"/>
            </a:endParaRPr>
          </a:p>
        </p:txBody>
      </p:sp>
      <p:sp>
        <p:nvSpPr>
          <p:cNvPr id="1048597" name="文本框 8"/>
          <p:cNvSpPr txBox="1"/>
          <p:nvPr/>
        </p:nvSpPr>
        <p:spPr>
          <a:xfrm>
            <a:off x="4742974" y="2000726"/>
            <a:ext cx="592931" cy="177165"/>
          </a:xfrm>
          <a:prstGeom prst="rect">
            <a:avLst/>
          </a:prstGeom>
          <a:noFill/>
          <a:ln w="12700" cmpd="sng">
            <a:solidFill>
              <a:schemeClr val="accent1">
                <a:shade val="50000"/>
              </a:schemeClr>
            </a:solidFill>
            <a:prstDash val="solid"/>
          </a:ln>
        </p:spPr>
        <p:txBody>
          <a:bodyPr wrap="square" rtlCol="0">
            <a:noAutofit/>
          </a:bodyPr>
          <a:lstStyle/>
          <a:p>
            <a:pPr algn="ctr"/>
            <a:r>
              <a:rPr lang="zh-CN" altLang="en-US" sz="750">
                <a:latin typeface="微软雅黑" panose="020B0503020204020204" pitchFamily="34" charset="-122"/>
                <a:ea typeface="微软雅黑" panose="020B0503020204020204" pitchFamily="34" charset="-122"/>
              </a:rPr>
              <a:t>知识问答</a:t>
            </a:r>
            <a:endParaRPr lang="zh-CN" altLang="en-US" sz="750">
              <a:latin typeface="微软雅黑" panose="020B0503020204020204" pitchFamily="34" charset="-122"/>
              <a:ea typeface="微软雅黑" panose="020B0503020204020204" pitchFamily="34" charset="-122"/>
            </a:endParaRPr>
          </a:p>
        </p:txBody>
      </p:sp>
      <p:sp>
        <p:nvSpPr>
          <p:cNvPr id="1048598" name="文本框 9"/>
          <p:cNvSpPr txBox="1"/>
          <p:nvPr/>
        </p:nvSpPr>
        <p:spPr>
          <a:xfrm>
            <a:off x="3491865" y="3288983"/>
            <a:ext cx="1800701" cy="206375"/>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750">
                <a:latin typeface="微软雅黑" panose="020B0503020204020204" pitchFamily="34" charset="-122"/>
                <a:ea typeface="微软雅黑" panose="020B0503020204020204" pitchFamily="34" charset="-122"/>
              </a:rPr>
              <a:t>震泽智算平台</a:t>
            </a:r>
            <a:endParaRPr lang="zh-CN" altLang="en-US" sz="750">
              <a:latin typeface="微软雅黑" panose="020B0503020204020204" pitchFamily="34" charset="-122"/>
              <a:ea typeface="微软雅黑" panose="020B0503020204020204" pitchFamily="34" charset="-122"/>
            </a:endParaRPr>
          </a:p>
        </p:txBody>
      </p:sp>
      <p:sp>
        <p:nvSpPr>
          <p:cNvPr id="1048599" name="文本框 10"/>
          <p:cNvSpPr txBox="1"/>
          <p:nvPr/>
        </p:nvSpPr>
        <p:spPr>
          <a:xfrm>
            <a:off x="3498056" y="3473291"/>
            <a:ext cx="1800701" cy="206375"/>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750">
                <a:latin typeface="微软雅黑" panose="020B0503020204020204" pitchFamily="34" charset="-122"/>
                <a:ea typeface="微软雅黑" panose="020B0503020204020204" pitchFamily="34" charset="-122"/>
              </a:rPr>
              <a:t>智算</a:t>
            </a:r>
            <a:r>
              <a:rPr lang="en-US" altLang="zh-CN" sz="750">
                <a:latin typeface="微软雅黑" panose="020B0503020204020204" pitchFamily="34" charset="-122"/>
                <a:ea typeface="微软雅黑" panose="020B0503020204020204" pitchFamily="34" charset="-122"/>
              </a:rPr>
              <a:t>N</a:t>
            </a:r>
            <a:r>
              <a:rPr lang="zh-CN" altLang="en-US" sz="750">
                <a:latin typeface="微软雅黑" panose="020B0503020204020204" pitchFamily="34" charset="-122"/>
                <a:ea typeface="微软雅黑" panose="020B0503020204020204" pitchFamily="34" charset="-122"/>
              </a:rPr>
              <a:t>节点资源池</a:t>
            </a:r>
            <a:endParaRPr lang="zh-CN" altLang="en-US" sz="750">
              <a:latin typeface="微软雅黑" panose="020B0503020204020204" pitchFamily="34" charset="-122"/>
              <a:ea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8390" y="85852"/>
            <a:ext cx="3521189" cy="404495"/>
          </a:xfrm>
        </p:spPr>
        <p:txBody>
          <a:bodyPr/>
          <a:lstStyle/>
          <a:p>
            <a:r>
              <a:t>总结：拓展思路</a:t>
            </a:r>
          </a:p>
        </p:txBody>
      </p:sp>
      <p:sp>
        <p:nvSpPr>
          <p:cNvPr id="3" name="文本框 2"/>
          <p:cNvSpPr txBox="1"/>
          <p:nvPr/>
        </p:nvSpPr>
        <p:spPr>
          <a:xfrm>
            <a:off x="640715" y="1708150"/>
            <a:ext cx="2071370" cy="380365"/>
          </a:xfrm>
          <a:prstGeom prst="rect">
            <a:avLst/>
          </a:prstGeom>
          <a:noFill/>
        </p:spPr>
        <p:txBody>
          <a:bodyPr wrap="square" rtlCol="0">
            <a:noAutofit/>
          </a:bodyPr>
          <a:lstStyle/>
          <a:p>
            <a:r>
              <a:rPr lang="zh-CN" altLang="en-US">
                <a:latin typeface="微软雅黑" panose="020B0503020204020204" pitchFamily="34" charset="-122"/>
                <a:ea typeface="微软雅黑" panose="020B0503020204020204" pitchFamily="34" charset="-122"/>
              </a:rPr>
              <a:t>有上层应用厂家</a:t>
            </a:r>
            <a:endParaRPr lang="zh-CN" altLang="en-US">
              <a:latin typeface="微软雅黑" panose="020B0503020204020204" pitchFamily="34" charset="-122"/>
              <a:ea typeface="微软雅黑" panose="020B0503020204020204" pitchFamily="34" charset="-122"/>
            </a:endParaRPr>
          </a:p>
        </p:txBody>
      </p:sp>
      <p:sp>
        <p:nvSpPr>
          <p:cNvPr id="4" name="文本框 3"/>
          <p:cNvSpPr txBox="1"/>
          <p:nvPr/>
        </p:nvSpPr>
        <p:spPr>
          <a:xfrm>
            <a:off x="640715" y="3291840"/>
            <a:ext cx="207137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无上层应用厂家</a:t>
            </a:r>
            <a:endParaRPr lang="zh-CN" altLang="en-US">
              <a:latin typeface="微软雅黑" panose="020B0503020204020204" pitchFamily="34" charset="-122"/>
              <a:ea typeface="微软雅黑" panose="020B0503020204020204" pitchFamily="34" charset="-122"/>
            </a:endParaRPr>
          </a:p>
        </p:txBody>
      </p:sp>
      <p:sp>
        <p:nvSpPr>
          <p:cNvPr id="5" name="文本框 4"/>
          <p:cNvSpPr txBox="1"/>
          <p:nvPr/>
        </p:nvSpPr>
        <p:spPr>
          <a:xfrm>
            <a:off x="3348355" y="1708150"/>
            <a:ext cx="1941195" cy="380365"/>
          </a:xfrm>
          <a:prstGeom prst="rect">
            <a:avLst/>
          </a:prstGeom>
          <a:noFill/>
        </p:spPr>
        <p:txBody>
          <a:bodyPr wrap="square" rtlCol="0">
            <a:noAutofit/>
          </a:bodyPr>
          <a:lstStyle/>
          <a:p>
            <a:r>
              <a:rPr lang="zh-CN" altLang="en-US">
                <a:latin typeface="微软雅黑" panose="020B0503020204020204" pitchFamily="34" charset="-122"/>
                <a:ea typeface="微软雅黑" panose="020B0503020204020204" pitchFamily="34" charset="-122"/>
              </a:rPr>
              <a:t>客户有明确需求</a:t>
            </a: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5796280" y="1564005"/>
            <a:ext cx="3163570" cy="878840"/>
          </a:xfrm>
          <a:prstGeom prst="rect">
            <a:avLst/>
          </a:prstGeom>
          <a:noFill/>
        </p:spPr>
        <p:txBody>
          <a:bodyPr wrap="square" rtlCol="0">
            <a:noAutofit/>
          </a:bodyPr>
          <a:lstStyle/>
          <a:p>
            <a:r>
              <a:rPr lang="zh-CN" altLang="en-US">
                <a:latin typeface="微软雅黑" panose="020B0503020204020204" pitchFamily="34" charset="-122"/>
                <a:ea typeface="微软雅黑" panose="020B0503020204020204" pitchFamily="34" charset="-122"/>
              </a:rPr>
              <a:t>提供公有云</a:t>
            </a:r>
            <a:r>
              <a:rPr lang="en-US" altLang="zh-CN">
                <a:latin typeface="微软雅黑" panose="020B0503020204020204" pitchFamily="34" charset="-122"/>
                <a:ea typeface="微软雅黑" panose="020B0503020204020204" pitchFamily="34" charset="-122"/>
              </a:rPr>
              <a:t>API</a:t>
            </a:r>
            <a:r>
              <a:rPr lang="zh-CN" altLang="en-US">
                <a:latin typeface="微软雅黑" panose="020B0503020204020204" pitchFamily="34" charset="-122"/>
                <a:ea typeface="微软雅黑" panose="020B0503020204020204" pitchFamily="34" charset="-122"/>
              </a:rPr>
              <a:t>先行测试</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提前部署一套一体机提供测试</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配合部署</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根据需求引导私有化</a:t>
            </a:r>
            <a:endParaRPr lang="zh-CN" altLang="en-US">
              <a:latin typeface="微软雅黑" panose="020B0503020204020204" pitchFamily="34" charset="-122"/>
              <a:ea typeface="微软雅黑" panose="020B0503020204020204" pitchFamily="34" charset="-122"/>
            </a:endParaRPr>
          </a:p>
        </p:txBody>
      </p:sp>
      <p:sp>
        <p:nvSpPr>
          <p:cNvPr id="7" name="右箭头 6"/>
          <p:cNvSpPr/>
          <p:nvPr/>
        </p:nvSpPr>
        <p:spPr>
          <a:xfrm>
            <a:off x="2712085" y="3357245"/>
            <a:ext cx="347980" cy="236855"/>
          </a:xfrm>
          <a:prstGeom prst="rightArrow">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8" name="右箭头 7"/>
          <p:cNvSpPr/>
          <p:nvPr/>
        </p:nvSpPr>
        <p:spPr>
          <a:xfrm>
            <a:off x="5289550" y="1779905"/>
            <a:ext cx="347980" cy="236855"/>
          </a:xfrm>
          <a:prstGeom prst="rightArrow">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9" name="文本框 8"/>
          <p:cNvSpPr txBox="1"/>
          <p:nvPr/>
        </p:nvSpPr>
        <p:spPr>
          <a:xfrm>
            <a:off x="3348355" y="3003550"/>
            <a:ext cx="1941195" cy="380365"/>
          </a:xfrm>
          <a:prstGeom prst="rect">
            <a:avLst/>
          </a:prstGeom>
          <a:noFill/>
        </p:spPr>
        <p:txBody>
          <a:bodyPr wrap="square" rtlCol="0">
            <a:noAutofit/>
          </a:bodyPr>
          <a:lstStyle/>
          <a:p>
            <a:r>
              <a:rPr lang="zh-CN" altLang="en-US">
                <a:latin typeface="微软雅黑" panose="020B0503020204020204" pitchFamily="34" charset="-122"/>
                <a:ea typeface="微软雅黑" panose="020B0503020204020204" pitchFamily="34" charset="-122"/>
              </a:rPr>
              <a:t>客户有明确需求</a:t>
            </a:r>
            <a:endParaRPr lang="zh-CN" altLang="en-US">
              <a:latin typeface="微软雅黑" panose="020B0503020204020204" pitchFamily="34" charset="-122"/>
              <a:ea typeface="微软雅黑" panose="020B0503020204020204" pitchFamily="34" charset="-122"/>
            </a:endParaRPr>
          </a:p>
        </p:txBody>
      </p:sp>
      <p:sp>
        <p:nvSpPr>
          <p:cNvPr id="10" name="文本框 9"/>
          <p:cNvSpPr txBox="1"/>
          <p:nvPr/>
        </p:nvSpPr>
        <p:spPr>
          <a:xfrm>
            <a:off x="3348355" y="3507740"/>
            <a:ext cx="1941195" cy="380365"/>
          </a:xfrm>
          <a:prstGeom prst="rect">
            <a:avLst/>
          </a:prstGeom>
          <a:noFill/>
        </p:spPr>
        <p:txBody>
          <a:bodyPr wrap="square" rtlCol="0">
            <a:noAutofit/>
          </a:bodyPr>
          <a:lstStyle/>
          <a:p>
            <a:r>
              <a:rPr lang="zh-CN" altLang="en-US">
                <a:latin typeface="微软雅黑" panose="020B0503020204020204" pitchFamily="34" charset="-122"/>
                <a:ea typeface="微软雅黑" panose="020B0503020204020204" pitchFamily="34" charset="-122"/>
              </a:rPr>
              <a:t>客户无明确需求</a:t>
            </a:r>
            <a:endParaRPr lang="zh-CN" altLang="en-US">
              <a:latin typeface="微软雅黑" panose="020B0503020204020204" pitchFamily="34" charset="-122"/>
              <a:ea typeface="微软雅黑" panose="020B0503020204020204" pitchFamily="34" charset="-122"/>
            </a:endParaRPr>
          </a:p>
        </p:txBody>
      </p:sp>
      <p:sp>
        <p:nvSpPr>
          <p:cNvPr id="11" name="右箭头 10"/>
          <p:cNvSpPr/>
          <p:nvPr/>
        </p:nvSpPr>
        <p:spPr>
          <a:xfrm>
            <a:off x="2700020" y="1779905"/>
            <a:ext cx="347980" cy="236855"/>
          </a:xfrm>
          <a:prstGeom prst="rightArrow">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2" name="右箭头 11"/>
          <p:cNvSpPr/>
          <p:nvPr/>
        </p:nvSpPr>
        <p:spPr>
          <a:xfrm>
            <a:off x="5292090" y="3357245"/>
            <a:ext cx="347980" cy="236855"/>
          </a:xfrm>
          <a:prstGeom prst="rightArrow">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3" name="文本框 12"/>
          <p:cNvSpPr txBox="1"/>
          <p:nvPr/>
        </p:nvSpPr>
        <p:spPr>
          <a:xfrm>
            <a:off x="5796280" y="3148330"/>
            <a:ext cx="2965450" cy="1374140"/>
          </a:xfrm>
          <a:prstGeom prst="rect">
            <a:avLst/>
          </a:prstGeom>
          <a:noFill/>
        </p:spPr>
        <p:txBody>
          <a:bodyPr wrap="square" rtlCol="0">
            <a:noAutofit/>
          </a:bodyPr>
          <a:lstStyle/>
          <a:p>
            <a:r>
              <a:rPr lang="zh-CN" altLang="en-US">
                <a:latin typeface="微软雅黑" panose="020B0503020204020204" pitchFamily="34" charset="-122"/>
                <a:ea typeface="微软雅黑" panose="020B0503020204020204" pitchFamily="34" charset="-122"/>
              </a:rPr>
              <a:t>生态伙伴、专业公司</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提供公有云</a:t>
            </a:r>
            <a:r>
              <a:rPr lang="en-US" altLang="zh-CN">
                <a:latin typeface="微软雅黑" panose="020B0503020204020204" pitchFamily="34" charset="-122"/>
                <a:ea typeface="微软雅黑" panose="020B0503020204020204" pitchFamily="34" charset="-122"/>
                <a:sym typeface="+mn-ea"/>
              </a:rPr>
              <a:t>API</a:t>
            </a:r>
            <a:r>
              <a:rPr lang="zh-CN" altLang="en-US">
                <a:latin typeface="微软雅黑" panose="020B0503020204020204" pitchFamily="34" charset="-122"/>
                <a:ea typeface="微软雅黑" panose="020B0503020204020204" pitchFamily="34" charset="-122"/>
                <a:sym typeface="+mn-ea"/>
              </a:rPr>
              <a:t>先行测试</a:t>
            </a:r>
            <a:r>
              <a:rPr lang="en-US" altLang="zh-CN">
                <a:latin typeface="微软雅黑" panose="020B0503020204020204" pitchFamily="34" charset="-122"/>
                <a:ea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sym typeface="+mn-ea"/>
              </a:rPr>
              <a:t>提前部署一套一体机</a:t>
            </a:r>
            <a:endParaRPr lang="zh-CN" altLang="en-US">
              <a:latin typeface="微软雅黑" panose="020B0503020204020204" pitchFamily="34" charset="-122"/>
              <a:ea typeface="微软雅黑" panose="020B0503020204020204" pitchFamily="34" charset="-122"/>
              <a:sym typeface="+mn-ea"/>
            </a:endParaRPr>
          </a:p>
          <a:p>
            <a:r>
              <a:rPr lang="zh-CN" altLang="en-US">
                <a:latin typeface="微软雅黑" panose="020B0503020204020204" pitchFamily="34" charset="-122"/>
                <a:ea typeface="微软雅黑" panose="020B0503020204020204" pitchFamily="34" charset="-122"/>
                <a:sym typeface="+mn-ea"/>
              </a:rPr>
              <a:t>根据需求引导私有化</a:t>
            </a: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548390" y="85852"/>
            <a:ext cx="3521189" cy="404495"/>
          </a:xfrm>
        </p:spPr>
        <p:txBody>
          <a:bodyPr/>
          <a:lstStyle/>
          <a:p>
            <a:r>
              <a:rPr dirty="0">
                <a:solidFill>
                  <a:srgbClr val="0070C0"/>
                </a:solidFill>
                <a:sym typeface="+mn-ea"/>
              </a:rPr>
              <a:t>目录</a:t>
            </a:r>
            <a:endParaRPr lang="zh-CN" altLang="en-US"/>
          </a:p>
        </p:txBody>
      </p:sp>
      <p:sp>
        <p:nvSpPr>
          <p:cNvPr id="2" name="文本占位符 1"/>
          <p:cNvSpPr txBox="1"/>
          <p:nvPr/>
        </p:nvSpPr>
        <p:spPr bwMode="auto">
          <a:xfrm>
            <a:off x="2596515" y="1432560"/>
            <a:ext cx="4511516" cy="501491"/>
          </a:xfrm>
          <a:prstGeom prst="rect">
            <a:avLst/>
          </a:prstGeom>
          <a:solidFill>
            <a:srgbClr val="F2F2F2"/>
          </a:solidFill>
          <a:ln>
            <a:noFill/>
          </a:ln>
        </p:spPr>
        <p:txBody>
          <a:bodyPr vert="horz" wrap="square" lIns="68580" tIns="34290" rIns="68580" bIns="3429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sz="1200" b="1" noProof="0" dirty="0">
                <a:ln>
                  <a:noFill/>
                </a:ln>
                <a:solidFill>
                  <a:sysClr val="windowText" lastClr="000000"/>
                </a:solidFill>
                <a:effectLst/>
                <a:uLnTx/>
                <a:uFillTx/>
                <a:sym typeface="微软雅黑" panose="020B0503020204020204" pitchFamily="34" charset="-122"/>
              </a:rPr>
              <a:t>人工智能基本</a:t>
            </a:r>
            <a:r>
              <a:rPr lang="zh-CN" altLang="en-US" sz="1200" b="1" noProof="0" dirty="0">
                <a:ln>
                  <a:noFill/>
                </a:ln>
                <a:solidFill>
                  <a:sysClr val="windowText" lastClr="000000"/>
                </a:solidFill>
                <a:effectLst/>
                <a:uLnTx/>
                <a:uFillTx/>
                <a:sym typeface="微软雅黑" panose="020B0503020204020204" pitchFamily="34" charset="-122"/>
              </a:rPr>
              <a:t>概念</a:t>
            </a:r>
            <a:endParaRPr lang="zh-CN" altLang="en-US" sz="1200" b="1" noProof="0" dirty="0">
              <a:ln>
                <a:noFill/>
              </a:ln>
              <a:solidFill>
                <a:sysClr val="windowText" lastClr="000000"/>
              </a:solidFill>
              <a:effectLst/>
              <a:uLnTx/>
              <a:uFillTx/>
              <a:sym typeface="微软雅黑" panose="020B0503020204020204" pitchFamily="34" charset="-122"/>
            </a:endParaRPr>
          </a:p>
        </p:txBody>
      </p:sp>
      <p:sp>
        <p:nvSpPr>
          <p:cNvPr id="4" name="文本占位符 2"/>
          <p:cNvSpPr txBox="1"/>
          <p:nvPr/>
        </p:nvSpPr>
        <p:spPr bwMode="auto">
          <a:xfrm>
            <a:off x="1794986" y="1430655"/>
            <a:ext cx="666274" cy="502444"/>
          </a:xfrm>
          <a:prstGeom prst="rect">
            <a:avLst/>
          </a:prstGeom>
          <a:solidFill>
            <a:srgbClr val="F2F2F2"/>
          </a:solidFill>
          <a:ln>
            <a:noFill/>
          </a:ln>
        </p:spPr>
        <p:txBody>
          <a:bodyPr vert="horz" wrap="square" lIns="68580" tIns="34290" rIns="68580" bIns="3429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sz="1200" b="1" noProof="0" dirty="0">
                <a:ln>
                  <a:noFill/>
                </a:ln>
                <a:solidFill>
                  <a:sysClr val="windowText" lastClr="000000"/>
                </a:solidFill>
                <a:effectLst/>
                <a:uLnTx/>
                <a:uFillTx/>
                <a:sym typeface="微软雅黑" panose="020B0503020204020204" pitchFamily="34" charset="-122"/>
              </a:rPr>
              <a:t>01</a:t>
            </a:r>
            <a:endParaRPr lang="zh-CN" sz="1200" b="1" noProof="0" dirty="0">
              <a:ln>
                <a:noFill/>
              </a:ln>
              <a:solidFill>
                <a:sysClr val="windowText" lastClr="000000"/>
              </a:solidFill>
              <a:effectLst/>
              <a:uLnTx/>
              <a:uFillTx/>
              <a:sym typeface="微软雅黑" panose="020B0503020204020204" pitchFamily="34" charset="-122"/>
            </a:endParaRPr>
          </a:p>
        </p:txBody>
      </p:sp>
      <p:sp>
        <p:nvSpPr>
          <p:cNvPr id="12" name="文本占位符 4"/>
          <p:cNvSpPr txBox="1"/>
          <p:nvPr/>
        </p:nvSpPr>
        <p:spPr bwMode="auto">
          <a:xfrm>
            <a:off x="1794986" y="2157413"/>
            <a:ext cx="666274"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02</a:t>
            </a:r>
            <a:endPar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文本占位符 3"/>
          <p:cNvSpPr txBox="1"/>
          <p:nvPr/>
        </p:nvSpPr>
        <p:spPr bwMode="auto">
          <a:xfrm>
            <a:off x="2596515" y="2157413"/>
            <a:ext cx="4511516"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defRPr/>
            </a:pPr>
            <a:r>
              <a:rPr lang="zh-CN" altLang="en-US" sz="1200" b="1" noProof="0" dirty="0">
                <a:ln>
                  <a:noFill/>
                </a:ln>
                <a:solidFill>
                  <a:sysClr val="windowText" lastClr="000000"/>
                </a:solidFill>
                <a:effectLst/>
                <a:uLnTx/>
                <a:uFillTx/>
                <a:sym typeface="微软雅黑" panose="020B0503020204020204" pitchFamily="34" charset="-122"/>
              </a:rPr>
              <a:t>移动云智算</a:t>
            </a:r>
            <a:r>
              <a:rPr lang="zh-CN" sz="1200" b="1" noProof="0" dirty="0">
                <a:ln>
                  <a:noFill/>
                </a:ln>
                <a:solidFill>
                  <a:sysClr val="windowText" lastClr="000000"/>
                </a:solidFill>
                <a:effectLst/>
                <a:uLnTx/>
                <a:uFillTx/>
                <a:sym typeface="微软雅黑" panose="020B0503020204020204" pitchFamily="34" charset="-122"/>
              </a:rPr>
              <a:t>产品</a:t>
            </a:r>
            <a:r>
              <a:rPr lang="zh-CN" altLang="en-US" sz="1200" b="1" noProof="0" dirty="0">
                <a:ln>
                  <a:noFill/>
                </a:ln>
                <a:solidFill>
                  <a:sysClr val="windowText" lastClr="000000"/>
                </a:solidFill>
                <a:effectLst/>
                <a:uLnTx/>
                <a:uFillTx/>
                <a:sym typeface="微软雅黑" panose="020B0503020204020204" pitchFamily="34" charset="-122"/>
              </a:rPr>
              <a:t>介绍</a:t>
            </a:r>
            <a:endParaRPr lang="zh-CN" altLang="en-US" sz="1200" b="1" noProof="0" dirty="0">
              <a:ln>
                <a:noFill/>
              </a:ln>
              <a:solidFill>
                <a:sysClr val="windowText" lastClr="000000"/>
              </a:solidFill>
              <a:effectLst/>
              <a:uLnTx/>
              <a:uFillTx/>
              <a:sym typeface="微软雅黑" panose="020B0503020204020204" pitchFamily="34" charset="-122"/>
            </a:endParaRPr>
          </a:p>
        </p:txBody>
      </p:sp>
      <p:sp>
        <p:nvSpPr>
          <p:cNvPr id="6" name="文本占位符 4"/>
          <p:cNvSpPr txBox="1"/>
          <p:nvPr/>
        </p:nvSpPr>
        <p:spPr bwMode="auto">
          <a:xfrm>
            <a:off x="1794986" y="2873693"/>
            <a:ext cx="666274"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03</a:t>
            </a:r>
            <a:endParaRPr kumimoji="0" lang="en-US" altLang="zh-CN" sz="12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8" name="文本占位符 3"/>
          <p:cNvSpPr txBox="1"/>
          <p:nvPr/>
        </p:nvSpPr>
        <p:spPr bwMode="auto">
          <a:xfrm>
            <a:off x="2596515" y="2873693"/>
            <a:ext cx="4511516" cy="501491"/>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defRPr/>
            </a:pPr>
            <a:r>
              <a:rPr lang="zh-CN" sz="1200" b="1" noProof="0" dirty="0">
                <a:ln>
                  <a:noFill/>
                </a:ln>
                <a:solidFill>
                  <a:sysClr val="windowText" lastClr="000000"/>
                </a:solidFill>
                <a:effectLst/>
                <a:uLnTx/>
                <a:uFillTx/>
                <a:sym typeface="微软雅黑" panose="020B0503020204020204" pitchFamily="34" charset="-122"/>
              </a:rPr>
              <a:t>典型场景及案例</a:t>
            </a:r>
            <a:endParaRPr lang="zh-CN" sz="1200" b="1" noProof="0" dirty="0">
              <a:ln>
                <a:noFill/>
              </a:ln>
              <a:solidFill>
                <a:sysClr val="windowText" lastClr="000000"/>
              </a:solidFill>
              <a:effectLst/>
              <a:uLnTx/>
              <a:uFillTx/>
              <a:sym typeface="微软雅黑" panose="020B0503020204020204" pitchFamily="34" charset="-122"/>
            </a:endParaRPr>
          </a:p>
        </p:txBody>
      </p:sp>
      <p:sp>
        <p:nvSpPr>
          <p:cNvPr id="3" name="文本占位符 4"/>
          <p:cNvSpPr txBox="1"/>
          <p:nvPr/>
        </p:nvSpPr>
        <p:spPr bwMode="auto">
          <a:xfrm>
            <a:off x="1791176" y="3631406"/>
            <a:ext cx="666274" cy="501491"/>
          </a:xfrm>
          <a:prstGeom prst="rect">
            <a:avLst/>
          </a:prstGeom>
          <a:solidFill>
            <a:srgbClr val="0084CF"/>
          </a:solidFill>
          <a:ln>
            <a:noFill/>
          </a:ln>
        </p:spPr>
        <p:txBody>
          <a:bodyPr vert="horz" wrap="square" lIns="68580" tIns="34290" rIns="68580" bIns="3429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defTabSz="914400" eaLnBrk="1" hangingPunct="1">
              <a:buClrTx/>
              <a:buSzTx/>
              <a:defRPr/>
            </a:pPr>
            <a:r>
              <a:rPr lang="zh-CN" sz="1200" b="1" noProof="0" dirty="0" err="1">
                <a:ln>
                  <a:noFill/>
                </a:ln>
                <a:solidFill>
                  <a:sysClr val="window" lastClr="FFFFFF"/>
                </a:solidFill>
                <a:effectLst/>
                <a:uLnTx/>
                <a:uFillTx/>
                <a:sym typeface="微软雅黑" panose="020B0503020204020204" pitchFamily="34" charset="-122"/>
              </a:rPr>
              <a:t>04</a:t>
            </a:r>
            <a:endParaRPr lang="zh-CN" sz="1200" b="1" noProof="0" dirty="0" err="1">
              <a:ln>
                <a:noFill/>
              </a:ln>
              <a:solidFill>
                <a:sysClr val="window" lastClr="FFFFFF"/>
              </a:solidFill>
              <a:effectLst/>
              <a:uLnTx/>
              <a:uFillTx/>
              <a:sym typeface="微软雅黑" panose="020B0503020204020204" pitchFamily="34" charset="-122"/>
            </a:endParaRPr>
          </a:p>
        </p:txBody>
      </p:sp>
      <p:sp>
        <p:nvSpPr>
          <p:cNvPr id="5" name="文本占位符 3"/>
          <p:cNvSpPr txBox="1"/>
          <p:nvPr/>
        </p:nvSpPr>
        <p:spPr bwMode="auto">
          <a:xfrm>
            <a:off x="2592705" y="3631406"/>
            <a:ext cx="4511516" cy="501491"/>
          </a:xfrm>
          <a:prstGeom prst="rect">
            <a:avLst/>
          </a:prstGeom>
          <a:solidFill>
            <a:srgbClr val="0084CF"/>
          </a:solidFill>
          <a:ln>
            <a:noFill/>
          </a:ln>
        </p:spPr>
        <p:txBody>
          <a:bodyPr vert="horz" wrap="square" lIns="68580" tIns="34290" rIns="68580" bIns="3429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defTabSz="914400" eaLnBrk="1" hangingPunct="1">
              <a:buClrTx/>
              <a:buSzTx/>
              <a:defRPr/>
            </a:pPr>
            <a:r>
              <a:rPr lang="zh-CN" sz="1200" b="1" noProof="0" dirty="0" err="1">
                <a:ln>
                  <a:noFill/>
                </a:ln>
                <a:solidFill>
                  <a:sysClr val="window" lastClr="FFFFFF"/>
                </a:solidFill>
                <a:effectLst/>
                <a:uLnTx/>
                <a:uFillTx/>
                <a:sym typeface="微软雅黑" panose="020B0503020204020204" pitchFamily="34" charset="-122"/>
              </a:rPr>
              <a:t>FAQ</a:t>
            </a:r>
            <a:endParaRPr lang="zh-CN" sz="1200" b="1" noProof="0" dirty="0" err="1">
              <a:ln>
                <a:noFill/>
              </a:ln>
              <a:solidFill>
                <a:sysClr val="window" lastClr="FFFFFF"/>
              </a:solidFill>
              <a:effectLst/>
              <a:uLnTx/>
              <a:uFillTx/>
              <a:sym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548164" y="104219"/>
            <a:ext cx="6580346" cy="368300"/>
          </a:xfrm>
          <a:prstGeom prst="rect">
            <a:avLst/>
          </a:prstGeom>
        </p:spPr>
        <p:txBody>
          <a:bodyPr/>
          <a:lstStyle/>
          <a:p>
            <a:pPr lvl="0"/>
            <a:r>
              <a:rPr sz="1800" dirty="0">
                <a:solidFill>
                  <a:srgbClr val="C00000"/>
                </a:solidFill>
                <a:cs typeface="微软雅黑" panose="020B0503020204020204" pitchFamily="34" charset="-122"/>
                <a:sym typeface="+mn-ea"/>
              </a:rPr>
              <a:t>政策支持</a:t>
            </a:r>
            <a:endParaRPr sz="1800" dirty="0">
              <a:solidFill>
                <a:srgbClr val="0070C0"/>
              </a:solidFill>
              <a:cs typeface="微软雅黑" panose="020B0503020204020204" pitchFamily="34" charset="-122"/>
              <a:sym typeface="+mn-ea"/>
            </a:endParaRPr>
          </a:p>
        </p:txBody>
      </p:sp>
      <p:sp>
        <p:nvSpPr>
          <p:cNvPr id="30" name="矩形 29"/>
          <p:cNvSpPr/>
          <p:nvPr>
            <p:custDataLst>
              <p:tags r:id="rId1"/>
            </p:custDataLst>
          </p:nvPr>
        </p:nvSpPr>
        <p:spPr bwMode="auto">
          <a:xfrm>
            <a:off x="504825" y="1019175"/>
            <a:ext cx="2472690" cy="3572510"/>
          </a:xfrm>
          <a:prstGeom prst="rect">
            <a:avLst/>
          </a:prstGeom>
          <a:gradFill>
            <a:gsLst>
              <a:gs pos="8000">
                <a:srgbClr val="FFFFFF">
                  <a:alpha val="100000"/>
                </a:srgbClr>
              </a:gs>
              <a:gs pos="0">
                <a:srgbClr val="FFFFFF">
                  <a:alpha val="50000"/>
                </a:srgbClr>
              </a:gs>
              <a:gs pos="100000">
                <a:srgbClr val="FFFFFF"/>
              </a:gs>
            </a:gsLst>
            <a:lin ang="1692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r="5400000" algn="t" rotWithShape="0">
              <a:srgbClr val="033EB5">
                <a:alpha val="2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spcBef>
                <a:spcPts val="0"/>
              </a:spcBef>
              <a:spcAft>
                <a:spcPts val="0"/>
              </a:spcAft>
              <a:buClrTx/>
              <a:buSzTx/>
              <a:buFontTx/>
              <a:defRPr/>
            </a:pPr>
            <a:endParaRPr lang="zh-CN" altLang="en-US" sz="750" dirty="0">
              <a:solidFill>
                <a:prstClr val="black"/>
              </a:solidFill>
              <a:latin typeface="微软雅黑" panose="020B0503020204020204" pitchFamily="34" charset="-122"/>
              <a:ea typeface="微软雅黑" panose="020B0503020204020204" pitchFamily="34" charset="-122"/>
              <a:sym typeface="+mn-ea"/>
            </a:endParaRPr>
          </a:p>
        </p:txBody>
      </p:sp>
      <p:sp>
        <p:nvSpPr>
          <p:cNvPr id="31" name="矩形: 圆角 82"/>
          <p:cNvSpPr/>
          <p:nvPr>
            <p:custDataLst>
              <p:tags r:id="rId2"/>
            </p:custDataLst>
          </p:nvPr>
        </p:nvSpPr>
        <p:spPr bwMode="auto">
          <a:xfrm>
            <a:off x="756126" y="845661"/>
            <a:ext cx="1949291" cy="370523"/>
          </a:xfrm>
          <a:prstGeom prst="roundRect">
            <a:avLst>
              <a:gd name="adj" fmla="val 49485"/>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34290" rIns="68580" bIns="34290" numCol="1" spcCol="0" rtlCol="0" fromWordArt="0" anchor="ctr" anchorCtr="0" forceAA="0" compatLnSpc="1">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成本分摊机制</a:t>
            </a:r>
            <a:endPar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2" name="文本框 31"/>
          <p:cNvSpPr txBox="1"/>
          <p:nvPr>
            <p:custDataLst>
              <p:tags r:id="rId3"/>
            </p:custDataLst>
          </p:nvPr>
        </p:nvSpPr>
        <p:spPr>
          <a:xfrm>
            <a:off x="567055" y="1406525"/>
            <a:ext cx="2326005" cy="2208530"/>
          </a:xfrm>
          <a:prstGeom prst="rect">
            <a:avLst/>
          </a:prstGeom>
          <a:noFill/>
        </p:spPr>
        <p:txBody>
          <a:bodyPr wrap="square" rtlCol="0" anchor="t">
            <a:noAutofit/>
          </a:bodyPr>
          <a:lstStyle/>
          <a:p>
            <a:pPr indent="0" fontAlgn="auto">
              <a:lnSpc>
                <a:spcPct val="200000"/>
              </a:lnSpc>
              <a:spcBef>
                <a:spcPts val="0"/>
              </a:spcBef>
              <a:buFont typeface="Wingdings" panose="05000000000000000000" charset="0"/>
              <a:buChar char="Ø"/>
            </a:pP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成本分摊，移动云智算一体机项目</a:t>
            </a:r>
            <a:r>
              <a:rPr lang="zh-CN" altLang="en-US"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不占用地市公司原有成本额度</a:t>
            </a:r>
            <a:r>
              <a:rPr lang="zh-CN" altLang="en-US" sz="980" dirty="0" smtClean="0">
                <a:latin typeface="微软雅黑" panose="020B0503020204020204" pitchFamily="34" charset="-122"/>
                <a:ea typeface="微软雅黑" panose="020B0503020204020204" pitchFamily="34" charset="-122"/>
                <a:cs typeface="微软雅黑" panose="020B0503020204020204" pitchFamily="34" charset="-122"/>
                <a:sym typeface="+mn-ea"/>
              </a:rPr>
              <a:t>，降低</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客户决策门槛。</a:t>
            </a:r>
            <a:endPar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矩形 1"/>
          <p:cNvSpPr/>
          <p:nvPr>
            <p:custDataLst>
              <p:tags r:id="rId4"/>
            </p:custDataLst>
          </p:nvPr>
        </p:nvSpPr>
        <p:spPr bwMode="auto">
          <a:xfrm>
            <a:off x="3204845" y="1019810"/>
            <a:ext cx="2647950" cy="3571875"/>
          </a:xfrm>
          <a:prstGeom prst="rect">
            <a:avLst/>
          </a:prstGeom>
          <a:gradFill>
            <a:gsLst>
              <a:gs pos="8000">
                <a:srgbClr val="FFFFFF">
                  <a:alpha val="100000"/>
                </a:srgbClr>
              </a:gs>
              <a:gs pos="0">
                <a:srgbClr val="FFFFFF">
                  <a:alpha val="50000"/>
                </a:srgbClr>
              </a:gs>
              <a:gs pos="100000">
                <a:srgbClr val="FFFFFF"/>
              </a:gs>
            </a:gsLst>
            <a:lin ang="1692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r="5400000" algn="t" rotWithShape="0">
              <a:srgbClr val="033EB5">
                <a:alpha val="2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spcBef>
                <a:spcPts val="0"/>
              </a:spcBef>
              <a:spcAft>
                <a:spcPts val="0"/>
              </a:spcAft>
              <a:buClrTx/>
              <a:buSzTx/>
              <a:buFontTx/>
              <a:defRPr/>
            </a:pPr>
            <a:endParaRPr lang="zh-CN" altLang="en-US" sz="750" dirty="0">
              <a:solidFill>
                <a:prstClr val="black"/>
              </a:solidFill>
              <a:latin typeface="微软雅黑" panose="020B0503020204020204" pitchFamily="34" charset="-122"/>
              <a:ea typeface="微软雅黑" panose="020B0503020204020204" pitchFamily="34" charset="-122"/>
              <a:sym typeface="+mn-ea"/>
            </a:endParaRPr>
          </a:p>
        </p:txBody>
      </p:sp>
      <p:sp>
        <p:nvSpPr>
          <p:cNvPr id="5" name="矩形: 圆角 82"/>
          <p:cNvSpPr/>
          <p:nvPr>
            <p:custDataLst>
              <p:tags r:id="rId5"/>
            </p:custDataLst>
          </p:nvPr>
        </p:nvSpPr>
        <p:spPr bwMode="auto">
          <a:xfrm>
            <a:off x="3559651" y="870426"/>
            <a:ext cx="1949291" cy="370523"/>
          </a:xfrm>
          <a:prstGeom prst="roundRect">
            <a:avLst>
              <a:gd name="adj" fmla="val 49485"/>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34290" rIns="68580" bIns="34290" numCol="1" spcCol="0" rtlCol="0" fromWordArt="0" anchor="ctr" anchorCtr="0" forceAA="0" compatLnSpc="1">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dirty="0" smtClean="0">
                <a:solidFill>
                  <a:schemeClr val="bg1"/>
                </a:solidFill>
                <a:latin typeface="微软雅黑" panose="020B0503020204020204" pitchFamily="34" charset="-122"/>
                <a:ea typeface="微软雅黑" panose="020B0503020204020204" pitchFamily="34" charset="-122"/>
                <a:sym typeface="+mn-ea"/>
              </a:rPr>
              <a:t>专项成本激励</a:t>
            </a:r>
            <a:endParaRPr lang="zh-CN" altLang="en-US" sz="12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6"/>
            </p:custDataLst>
          </p:nvPr>
        </p:nvSpPr>
        <p:spPr>
          <a:xfrm>
            <a:off x="3204845" y="1419860"/>
            <a:ext cx="2479040" cy="2861945"/>
          </a:xfrm>
          <a:prstGeom prst="rect">
            <a:avLst/>
          </a:prstGeom>
          <a:noFill/>
        </p:spPr>
        <p:txBody>
          <a:bodyPr wrap="square" rtlCol="0" anchor="t">
            <a:noAutofit/>
          </a:bodyPr>
          <a:lstStyle/>
          <a:p>
            <a:pPr marL="285750" indent="-285750" latinLnBrk="0">
              <a:lnSpc>
                <a:spcPct val="200000"/>
              </a:lnSpc>
              <a:buFont typeface="Wingdings" panose="05000000000000000000" charset="0"/>
              <a:buChar char="Ø"/>
            </a:pP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对自有能力云收入不低于涉云金额</a:t>
            </a: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的智能云私有化部署自有底座项目，按照签约涉云合同额的</a:t>
            </a: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进行激励</a:t>
            </a:r>
            <a:endPar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矩形 7"/>
          <p:cNvSpPr/>
          <p:nvPr>
            <p:custDataLst>
              <p:tags r:id="rId7"/>
            </p:custDataLst>
          </p:nvPr>
        </p:nvSpPr>
        <p:spPr bwMode="auto">
          <a:xfrm>
            <a:off x="6129020" y="1019175"/>
            <a:ext cx="2759075" cy="3572510"/>
          </a:xfrm>
          <a:prstGeom prst="rect">
            <a:avLst/>
          </a:prstGeom>
          <a:gradFill>
            <a:gsLst>
              <a:gs pos="8000">
                <a:srgbClr val="FFFFFF">
                  <a:alpha val="100000"/>
                </a:srgbClr>
              </a:gs>
              <a:gs pos="0">
                <a:srgbClr val="FFFFFF">
                  <a:alpha val="50000"/>
                </a:srgbClr>
              </a:gs>
              <a:gs pos="100000">
                <a:srgbClr val="FFFFFF"/>
              </a:gs>
            </a:gsLst>
            <a:lin ang="16920000" scaled="1"/>
          </a:gradFill>
          <a:ln w="12700" cap="flat">
            <a:gradFill>
              <a:gsLst>
                <a:gs pos="0">
                  <a:srgbClr val="FFFFFF"/>
                </a:gs>
                <a:gs pos="50000">
                  <a:srgbClr val="FFFFFF">
                    <a:alpha val="49804"/>
                  </a:srgbClr>
                </a:gs>
                <a:gs pos="100000">
                  <a:srgbClr val="FFFFFF">
                    <a:alpha val="0"/>
                  </a:srgbClr>
                </a:gs>
              </a:gsLst>
              <a:lin ang="5400000" scaled="1"/>
            </a:gradFill>
            <a:prstDash val="solid"/>
            <a:miter/>
          </a:ln>
          <a:effectLst>
            <a:outerShdw blurRad="571500" dir="5400000" algn="t" rotWithShape="0">
              <a:srgbClr val="033EB5">
                <a:alpha val="20000"/>
              </a:srgb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lgn="ctr">
              <a:spcBef>
                <a:spcPts val="0"/>
              </a:spcBef>
              <a:spcAft>
                <a:spcPts val="0"/>
              </a:spcAft>
              <a:buClrTx/>
              <a:buSzTx/>
              <a:buFontTx/>
              <a:defRPr/>
            </a:pPr>
            <a:endParaRPr lang="zh-CN" altLang="en-US" sz="750" dirty="0">
              <a:solidFill>
                <a:prstClr val="black"/>
              </a:solidFill>
              <a:latin typeface="微软雅黑" panose="020B0503020204020204" pitchFamily="34" charset="-122"/>
              <a:ea typeface="微软雅黑" panose="020B0503020204020204" pitchFamily="34" charset="-122"/>
              <a:sym typeface="+mn-ea"/>
            </a:endParaRPr>
          </a:p>
        </p:txBody>
      </p:sp>
      <p:sp>
        <p:nvSpPr>
          <p:cNvPr id="11" name="矩形: 圆角 82"/>
          <p:cNvSpPr/>
          <p:nvPr>
            <p:custDataLst>
              <p:tags r:id="rId8"/>
            </p:custDataLst>
          </p:nvPr>
        </p:nvSpPr>
        <p:spPr bwMode="auto">
          <a:xfrm>
            <a:off x="6594951" y="870426"/>
            <a:ext cx="1949291" cy="370523"/>
          </a:xfrm>
          <a:prstGeom prst="roundRect">
            <a:avLst>
              <a:gd name="adj" fmla="val 49485"/>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80" tIns="34290" rIns="68580" bIns="34290" numCol="1" spcCol="0" rtlCol="0" fromWordArt="0" anchor="ctr" anchorCtr="0" forceAA="0" compatLnSpc="1">
            <a:no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ctr" defTabSz="914400">
              <a:spcBef>
                <a:spcPts val="0"/>
              </a:spcBef>
              <a:spcAft>
                <a:spcPts val="0"/>
              </a:spcAft>
              <a:buClrTx/>
              <a:buSzTx/>
              <a:buFontTx/>
            </a:pPr>
            <a:r>
              <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激励政策</a:t>
            </a:r>
            <a:endParaRPr lang="zh-CN" altLang="en-US" sz="12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custDataLst>
              <p:tags r:id="rId9"/>
            </p:custDataLst>
          </p:nvPr>
        </p:nvSpPr>
        <p:spPr>
          <a:xfrm>
            <a:off x="6104890" y="1216025"/>
            <a:ext cx="2802255" cy="3375660"/>
          </a:xfrm>
          <a:prstGeom prst="rect">
            <a:avLst/>
          </a:prstGeom>
          <a:noFill/>
        </p:spPr>
        <p:txBody>
          <a:bodyPr wrap="square" rtlCol="0" anchor="t">
            <a:noAutofit/>
          </a:bodyPr>
          <a:lstStyle/>
          <a:p>
            <a:pPr indent="0" fontAlgn="auto" latinLnBrk="0">
              <a:lnSpc>
                <a:spcPct val="150000"/>
              </a:lnSpc>
              <a:spcBef>
                <a:spcPts val="0"/>
              </a:spcBef>
              <a:buFont typeface="Wingdings" panose="05000000000000000000" charset="0"/>
              <a:buChar char="Ø"/>
            </a:pP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）签约激励（二季度有效）</a:t>
            </a:r>
            <a:endPar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fontAlgn="auto" latinLnBrk="0">
              <a:lnSpc>
                <a:spcPct val="150000"/>
              </a:lnSpc>
              <a:spcBef>
                <a:spcPts val="0"/>
              </a:spcBef>
              <a:buFont typeface="Arial" panose="020B0604020202020204" pitchFamily="34" charset="0"/>
              <a:buChar char="•"/>
            </a:pP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单笔合同</a:t>
            </a:r>
            <a:r>
              <a:rPr lang="en-US" altLang="zh-CN"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≥50</a:t>
            </a:r>
            <a:r>
              <a:rPr lang="zh-CN" altLang="en-US"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万元</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且含移动云智算平台，额外奖励</a:t>
            </a:r>
            <a:r>
              <a:rPr lang="en-US" altLang="zh-CN"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1000</a:t>
            </a:r>
            <a:r>
              <a:rPr lang="zh-CN" altLang="en-US"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en-US" altLang="zh-CN"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单</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；含智算一体机额外奖励</a:t>
            </a:r>
            <a:r>
              <a:rPr lang="en-US" altLang="zh-CN"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2000</a:t>
            </a:r>
            <a:r>
              <a:rPr lang="zh-CN" altLang="en-US"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en-US" altLang="zh-CN"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单</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fontAlgn="auto" latinLnBrk="0">
              <a:lnSpc>
                <a:spcPct val="150000"/>
              </a:lnSpc>
              <a:spcBef>
                <a:spcPts val="0"/>
              </a:spcBef>
              <a:buFont typeface="Arial" panose="020B0604020202020204" pitchFamily="34" charset="0"/>
              <a:buChar char="•"/>
            </a:pP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阶梯加倍：单笔金额超</a:t>
            </a: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en-US" altLang="zh-CN"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倍</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）、超</a:t>
            </a: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300</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en-US" altLang="zh-CN"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倍</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latinLnBrk="0">
              <a:lnSpc>
                <a:spcPct val="150000"/>
              </a:lnSpc>
              <a:spcBef>
                <a:spcPts val="0"/>
              </a:spcBef>
              <a:buFont typeface="Wingdings" panose="05000000000000000000" charset="0"/>
              <a:buChar char="Ø"/>
            </a:pP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98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）专项行动激励</a:t>
            </a:r>
            <a:r>
              <a:rPr lang="zh-CN" altLang="en-US"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（以正式文件下发为准）</a:t>
            </a:r>
            <a:r>
              <a:rPr lang="zh-CN" altLang="en-US" sz="98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第一组（市战客、省要客）与第二组（区县公司）分别按完成进度分三波激励</a:t>
            </a:r>
            <a:r>
              <a:rPr lang="zh-CN" altLang="en-US" sz="98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latinLnBrk="0">
              <a:lnSpc>
                <a:spcPct val="150000"/>
              </a:lnSpc>
              <a:spcBef>
                <a:spcPts val="0"/>
              </a:spcBef>
              <a:buFont typeface="Wingdings" panose="05000000000000000000" charset="0"/>
              <a:buChar char="Ø"/>
            </a:pP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第一波（前</a:t>
            </a: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完成）：</a:t>
            </a:r>
            <a:r>
              <a:rPr lang="zh-CN" altLang="en-US" sz="980" b="1" dirty="0">
                <a:latin typeface="微软雅黑" panose="020B0503020204020204" pitchFamily="34" charset="-122"/>
                <a:ea typeface="微软雅黑" panose="020B0503020204020204" pitchFamily="34" charset="-122"/>
                <a:cs typeface="微软雅黑" panose="020B0503020204020204" pitchFamily="34" charset="-122"/>
                <a:sym typeface="+mn-ea"/>
              </a:rPr>
              <a:t>系数</a:t>
            </a:r>
            <a:r>
              <a:rPr lang="en-US" altLang="zh-CN" sz="980" b="1" dirty="0">
                <a:latin typeface="微软雅黑" panose="020B0503020204020204" pitchFamily="34" charset="-122"/>
                <a:ea typeface="微软雅黑" panose="020B0503020204020204" pitchFamily="34" charset="-122"/>
                <a:cs typeface="微软雅黑" panose="020B0503020204020204" pitchFamily="34" charset="-122"/>
                <a:sym typeface="+mn-ea"/>
              </a:rPr>
              <a:t>1.2</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latinLnBrk="0">
              <a:lnSpc>
                <a:spcPct val="150000"/>
              </a:lnSpc>
              <a:spcBef>
                <a:spcPts val="0"/>
              </a:spcBef>
              <a:buFont typeface="Wingdings" panose="05000000000000000000" charset="0"/>
              <a:buChar char="Ø"/>
            </a:pP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第二波（后续</a:t>
            </a: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20%</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完成）：</a:t>
            </a:r>
            <a:r>
              <a:rPr lang="zh-CN" altLang="en-US" sz="980" b="1" dirty="0">
                <a:latin typeface="微软雅黑" panose="020B0503020204020204" pitchFamily="34" charset="-122"/>
                <a:ea typeface="微软雅黑" panose="020B0503020204020204" pitchFamily="34" charset="-122"/>
                <a:cs typeface="微软雅黑" panose="020B0503020204020204" pitchFamily="34" charset="-122"/>
                <a:sym typeface="+mn-ea"/>
              </a:rPr>
              <a:t>系数</a:t>
            </a:r>
            <a:r>
              <a:rPr lang="en-US" altLang="zh-CN" sz="980" b="1" dirty="0">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latinLnBrk="0">
              <a:lnSpc>
                <a:spcPct val="150000"/>
              </a:lnSpc>
              <a:spcBef>
                <a:spcPts val="0"/>
              </a:spcBef>
              <a:buFont typeface="Wingdings" panose="05000000000000000000" charset="0"/>
              <a:buChar char="Ø"/>
            </a:pP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第三波（剩余</a:t>
            </a: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70%</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80" b="1" dirty="0">
                <a:latin typeface="微软雅黑" panose="020B0503020204020204" pitchFamily="34" charset="-122"/>
                <a:ea typeface="微软雅黑" panose="020B0503020204020204" pitchFamily="34" charset="-122"/>
                <a:cs typeface="微软雅黑" panose="020B0503020204020204" pitchFamily="34" charset="-122"/>
                <a:sym typeface="+mn-ea"/>
              </a:rPr>
              <a:t>系数</a:t>
            </a:r>
            <a:r>
              <a:rPr lang="en-US" altLang="zh-CN" sz="980" b="1" dirty="0">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latinLnBrk="0">
              <a:lnSpc>
                <a:spcPct val="150000"/>
              </a:lnSpc>
              <a:spcBef>
                <a:spcPts val="0"/>
              </a:spcBef>
              <a:buFont typeface="Wingdings" panose="05000000000000000000" charset="0"/>
              <a:buChar char="Ø"/>
            </a:pP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激励金额</a:t>
            </a:r>
            <a:r>
              <a:rPr lang="en-US" altLang="zh-CN" sz="98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订购金额</a:t>
            </a:r>
            <a:r>
              <a:rPr lang="en-US" altLang="en-US" sz="98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980" dirty="0" smtClean="0">
                <a:latin typeface="微软雅黑" panose="020B0503020204020204" pitchFamily="34" charset="-122"/>
                <a:ea typeface="微软雅黑" panose="020B0503020204020204" pitchFamily="34" charset="-122"/>
                <a:cs typeface="微软雅黑" panose="020B0503020204020204" pitchFamily="34" charset="-122"/>
                <a:sym typeface="+mn-ea"/>
              </a:rPr>
              <a:t>X%</a:t>
            </a:r>
            <a:r>
              <a:rPr lang="en-US" altLang="en-US" sz="98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系数，激励</a:t>
            </a:r>
            <a:r>
              <a:rPr lang="zh-CN" altLang="en-US" sz="980" dirty="0" smtClean="0">
                <a:latin typeface="微软雅黑" panose="020B0503020204020204" pitchFamily="34" charset="-122"/>
                <a:ea typeface="微软雅黑" panose="020B0503020204020204" pitchFamily="34" charset="-122"/>
                <a:cs typeface="微软雅黑" panose="020B0503020204020204" pitchFamily="34" charset="-122"/>
                <a:sym typeface="+mn-ea"/>
              </a:rPr>
              <a:t>封顶</a:t>
            </a:r>
            <a:r>
              <a:rPr lang="en-US" altLang="zh-CN" sz="980" dirty="0" smtClean="0">
                <a:latin typeface="微软雅黑" panose="020B0503020204020204" pitchFamily="34" charset="-122"/>
                <a:ea typeface="微软雅黑" panose="020B0503020204020204" pitchFamily="34" charset="-122"/>
                <a:cs typeface="微软雅黑" panose="020B0503020204020204" pitchFamily="34" charset="-122"/>
                <a:sym typeface="+mn-ea"/>
              </a:rPr>
              <a:t>XXX</a:t>
            </a:r>
            <a:r>
              <a:rPr lang="zh-CN" altLang="en-US" sz="98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万</a:t>
            </a:r>
            <a:r>
              <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rPr>
              <a:t>元，</a:t>
            </a:r>
            <a:r>
              <a:rPr lang="zh-CN" altLang="en-US" sz="98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先到先得</a:t>
            </a:r>
            <a:r>
              <a:rPr lang="zh-CN" altLang="en-US" sz="98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98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548390" y="101409"/>
            <a:ext cx="3521189" cy="373380"/>
          </a:xfrm>
        </p:spPr>
        <p:txBody>
          <a:bodyPr/>
          <a:lstStyle/>
          <a:p>
            <a:r>
              <a:rPr lang="en-US" altLang="zh-CN" dirty="0">
                <a:solidFill>
                  <a:srgbClr val="0070C0"/>
                </a:solidFill>
                <a:sym typeface="+mn-ea"/>
              </a:rPr>
              <a:t>FAQ</a:t>
            </a:r>
            <a:endParaRPr lang="en-US" altLang="zh-CN" dirty="0">
              <a:solidFill>
                <a:srgbClr val="0070C0"/>
              </a:solidFill>
              <a:sym typeface="+mn-ea"/>
            </a:endParaRPr>
          </a:p>
        </p:txBody>
      </p:sp>
      <p:sp>
        <p:nvSpPr>
          <p:cNvPr id="7" name="文本框 6"/>
          <p:cNvSpPr txBox="1"/>
          <p:nvPr/>
        </p:nvSpPr>
        <p:spPr>
          <a:xfrm>
            <a:off x="325755" y="704374"/>
            <a:ext cx="8062913" cy="783590"/>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1500" b="1">
                <a:latin typeface="微软雅黑" panose="020B0503020204020204" pitchFamily="34" charset="-122"/>
                <a:ea typeface="微软雅黑" panose="020B0503020204020204" pitchFamily="34" charset="-122"/>
              </a:rPr>
              <a:t>Q</a:t>
            </a:r>
            <a:r>
              <a:rPr lang="zh-CN" altLang="en-US" sz="1500" b="1">
                <a:latin typeface="微软雅黑" panose="020B0503020204020204" pitchFamily="34" charset="-122"/>
                <a:ea typeface="微软雅黑" panose="020B0503020204020204" pitchFamily="34" charset="-122"/>
              </a:rPr>
              <a:t>：怎么跟客户聊需求？</a:t>
            </a:r>
            <a:endParaRPr lang="zh-CN" altLang="en-US" sz="1500" b="1">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A</a:t>
            </a:r>
            <a:r>
              <a:rPr lang="zh-CN" altLang="en-US" sz="1500">
                <a:latin typeface="微软雅黑" panose="020B0503020204020204" pitchFamily="34" charset="-122"/>
                <a:ea typeface="微软雅黑" panose="020B0503020204020204" pitchFamily="34" charset="-122"/>
              </a:rPr>
              <a:t>：</a:t>
            </a:r>
            <a:endParaRPr lang="zh-CN" altLang="en-US" sz="1500">
              <a:latin typeface="微软雅黑" panose="020B0503020204020204" pitchFamily="34" charset="-122"/>
              <a:ea typeface="微软雅黑" panose="020B0503020204020204" pitchFamily="34" charset="-122"/>
            </a:endParaRPr>
          </a:p>
        </p:txBody>
      </p:sp>
      <p:sp>
        <p:nvSpPr>
          <p:cNvPr id="9" name="矩形 8"/>
          <p:cNvSpPr/>
          <p:nvPr/>
        </p:nvSpPr>
        <p:spPr>
          <a:xfrm>
            <a:off x="3139440" y="1386840"/>
            <a:ext cx="1509236" cy="3048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rPr>
              <a:t>分析客户使用场景</a:t>
            </a:r>
            <a:endParaRPr lang="zh-CN" altLang="en-US" sz="1200">
              <a:latin typeface="微软雅黑" panose="020B0503020204020204" pitchFamily="34" charset="-122"/>
              <a:ea typeface="微软雅黑" panose="020B0503020204020204" pitchFamily="34" charset="-122"/>
            </a:endParaRPr>
          </a:p>
        </p:txBody>
      </p:sp>
      <p:sp>
        <p:nvSpPr>
          <p:cNvPr id="10" name="矩形 9"/>
          <p:cNvSpPr/>
          <p:nvPr/>
        </p:nvSpPr>
        <p:spPr>
          <a:xfrm>
            <a:off x="164306" y="3496628"/>
            <a:ext cx="1210628" cy="29194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1000">
                <a:latin typeface="微软雅黑" panose="020B0503020204020204" pitchFamily="34" charset="-122"/>
                <a:ea typeface="微软雅黑" panose="020B0503020204020204" pitchFamily="34" charset="-122"/>
              </a:rPr>
              <a:t>训推一体机</a:t>
            </a:r>
            <a:endParaRPr lang="zh-CN" sz="1000">
              <a:latin typeface="微软雅黑" panose="020B0503020204020204" pitchFamily="34" charset="-122"/>
              <a:ea typeface="微软雅黑" panose="020B0503020204020204" pitchFamily="34" charset="-122"/>
            </a:endParaRPr>
          </a:p>
        </p:txBody>
      </p:sp>
      <p:sp>
        <p:nvSpPr>
          <p:cNvPr id="13" name="矩形 12"/>
          <p:cNvSpPr/>
          <p:nvPr/>
        </p:nvSpPr>
        <p:spPr>
          <a:xfrm>
            <a:off x="3656171" y="4279106"/>
            <a:ext cx="1521619" cy="595789"/>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推理一体机</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latin typeface="微软雅黑" panose="020B0503020204020204" pitchFamily="34" charset="-122"/>
                <a:ea typeface="微软雅黑" panose="020B0503020204020204" pitchFamily="34" charset="-122"/>
                <a:cs typeface="微软雅黑" panose="020B0503020204020204" pitchFamily="34" charset="-122"/>
              </a:rPr>
              <a:t>知识库</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流程图: 决策 18"/>
          <p:cNvSpPr/>
          <p:nvPr/>
        </p:nvSpPr>
        <p:spPr>
          <a:xfrm>
            <a:off x="880586" y="2595563"/>
            <a:ext cx="1522095" cy="535305"/>
          </a:xfrm>
          <a:prstGeom prst="flowChartDecision">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0">
                <a:latin typeface="微软雅黑" panose="020B0503020204020204" pitchFamily="34" charset="-122"/>
                <a:ea typeface="微软雅黑" panose="020B0503020204020204" pitchFamily="34" charset="-122"/>
              </a:rPr>
              <a:t>客户数据积累？</a:t>
            </a:r>
            <a:endParaRPr lang="zh-CN" altLang="en-US" sz="1000">
              <a:latin typeface="微软雅黑" panose="020B0503020204020204" pitchFamily="34" charset="-122"/>
              <a:ea typeface="微软雅黑" panose="020B0503020204020204" pitchFamily="34" charset="-122"/>
            </a:endParaRPr>
          </a:p>
        </p:txBody>
      </p:sp>
      <p:sp>
        <p:nvSpPr>
          <p:cNvPr id="20" name="流程图: 决策 19"/>
          <p:cNvSpPr/>
          <p:nvPr/>
        </p:nvSpPr>
        <p:spPr>
          <a:xfrm>
            <a:off x="2653189" y="1953578"/>
            <a:ext cx="2481739" cy="685324"/>
          </a:xfrm>
          <a:prstGeom prst="flowChartDecision">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0">
                <a:latin typeface="微软雅黑" panose="020B0503020204020204" pitchFamily="34" charset="-122"/>
                <a:ea typeface="微软雅黑" panose="020B0503020204020204" pitchFamily="34" charset="-122"/>
              </a:rPr>
              <a:t>通用大模型满足客户需求？</a:t>
            </a:r>
            <a:endParaRPr lang="zh-CN" altLang="en-US" sz="1000">
              <a:latin typeface="微软雅黑" panose="020B0503020204020204" pitchFamily="34" charset="-122"/>
              <a:ea typeface="微软雅黑" panose="020B0503020204020204" pitchFamily="34" charset="-122"/>
            </a:endParaRPr>
          </a:p>
        </p:txBody>
      </p:sp>
      <p:cxnSp>
        <p:nvCxnSpPr>
          <p:cNvPr id="21" name="直接箭头连接符 20"/>
          <p:cNvCxnSpPr>
            <a:stCxn id="9" idx="2"/>
            <a:endCxn id="20" idx="0"/>
          </p:cNvCxnSpPr>
          <p:nvPr/>
        </p:nvCxnSpPr>
        <p:spPr>
          <a:xfrm>
            <a:off x="3894296" y="1691640"/>
            <a:ext cx="0" cy="26193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 name="肘形连接符 21"/>
          <p:cNvCxnSpPr>
            <a:stCxn id="20" idx="1"/>
            <a:endCxn id="19" idx="0"/>
          </p:cNvCxnSpPr>
          <p:nvPr/>
        </p:nvCxnSpPr>
        <p:spPr>
          <a:xfrm rot="10800000" flipV="1">
            <a:off x="1641634" y="2296478"/>
            <a:ext cx="1011555" cy="29908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23" name="文本框 22"/>
          <p:cNvSpPr txBox="1"/>
          <p:nvPr/>
        </p:nvSpPr>
        <p:spPr>
          <a:xfrm>
            <a:off x="2033588" y="2035493"/>
            <a:ext cx="483394" cy="245110"/>
          </a:xfrm>
          <a:prstGeom prst="rect">
            <a:avLst/>
          </a:prstGeom>
          <a:noFill/>
        </p:spPr>
        <p:txBody>
          <a:bodyPr wrap="square" rtlCol="0">
            <a:spAutoFit/>
          </a:bodyPr>
          <a:lstStyle/>
          <a:p>
            <a:r>
              <a:rPr lang="en-US" altLang="zh-CN" sz="1000">
                <a:latin typeface="微软雅黑" panose="020B0503020204020204" pitchFamily="34" charset="-122"/>
                <a:ea typeface="微软雅黑" panose="020B0503020204020204" pitchFamily="34" charset="-122"/>
              </a:rPr>
              <a:t>N</a:t>
            </a:r>
            <a:endParaRPr lang="en-US" altLang="zh-CN" sz="1000">
              <a:latin typeface="微软雅黑" panose="020B0503020204020204" pitchFamily="34" charset="-122"/>
              <a:ea typeface="微软雅黑" panose="020B0503020204020204" pitchFamily="34" charset="-122"/>
            </a:endParaRPr>
          </a:p>
        </p:txBody>
      </p:sp>
      <p:cxnSp>
        <p:nvCxnSpPr>
          <p:cNvPr id="24" name="肘形连接符 23"/>
          <p:cNvCxnSpPr>
            <a:stCxn id="19" idx="1"/>
            <a:endCxn id="10" idx="0"/>
          </p:cNvCxnSpPr>
          <p:nvPr/>
        </p:nvCxnSpPr>
        <p:spPr>
          <a:xfrm rot="10800000" flipV="1">
            <a:off x="769144" y="2863215"/>
            <a:ext cx="110966" cy="633413"/>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25" name="文本框 24"/>
          <p:cNvSpPr txBox="1"/>
          <p:nvPr/>
        </p:nvSpPr>
        <p:spPr>
          <a:xfrm>
            <a:off x="437198" y="3035618"/>
            <a:ext cx="304800" cy="282416"/>
          </a:xfrm>
          <a:prstGeom prst="rect">
            <a:avLst/>
          </a:prstGeom>
          <a:noFill/>
        </p:spPr>
        <p:txBody>
          <a:bodyPr wrap="square" rtlCol="0">
            <a:noAutofit/>
          </a:bodyPr>
          <a:lstStyle/>
          <a:p>
            <a:r>
              <a:rPr lang="en-US" altLang="zh-CN" sz="1000">
                <a:latin typeface="微软雅黑" panose="020B0503020204020204" pitchFamily="34" charset="-122"/>
                <a:ea typeface="微软雅黑" panose="020B0503020204020204" pitchFamily="34" charset="-122"/>
              </a:rPr>
              <a:t>Y</a:t>
            </a:r>
            <a:endParaRPr lang="en-US" altLang="zh-CN" sz="1000">
              <a:latin typeface="微软雅黑" panose="020B0503020204020204" pitchFamily="34" charset="-122"/>
              <a:ea typeface="微软雅黑" panose="020B0503020204020204" pitchFamily="34" charset="-122"/>
            </a:endParaRPr>
          </a:p>
        </p:txBody>
      </p:sp>
      <p:sp>
        <p:nvSpPr>
          <p:cNvPr id="26" name="矩形 25"/>
          <p:cNvSpPr/>
          <p:nvPr/>
        </p:nvSpPr>
        <p:spPr>
          <a:xfrm>
            <a:off x="2290763" y="4276725"/>
            <a:ext cx="1210628" cy="682466"/>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sz="1000">
                <a:latin typeface="微软雅黑" panose="020B0503020204020204" pitchFamily="34" charset="-122"/>
                <a:ea typeface="微软雅黑" panose="020B0503020204020204" pitchFamily="34" charset="-122"/>
                <a:cs typeface="微软雅黑" panose="020B0503020204020204" pitchFamily="34" charset="-122"/>
              </a:rPr>
              <a:t>推理一体机</a:t>
            </a:r>
            <a:endParaRPr lang="zh-CN" sz="10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00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latin typeface="微软雅黑" panose="020B0503020204020204" pitchFamily="34" charset="-122"/>
                <a:ea typeface="微软雅黑" panose="020B0503020204020204" pitchFamily="34" charset="-122"/>
                <a:cs typeface="微软雅黑" panose="020B0503020204020204" pitchFamily="34" charset="-122"/>
              </a:rPr>
              <a:t>第三方模型</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流程图: 决策 26"/>
          <p:cNvSpPr/>
          <p:nvPr/>
        </p:nvSpPr>
        <p:spPr>
          <a:xfrm>
            <a:off x="5980271" y="2500313"/>
            <a:ext cx="1793081" cy="535305"/>
          </a:xfrm>
          <a:prstGeom prst="flowChartDecision">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0">
                <a:latin typeface="微软雅黑" panose="020B0503020204020204" pitchFamily="34" charset="-122"/>
                <a:ea typeface="微软雅黑" panose="020B0503020204020204" pitchFamily="34" charset="-122"/>
              </a:rPr>
              <a:t>客户需要智能体？</a:t>
            </a:r>
            <a:endParaRPr lang="zh-CN" altLang="en-US" sz="1000">
              <a:latin typeface="微软雅黑" panose="020B0503020204020204" pitchFamily="34" charset="-122"/>
              <a:ea typeface="微软雅黑" panose="020B0503020204020204" pitchFamily="34" charset="-122"/>
            </a:endParaRPr>
          </a:p>
        </p:txBody>
      </p:sp>
      <p:cxnSp>
        <p:nvCxnSpPr>
          <p:cNvPr id="28" name="肘形连接符 27"/>
          <p:cNvCxnSpPr>
            <a:stCxn id="20" idx="3"/>
            <a:endCxn id="27" idx="0"/>
          </p:cNvCxnSpPr>
          <p:nvPr/>
        </p:nvCxnSpPr>
        <p:spPr>
          <a:xfrm>
            <a:off x="5134928" y="2296478"/>
            <a:ext cx="1742123" cy="20383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742146" y="2029301"/>
            <a:ext cx="304800" cy="282416"/>
          </a:xfrm>
          <a:prstGeom prst="rect">
            <a:avLst/>
          </a:prstGeom>
          <a:noFill/>
        </p:spPr>
        <p:txBody>
          <a:bodyPr wrap="square" rtlCol="0">
            <a:noAutofit/>
          </a:bodyPr>
          <a:lstStyle/>
          <a:p>
            <a:r>
              <a:rPr lang="en-US" altLang="zh-CN" sz="1000">
                <a:latin typeface="微软雅黑" panose="020B0503020204020204" pitchFamily="34" charset="-122"/>
                <a:ea typeface="微软雅黑" panose="020B0503020204020204" pitchFamily="34" charset="-122"/>
              </a:rPr>
              <a:t>Y</a:t>
            </a:r>
            <a:endParaRPr lang="en-US" altLang="zh-CN" sz="1000">
              <a:latin typeface="微软雅黑" panose="020B0503020204020204" pitchFamily="34" charset="-122"/>
              <a:ea typeface="微软雅黑" panose="020B0503020204020204" pitchFamily="34" charset="-122"/>
            </a:endParaRPr>
          </a:p>
        </p:txBody>
      </p:sp>
      <p:sp>
        <p:nvSpPr>
          <p:cNvPr id="32" name="流程图: 决策 31"/>
          <p:cNvSpPr/>
          <p:nvPr/>
        </p:nvSpPr>
        <p:spPr>
          <a:xfrm>
            <a:off x="4672489" y="3144679"/>
            <a:ext cx="1793081" cy="535305"/>
          </a:xfrm>
          <a:prstGeom prst="flowChartDecision">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0">
                <a:latin typeface="微软雅黑" panose="020B0503020204020204" pitchFamily="34" charset="-122"/>
                <a:ea typeface="微软雅黑" panose="020B0503020204020204" pitchFamily="34" charset="-122"/>
              </a:rPr>
              <a:t>客户需要知识库？</a:t>
            </a:r>
            <a:endParaRPr lang="zh-CN" altLang="en-US" sz="1000">
              <a:latin typeface="微软雅黑" panose="020B0503020204020204" pitchFamily="34" charset="-122"/>
              <a:ea typeface="微软雅黑" panose="020B0503020204020204" pitchFamily="34" charset="-122"/>
            </a:endParaRPr>
          </a:p>
        </p:txBody>
      </p:sp>
      <p:cxnSp>
        <p:nvCxnSpPr>
          <p:cNvPr id="33" name="肘形连接符 32"/>
          <p:cNvCxnSpPr>
            <a:stCxn id="27" idx="1"/>
            <a:endCxn id="32" idx="0"/>
          </p:cNvCxnSpPr>
          <p:nvPr/>
        </p:nvCxnSpPr>
        <p:spPr>
          <a:xfrm rot="10800000" flipV="1">
            <a:off x="5569268" y="2767965"/>
            <a:ext cx="411004" cy="376714"/>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34" name="肘形连接符 33"/>
          <p:cNvCxnSpPr>
            <a:stCxn id="32" idx="1"/>
            <a:endCxn id="13" idx="0"/>
          </p:cNvCxnSpPr>
          <p:nvPr/>
        </p:nvCxnSpPr>
        <p:spPr>
          <a:xfrm rot="10800000" flipV="1">
            <a:off x="4417219" y="3412331"/>
            <a:ext cx="255270" cy="86677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35" name="文本框 34"/>
          <p:cNvSpPr txBox="1"/>
          <p:nvPr/>
        </p:nvSpPr>
        <p:spPr>
          <a:xfrm>
            <a:off x="4112419" y="3746183"/>
            <a:ext cx="304800" cy="282416"/>
          </a:xfrm>
          <a:prstGeom prst="rect">
            <a:avLst/>
          </a:prstGeom>
          <a:noFill/>
        </p:spPr>
        <p:txBody>
          <a:bodyPr wrap="square" rtlCol="0">
            <a:noAutofit/>
          </a:bodyPr>
          <a:lstStyle/>
          <a:p>
            <a:r>
              <a:rPr lang="en-US" altLang="zh-CN" sz="1000">
                <a:latin typeface="微软雅黑" panose="020B0503020204020204" pitchFamily="34" charset="-122"/>
                <a:ea typeface="微软雅黑" panose="020B0503020204020204" pitchFamily="34" charset="-122"/>
              </a:rPr>
              <a:t>Y</a:t>
            </a:r>
            <a:endParaRPr lang="en-US" altLang="zh-CN" sz="1000">
              <a:latin typeface="微软雅黑" panose="020B0503020204020204" pitchFamily="34" charset="-122"/>
              <a:ea typeface="微软雅黑" panose="020B0503020204020204" pitchFamily="34" charset="-122"/>
            </a:endParaRPr>
          </a:p>
        </p:txBody>
      </p:sp>
      <p:sp>
        <p:nvSpPr>
          <p:cNvPr id="36" name="矩形 35"/>
          <p:cNvSpPr/>
          <p:nvPr/>
        </p:nvSpPr>
        <p:spPr>
          <a:xfrm>
            <a:off x="6046946" y="4279106"/>
            <a:ext cx="1521619" cy="3105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0">
                <a:latin typeface="微软雅黑" panose="020B0503020204020204" pitchFamily="34" charset="-122"/>
                <a:ea typeface="微软雅黑" panose="020B0503020204020204" pitchFamily="34" charset="-122"/>
              </a:rPr>
              <a:t>推理一体机</a:t>
            </a:r>
            <a:endParaRPr lang="zh-CN" altLang="en-US" sz="1000">
              <a:latin typeface="微软雅黑" panose="020B0503020204020204" pitchFamily="34" charset="-122"/>
              <a:ea typeface="微软雅黑" panose="020B0503020204020204" pitchFamily="34" charset="-122"/>
            </a:endParaRPr>
          </a:p>
        </p:txBody>
      </p:sp>
      <p:cxnSp>
        <p:nvCxnSpPr>
          <p:cNvPr id="37" name="肘形连接符 36"/>
          <p:cNvCxnSpPr>
            <a:stCxn id="32" idx="3"/>
            <a:endCxn id="36" idx="0"/>
          </p:cNvCxnSpPr>
          <p:nvPr/>
        </p:nvCxnSpPr>
        <p:spPr>
          <a:xfrm>
            <a:off x="6465570" y="3412331"/>
            <a:ext cx="342424" cy="86677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6807994" y="3752374"/>
            <a:ext cx="483394" cy="245110"/>
          </a:xfrm>
          <a:prstGeom prst="rect">
            <a:avLst/>
          </a:prstGeom>
          <a:noFill/>
        </p:spPr>
        <p:txBody>
          <a:bodyPr wrap="square" rtlCol="0">
            <a:spAutoFit/>
          </a:bodyPr>
          <a:lstStyle/>
          <a:p>
            <a:r>
              <a:rPr lang="en-US" altLang="zh-CN" sz="1000">
                <a:latin typeface="微软雅黑" panose="020B0503020204020204" pitchFamily="34" charset="-122"/>
                <a:ea typeface="微软雅黑" panose="020B0503020204020204" pitchFamily="34" charset="-122"/>
              </a:rPr>
              <a:t>N</a:t>
            </a:r>
            <a:endParaRPr lang="en-US" altLang="zh-CN" sz="1000">
              <a:latin typeface="微软雅黑" panose="020B0503020204020204" pitchFamily="34" charset="-122"/>
              <a:ea typeface="微软雅黑" panose="020B0503020204020204" pitchFamily="34" charset="-122"/>
            </a:endParaRPr>
          </a:p>
        </p:txBody>
      </p:sp>
      <p:sp>
        <p:nvSpPr>
          <p:cNvPr id="39" name="矩形 38"/>
          <p:cNvSpPr/>
          <p:nvPr/>
        </p:nvSpPr>
        <p:spPr>
          <a:xfrm>
            <a:off x="7362349" y="3369469"/>
            <a:ext cx="1647349" cy="3105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0">
                <a:latin typeface="微软雅黑" panose="020B0503020204020204" pitchFamily="34" charset="-122"/>
                <a:ea typeface="微软雅黑" panose="020B0503020204020204" pitchFamily="34" charset="-122"/>
              </a:rPr>
              <a:t>推理一体机（极简版）</a:t>
            </a:r>
            <a:endParaRPr lang="zh-CN" altLang="en-US" sz="1000">
              <a:latin typeface="微软雅黑" panose="020B0503020204020204" pitchFamily="34" charset="-122"/>
              <a:ea typeface="微软雅黑" panose="020B0503020204020204" pitchFamily="34" charset="-122"/>
            </a:endParaRPr>
          </a:p>
        </p:txBody>
      </p:sp>
      <p:cxnSp>
        <p:nvCxnSpPr>
          <p:cNvPr id="40" name="肘形连接符 39"/>
          <p:cNvCxnSpPr>
            <a:stCxn id="27" idx="3"/>
            <a:endCxn id="39" idx="0"/>
          </p:cNvCxnSpPr>
          <p:nvPr/>
        </p:nvCxnSpPr>
        <p:spPr>
          <a:xfrm>
            <a:off x="7773353" y="2767965"/>
            <a:ext cx="412909" cy="601504"/>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7783354" y="2494121"/>
            <a:ext cx="483394" cy="245110"/>
          </a:xfrm>
          <a:prstGeom prst="rect">
            <a:avLst/>
          </a:prstGeom>
          <a:noFill/>
        </p:spPr>
        <p:txBody>
          <a:bodyPr wrap="square" rtlCol="0">
            <a:spAutoFit/>
          </a:bodyPr>
          <a:lstStyle/>
          <a:p>
            <a:r>
              <a:rPr lang="en-US" altLang="zh-CN" sz="1000">
                <a:latin typeface="微软雅黑" panose="020B0503020204020204" pitchFamily="34" charset="-122"/>
                <a:ea typeface="微软雅黑" panose="020B0503020204020204" pitchFamily="34" charset="-122"/>
              </a:rPr>
              <a:t>N</a:t>
            </a:r>
            <a:endParaRPr lang="en-US" altLang="zh-CN" sz="1000">
              <a:latin typeface="微软雅黑" panose="020B0503020204020204" pitchFamily="34" charset="-122"/>
              <a:ea typeface="微软雅黑" panose="020B0503020204020204" pitchFamily="34" charset="-122"/>
            </a:endParaRPr>
          </a:p>
        </p:txBody>
      </p:sp>
      <p:sp>
        <p:nvSpPr>
          <p:cNvPr id="42" name="文本框 41"/>
          <p:cNvSpPr txBox="1"/>
          <p:nvPr/>
        </p:nvSpPr>
        <p:spPr>
          <a:xfrm>
            <a:off x="5622131" y="2446020"/>
            <a:ext cx="304800" cy="282416"/>
          </a:xfrm>
          <a:prstGeom prst="rect">
            <a:avLst/>
          </a:prstGeom>
          <a:noFill/>
        </p:spPr>
        <p:txBody>
          <a:bodyPr wrap="square" rtlCol="0">
            <a:noAutofit/>
          </a:bodyPr>
          <a:lstStyle/>
          <a:p>
            <a:r>
              <a:rPr lang="en-US" altLang="zh-CN" sz="1000">
                <a:latin typeface="微软雅黑" panose="020B0503020204020204" pitchFamily="34" charset="-122"/>
                <a:ea typeface="微软雅黑" panose="020B0503020204020204" pitchFamily="34" charset="-122"/>
              </a:rPr>
              <a:t>Y</a:t>
            </a:r>
            <a:endParaRPr lang="en-US" altLang="zh-CN" sz="1000">
              <a:latin typeface="微软雅黑" panose="020B0503020204020204" pitchFamily="34" charset="-122"/>
              <a:ea typeface="微软雅黑" panose="020B0503020204020204" pitchFamily="34" charset="-122"/>
            </a:endParaRPr>
          </a:p>
        </p:txBody>
      </p:sp>
      <p:sp>
        <p:nvSpPr>
          <p:cNvPr id="44" name="文本框 43"/>
          <p:cNvSpPr txBox="1"/>
          <p:nvPr/>
        </p:nvSpPr>
        <p:spPr>
          <a:xfrm>
            <a:off x="2914174" y="2993708"/>
            <a:ext cx="483394" cy="245110"/>
          </a:xfrm>
          <a:prstGeom prst="rect">
            <a:avLst/>
          </a:prstGeom>
          <a:noFill/>
        </p:spPr>
        <p:txBody>
          <a:bodyPr wrap="square" rtlCol="0">
            <a:spAutoFit/>
          </a:bodyPr>
          <a:lstStyle/>
          <a:p>
            <a:r>
              <a:rPr lang="en-US" altLang="zh-CN" sz="1000">
                <a:latin typeface="微软雅黑" panose="020B0503020204020204" pitchFamily="34" charset="-122"/>
                <a:ea typeface="微软雅黑" panose="020B0503020204020204" pitchFamily="34" charset="-122"/>
              </a:rPr>
              <a:t>N</a:t>
            </a:r>
            <a:endParaRPr lang="en-US" altLang="zh-CN" sz="1000">
              <a:latin typeface="微软雅黑" panose="020B0503020204020204" pitchFamily="34" charset="-122"/>
              <a:ea typeface="微软雅黑" panose="020B0503020204020204" pitchFamily="34" charset="-122"/>
            </a:endParaRPr>
          </a:p>
        </p:txBody>
      </p:sp>
      <p:sp>
        <p:nvSpPr>
          <p:cNvPr id="45" name="流程图: 决策 44"/>
          <p:cNvSpPr/>
          <p:nvPr/>
        </p:nvSpPr>
        <p:spPr>
          <a:xfrm>
            <a:off x="1790224" y="3277076"/>
            <a:ext cx="2200751" cy="627698"/>
          </a:xfrm>
          <a:prstGeom prst="flowChartDecision">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000">
                <a:latin typeface="微软雅黑" panose="020B0503020204020204" pitchFamily="34" charset="-122"/>
                <a:ea typeface="微软雅黑" panose="020B0503020204020204" pitchFamily="34" charset="-122"/>
              </a:rPr>
              <a:t>第三方模型公有云测试？</a:t>
            </a:r>
            <a:endParaRPr lang="zh-CN" altLang="en-US" sz="1000">
              <a:latin typeface="微软雅黑" panose="020B0503020204020204" pitchFamily="34" charset="-122"/>
              <a:ea typeface="微软雅黑" panose="020B0503020204020204" pitchFamily="34" charset="-122"/>
            </a:endParaRPr>
          </a:p>
        </p:txBody>
      </p:sp>
      <p:cxnSp>
        <p:nvCxnSpPr>
          <p:cNvPr id="46" name="肘形连接符 45"/>
          <p:cNvCxnSpPr>
            <a:stCxn id="19" idx="3"/>
            <a:endCxn id="45" idx="0"/>
          </p:cNvCxnSpPr>
          <p:nvPr/>
        </p:nvCxnSpPr>
        <p:spPr>
          <a:xfrm>
            <a:off x="2402681" y="2863215"/>
            <a:ext cx="488156" cy="413861"/>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a:stCxn id="45" idx="2"/>
            <a:endCxn id="26" idx="0"/>
          </p:cNvCxnSpPr>
          <p:nvPr/>
        </p:nvCxnSpPr>
        <p:spPr>
          <a:xfrm>
            <a:off x="2890838" y="3904774"/>
            <a:ext cx="5239" cy="37195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8" name="文本框 47"/>
          <p:cNvSpPr txBox="1"/>
          <p:nvPr/>
        </p:nvSpPr>
        <p:spPr>
          <a:xfrm>
            <a:off x="2914174" y="3952399"/>
            <a:ext cx="483394" cy="245110"/>
          </a:xfrm>
          <a:prstGeom prst="rect">
            <a:avLst/>
          </a:prstGeom>
          <a:noFill/>
        </p:spPr>
        <p:txBody>
          <a:bodyPr wrap="square" rtlCol="0">
            <a:spAutoFit/>
          </a:bodyPr>
          <a:lstStyle/>
          <a:p>
            <a:r>
              <a:rPr lang="en-US" altLang="zh-CN" sz="1000">
                <a:latin typeface="微软雅黑" panose="020B0503020204020204" pitchFamily="34" charset="-122"/>
                <a:ea typeface="微软雅黑" panose="020B0503020204020204" pitchFamily="34" charset="-122"/>
              </a:rPr>
              <a:t>Y</a:t>
            </a:r>
            <a:endParaRPr lang="en-US" altLang="zh-CN" sz="100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548390" y="85852"/>
            <a:ext cx="3521189" cy="404495"/>
          </a:xfrm>
        </p:spPr>
        <p:txBody>
          <a:bodyPr/>
          <a:lstStyle/>
          <a:p>
            <a:r>
              <a:rPr lang="en-US" altLang="zh-CN" dirty="0">
                <a:solidFill>
                  <a:srgbClr val="0070C0"/>
                </a:solidFill>
                <a:sym typeface="+mn-ea"/>
              </a:rPr>
              <a:t>FAQ</a:t>
            </a:r>
            <a:endParaRPr lang="en-US" altLang="zh-CN" dirty="0">
              <a:solidFill>
                <a:srgbClr val="0070C0"/>
              </a:solidFill>
              <a:sym typeface="+mn-ea"/>
            </a:endParaRPr>
          </a:p>
        </p:txBody>
      </p:sp>
      <p:sp>
        <p:nvSpPr>
          <p:cNvPr id="7" name="文本框 6"/>
          <p:cNvSpPr txBox="1"/>
          <p:nvPr/>
        </p:nvSpPr>
        <p:spPr>
          <a:xfrm>
            <a:off x="325755" y="704374"/>
            <a:ext cx="8062913" cy="147637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1500" b="1">
                <a:latin typeface="微软雅黑" panose="020B0503020204020204" pitchFamily="34" charset="-122"/>
                <a:ea typeface="微软雅黑" panose="020B0503020204020204" pitchFamily="34" charset="-122"/>
              </a:rPr>
              <a:t>Q</a:t>
            </a:r>
            <a:r>
              <a:rPr lang="zh-CN" altLang="en-US" sz="1500" b="1">
                <a:latin typeface="微软雅黑" panose="020B0503020204020204" pitchFamily="34" charset="-122"/>
                <a:ea typeface="微软雅黑" panose="020B0503020204020204" pitchFamily="34" charset="-122"/>
              </a:rPr>
              <a:t>：如果客户想要成熟的行业智能体，我们如何提供能力？</a:t>
            </a:r>
            <a:endParaRPr lang="zh-CN" altLang="en-US" sz="1500" b="1">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A</a:t>
            </a:r>
            <a:r>
              <a:rPr lang="zh-CN" altLang="en-US" sz="1500">
                <a:latin typeface="微软雅黑" panose="020B0503020204020204" pitchFamily="34" charset="-122"/>
                <a:ea typeface="微软雅黑" panose="020B0503020204020204" pitchFamily="34" charset="-122"/>
              </a:rPr>
              <a:t>：与生态厂商合作，提供行业智能体。目前有二十家</a:t>
            </a:r>
            <a:r>
              <a:rPr lang="en-US" altLang="zh-CN" sz="1500">
                <a:latin typeface="微软雅黑" panose="020B0503020204020204" pitchFamily="34" charset="-122"/>
                <a:ea typeface="微软雅黑" panose="020B0503020204020204" pitchFamily="34" charset="-122"/>
              </a:rPr>
              <a:t>DCIT</a:t>
            </a:r>
            <a:r>
              <a:rPr lang="zh-CN" altLang="en-US" sz="1500">
                <a:latin typeface="微软雅黑" panose="020B0503020204020204" pitchFamily="34" charset="-122"/>
                <a:ea typeface="微软雅黑" panose="020B0503020204020204" pitchFamily="34" charset="-122"/>
              </a:rPr>
              <a:t>合作伙伴，政务行业</a:t>
            </a:r>
            <a:r>
              <a:rPr lang="en-US" altLang="zh-CN" sz="1500">
                <a:latin typeface="微软雅黑" panose="020B0503020204020204" pitchFamily="34" charset="-122"/>
                <a:ea typeface="微软雅黑" panose="020B0503020204020204" pitchFamily="34" charset="-122"/>
              </a:rPr>
              <a:t>(</a:t>
            </a:r>
            <a:r>
              <a:rPr lang="zh-CN" altLang="en-US" sz="1500">
                <a:latin typeface="微软雅黑" panose="020B0503020204020204" pitchFamily="34" charset="-122"/>
                <a:ea typeface="微软雅黑" panose="020B0503020204020204" pitchFamily="34" charset="-122"/>
              </a:rPr>
              <a:t>政务智能问答、公文写作、司法文书校对、司法文书辅助生成</a:t>
            </a:r>
            <a:r>
              <a:rPr lang="en-US" altLang="zh-CN" sz="1500">
                <a:latin typeface="微软雅黑" panose="020B0503020204020204" pitchFamily="34" charset="-122"/>
                <a:ea typeface="微软雅黑" panose="020B0503020204020204" pitchFamily="34" charset="-122"/>
              </a:rPr>
              <a:t>)</a:t>
            </a:r>
            <a:r>
              <a:rPr lang="zh-CN" altLang="en-US" sz="1500">
                <a:latin typeface="微软雅黑" panose="020B0503020204020204" pitchFamily="34" charset="-122"/>
                <a:ea typeface="微软雅黑" panose="020B0503020204020204" pitchFamily="34" charset="-122"/>
              </a:rPr>
              <a:t>、医疗方面（辅助诊疗、病例生成）、教育（</a:t>
            </a:r>
            <a:r>
              <a:rPr lang="en-US" altLang="zh-CN" sz="1500">
                <a:latin typeface="微软雅黑" panose="020B0503020204020204" pitchFamily="34" charset="-122"/>
                <a:ea typeface="微软雅黑" panose="020B0503020204020204" pitchFamily="34" charset="-122"/>
              </a:rPr>
              <a:t>AI</a:t>
            </a:r>
            <a:r>
              <a:rPr lang="zh-CN" altLang="en-US" sz="1500">
                <a:latin typeface="微软雅黑" panose="020B0503020204020204" pitchFamily="34" charset="-122"/>
                <a:ea typeface="微软雅黑" panose="020B0503020204020204" pitchFamily="34" charset="-122"/>
              </a:rPr>
              <a:t>教育设计、</a:t>
            </a:r>
            <a:r>
              <a:rPr lang="en-US" altLang="zh-CN" sz="1500">
                <a:latin typeface="微软雅黑" panose="020B0503020204020204" pitchFamily="34" charset="-122"/>
                <a:ea typeface="微软雅黑" panose="020B0503020204020204" pitchFamily="34" charset="-122"/>
              </a:rPr>
              <a:t>AI</a:t>
            </a:r>
            <a:r>
              <a:rPr lang="zh-CN" altLang="en-US" sz="1500">
                <a:latin typeface="微软雅黑" panose="020B0503020204020204" pitchFamily="34" charset="-122"/>
                <a:ea typeface="微软雅黑" panose="020B0503020204020204" pitchFamily="34" charset="-122"/>
              </a:rPr>
              <a:t>课后任务、</a:t>
            </a:r>
            <a:r>
              <a:rPr lang="en-US" altLang="zh-CN" sz="1500">
                <a:latin typeface="微软雅黑" panose="020B0503020204020204" pitchFamily="34" charset="-122"/>
                <a:ea typeface="微软雅黑" panose="020B0503020204020204" pitchFamily="34" charset="-122"/>
              </a:rPr>
              <a:t>AI</a:t>
            </a:r>
            <a:r>
              <a:rPr lang="zh-CN" altLang="en-US" sz="1500">
                <a:latin typeface="微软雅黑" panose="020B0503020204020204" pitchFamily="34" charset="-122"/>
                <a:ea typeface="微软雅黑" panose="020B0503020204020204" pitchFamily="34" charset="-122"/>
              </a:rPr>
              <a:t>教学评价）。</a:t>
            </a:r>
            <a:endParaRPr lang="zh-CN" altLang="en-US" sz="1500">
              <a:latin typeface="微软雅黑" panose="020B0503020204020204" pitchFamily="34" charset="-122"/>
              <a:ea typeface="微软雅黑" panose="020B0503020204020204" pitchFamily="34" charset="-122"/>
            </a:endParaRPr>
          </a:p>
        </p:txBody>
      </p:sp>
      <p:sp>
        <p:nvSpPr>
          <p:cNvPr id="2" name="文本框 1"/>
          <p:cNvSpPr txBox="1"/>
          <p:nvPr/>
        </p:nvSpPr>
        <p:spPr>
          <a:xfrm>
            <a:off x="325755" y="2455545"/>
            <a:ext cx="8062913" cy="147637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1500" b="1">
                <a:latin typeface="微软雅黑" panose="020B0503020204020204" pitchFamily="34" charset="-122"/>
                <a:ea typeface="微软雅黑" panose="020B0503020204020204" pitchFamily="34" charset="-122"/>
              </a:rPr>
              <a:t>Q</a:t>
            </a:r>
            <a:r>
              <a:rPr lang="zh-CN" altLang="en-US" sz="1500" b="1">
                <a:latin typeface="微软雅黑" panose="020B0503020204020204" pitchFamily="34" charset="-122"/>
                <a:ea typeface="微软雅黑" panose="020B0503020204020204" pitchFamily="34" charset="-122"/>
              </a:rPr>
              <a:t>：智算一体机目前开通交付周期预计需要多少时间？</a:t>
            </a:r>
            <a:endParaRPr lang="zh-CN" altLang="en-US" sz="15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A</a:t>
            </a:r>
            <a:r>
              <a:rPr lang="zh-CN" altLang="en-US" sz="1500">
                <a:latin typeface="微软雅黑" panose="020B0503020204020204" pitchFamily="34" charset="-122"/>
                <a:ea typeface="微软雅黑" panose="020B0503020204020204" pitchFamily="34" charset="-122"/>
              </a:rPr>
              <a:t>：对于提前备货、锁货（立项通过）的标准项目，在投资立项流程结束后一般</a:t>
            </a:r>
            <a:r>
              <a:rPr lang="en-US" altLang="zh-CN" sz="1500">
                <a:latin typeface="微软雅黑" panose="020B0503020204020204" pitchFamily="34" charset="-122"/>
                <a:ea typeface="微软雅黑" panose="020B0503020204020204" pitchFamily="34" charset="-122"/>
              </a:rPr>
              <a:t>3-5</a:t>
            </a:r>
            <a:r>
              <a:rPr lang="zh-CN" altLang="en-US" sz="1500">
                <a:latin typeface="微软雅黑" panose="020B0503020204020204" pitchFamily="34" charset="-122"/>
                <a:ea typeface="微软雅黑" panose="020B0503020204020204" pitchFamily="34" charset="-122"/>
              </a:rPr>
              <a:t>天内到货，到货后</a:t>
            </a:r>
            <a:r>
              <a:rPr lang="en-US" altLang="zh-CN" sz="1500">
                <a:latin typeface="微软雅黑" panose="020B0503020204020204" pitchFamily="34" charset="-122"/>
                <a:ea typeface="微软雅黑" panose="020B0503020204020204" pitchFamily="34" charset="-122"/>
              </a:rPr>
              <a:t>2</a:t>
            </a:r>
            <a:r>
              <a:rPr lang="zh-CN" altLang="en-US" sz="1500">
                <a:latin typeface="微软雅黑" panose="020B0503020204020204" pitchFamily="34" charset="-122"/>
                <a:ea typeface="微软雅黑" panose="020B0503020204020204" pitchFamily="34" charset="-122"/>
              </a:rPr>
              <a:t>周内完成集成；比较紧急的项目到货后</a:t>
            </a:r>
            <a:r>
              <a:rPr lang="en-US" altLang="zh-CN" sz="1500">
                <a:latin typeface="微软雅黑" panose="020B0503020204020204" pitchFamily="34" charset="-122"/>
                <a:ea typeface="微软雅黑" panose="020B0503020204020204" pitchFamily="34" charset="-122"/>
              </a:rPr>
              <a:t>1</a:t>
            </a:r>
            <a:r>
              <a:rPr lang="zh-CN" altLang="en-US" sz="1500">
                <a:latin typeface="微软雅黑" panose="020B0503020204020204" pitchFamily="34" charset="-122"/>
                <a:ea typeface="微软雅黑" panose="020B0503020204020204" pitchFamily="34" charset="-122"/>
              </a:rPr>
              <a:t>周可以完成交付。如未提前备货、锁货，且备件库无现货的情况下，到货一般需要</a:t>
            </a:r>
            <a:r>
              <a:rPr lang="en-US" altLang="zh-CN" sz="1500">
                <a:latin typeface="微软雅黑" panose="020B0503020204020204" pitchFamily="34" charset="-122"/>
                <a:ea typeface="微软雅黑" panose="020B0503020204020204" pitchFamily="34" charset="-122"/>
              </a:rPr>
              <a:t>1</a:t>
            </a:r>
            <a:r>
              <a:rPr lang="zh-CN" altLang="en-US" sz="1500">
                <a:latin typeface="微软雅黑" panose="020B0503020204020204" pitchFamily="34" charset="-122"/>
                <a:ea typeface="微软雅黑" panose="020B0503020204020204" pitchFamily="34" charset="-122"/>
              </a:rPr>
              <a:t>个月以上。</a:t>
            </a:r>
            <a:endParaRPr lang="zh-CN" altLang="en-US" sz="150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548390" y="85852"/>
            <a:ext cx="3521189" cy="404495"/>
          </a:xfrm>
        </p:spPr>
        <p:txBody>
          <a:bodyPr/>
          <a:lstStyle/>
          <a:p>
            <a:r>
              <a:rPr lang="en-US" altLang="zh-CN" dirty="0">
                <a:solidFill>
                  <a:srgbClr val="0070C0"/>
                </a:solidFill>
                <a:sym typeface="+mn-ea"/>
              </a:rPr>
              <a:t>FAQ</a:t>
            </a:r>
            <a:endParaRPr lang="en-US" altLang="zh-CN" dirty="0">
              <a:solidFill>
                <a:srgbClr val="0070C0"/>
              </a:solidFill>
              <a:sym typeface="+mn-ea"/>
            </a:endParaRPr>
          </a:p>
        </p:txBody>
      </p:sp>
      <p:sp>
        <p:nvSpPr>
          <p:cNvPr id="2" name="文本框 1"/>
          <p:cNvSpPr txBox="1"/>
          <p:nvPr/>
        </p:nvSpPr>
        <p:spPr>
          <a:xfrm>
            <a:off x="305753" y="555784"/>
            <a:ext cx="8062913" cy="112966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1500" b="1">
                <a:latin typeface="微软雅黑" panose="020B0503020204020204" pitchFamily="34" charset="-122"/>
                <a:ea typeface="微软雅黑" panose="020B0503020204020204" pitchFamily="34" charset="-122"/>
              </a:rPr>
              <a:t>Q</a:t>
            </a:r>
            <a:r>
              <a:rPr lang="zh-CN" altLang="en-US" sz="1500" b="1">
                <a:latin typeface="微软雅黑" panose="020B0503020204020204" pitchFamily="34" charset="-122"/>
                <a:ea typeface="微软雅黑" panose="020B0503020204020204" pitchFamily="34" charset="-122"/>
              </a:rPr>
              <a:t>：在</a:t>
            </a:r>
            <a:r>
              <a:rPr lang="en-US" altLang="zh-CN" sz="1500" b="1">
                <a:latin typeface="微软雅黑" panose="020B0503020204020204" pitchFamily="34" charset="-122"/>
                <a:ea typeface="微软雅黑" panose="020B0503020204020204" pitchFamily="34" charset="-122"/>
              </a:rPr>
              <a:t>DeepSeek</a:t>
            </a:r>
            <a:r>
              <a:rPr lang="zh-CN" altLang="en-US" sz="1500" b="1">
                <a:latin typeface="微软雅黑" panose="020B0503020204020204" pitchFamily="34" charset="-122"/>
                <a:ea typeface="微软雅黑" panose="020B0503020204020204" pitchFamily="34" charset="-122"/>
              </a:rPr>
              <a:t>大模型微调训练、知识库构建方面是否有专业团队可以对外提供服务，能否对省市公司提供内部培训指导？</a:t>
            </a:r>
            <a:endParaRPr lang="zh-CN" altLang="en-US" sz="15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A</a:t>
            </a:r>
            <a:r>
              <a:rPr lang="zh-CN" altLang="en-US" sz="1500">
                <a:latin typeface="微软雅黑" panose="020B0503020204020204" pitchFamily="34" charset="-122"/>
                <a:ea typeface="微软雅黑" panose="020B0503020204020204" pitchFamily="34" charset="-122"/>
              </a:rPr>
              <a:t>：</a:t>
            </a:r>
            <a:endParaRPr lang="zh-CN" altLang="en-US" sz="1500">
              <a:latin typeface="微软雅黑" panose="020B0503020204020204" pitchFamily="34" charset="-122"/>
              <a:ea typeface="微软雅黑" panose="020B0503020204020204" pitchFamily="34" charset="-122"/>
            </a:endParaRPr>
          </a:p>
        </p:txBody>
      </p:sp>
      <p:graphicFrame>
        <p:nvGraphicFramePr>
          <p:cNvPr id="5" name="表格 4"/>
          <p:cNvGraphicFramePr/>
          <p:nvPr>
            <p:custDataLst>
              <p:tags r:id="rId1"/>
            </p:custDataLst>
          </p:nvPr>
        </p:nvGraphicFramePr>
        <p:xfrm>
          <a:off x="414338" y="1635760"/>
          <a:ext cx="8182610" cy="3432175"/>
        </p:xfrm>
        <a:graphic>
          <a:graphicData uri="http://schemas.openxmlformats.org/drawingml/2006/table">
            <a:tbl>
              <a:tblPr/>
              <a:tblGrid>
                <a:gridCol w="593725"/>
                <a:gridCol w="987425"/>
                <a:gridCol w="6314440"/>
                <a:gridCol w="287020"/>
              </a:tblGrid>
              <a:tr h="165100">
                <a:tc>
                  <a:txBody>
                    <a:bodyPr/>
                    <a:lstStyle/>
                    <a:p>
                      <a:pPr algn="ctr" fontAlgn="ctr"/>
                      <a:r>
                        <a:rPr lang="zh-CN" altLang="en-US" sz="825" b="1" i="0">
                          <a:solidFill>
                            <a:srgbClr val="000000"/>
                          </a:solidFill>
                          <a:latin typeface="微软雅黑" panose="020B0503020204020204" pitchFamily="34" charset="-122"/>
                          <a:ea typeface="微软雅黑" panose="020B0503020204020204" pitchFamily="34" charset="-122"/>
                        </a:rPr>
                        <a:t>服务项</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7E6E6"/>
                    </a:solidFill>
                  </a:tcPr>
                </a:tc>
                <a:tc>
                  <a:txBody>
                    <a:bodyPr/>
                    <a:lstStyle/>
                    <a:p>
                      <a:pPr algn="ctr" fontAlgn="ctr"/>
                      <a:r>
                        <a:rPr lang="zh-CN" altLang="en-US" sz="825" b="1" i="0">
                          <a:solidFill>
                            <a:srgbClr val="000000"/>
                          </a:solidFill>
                          <a:latin typeface="微软雅黑" panose="020B0503020204020204" pitchFamily="34" charset="-122"/>
                          <a:ea typeface="微软雅黑" panose="020B0503020204020204" pitchFamily="34" charset="-122"/>
                        </a:rPr>
                        <a:t>服务小项</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7E6E6"/>
                    </a:solidFill>
                  </a:tcPr>
                </a:tc>
                <a:tc>
                  <a:txBody>
                    <a:bodyPr/>
                    <a:lstStyle/>
                    <a:p>
                      <a:pPr algn="ctr" fontAlgn="ctr"/>
                      <a:r>
                        <a:rPr lang="zh-CN" altLang="en-US" sz="825" b="1" i="0">
                          <a:solidFill>
                            <a:srgbClr val="000000"/>
                          </a:solidFill>
                          <a:latin typeface="微软雅黑" panose="020B0503020204020204" pitchFamily="34" charset="-122"/>
                          <a:ea typeface="微软雅黑" panose="020B0503020204020204" pitchFamily="34" charset="-122"/>
                        </a:rPr>
                        <a:t>服务说明</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7E6E6"/>
                    </a:solidFill>
                  </a:tcPr>
                </a:tc>
                <a:tc>
                  <a:txBody>
                    <a:bodyPr/>
                    <a:lstStyle/>
                    <a:p>
                      <a:pPr algn="ctr" fontAlgn="ctr"/>
                      <a:r>
                        <a:rPr lang="zh-CN" altLang="en-US" sz="825" b="1" i="0">
                          <a:solidFill>
                            <a:srgbClr val="000000"/>
                          </a:solidFill>
                          <a:latin typeface="微软雅黑" panose="020B0503020204020204" pitchFamily="34" charset="-122"/>
                          <a:ea typeface="微软雅黑" panose="020B0503020204020204" pitchFamily="34" charset="-122"/>
                        </a:rPr>
                        <a:t>类别</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7E6E6"/>
                    </a:solidFill>
                  </a:tcPr>
                </a:tc>
              </a:tr>
              <a:tr h="164465">
                <a:tc rowSpan="2">
                  <a:txBody>
                    <a:bodyPr/>
                    <a:lstStyle/>
                    <a:p>
                      <a:pPr algn="ctr" fontAlgn="ctr"/>
                      <a:r>
                        <a:rPr lang="zh-CN" altLang="en-US" sz="825" b="1" i="0">
                          <a:solidFill>
                            <a:srgbClr val="000000"/>
                          </a:solidFill>
                          <a:latin typeface="微软雅黑" panose="020B0503020204020204" pitchFamily="34" charset="-122"/>
                          <a:ea typeface="微软雅黑" panose="020B0503020204020204" pitchFamily="34" charset="-122"/>
                        </a:rPr>
                        <a:t>数据管理</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数据清洗</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rPr>
                        <a:t>支持文本过滤（繁体转换、乱码去除、特殊符号、隐私信息、敏感信息等）、文本去重、语言筛选、质量判断、安全判断</a:t>
                      </a:r>
                      <a:endParaRPr lang="zh-CN" altLang="en-US" sz="825" b="0" i="0">
                        <a:solidFill>
                          <a:schemeClr val="tx1"/>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初级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7145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数据集构建</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创建适合模型训练的数据集，包含训练评测数据集。</a:t>
                      </a:r>
                      <a:r>
                        <a:rPr lang="en-US" altLang="zh-CN"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注：不包含数据收集工作。</a:t>
                      </a:r>
                      <a:endPar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高级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60350">
                <a:tc rowSpan="2">
                  <a:txBody>
                    <a:bodyPr/>
                    <a:lstStyle/>
                    <a:p>
                      <a:pPr algn="ctr" fontAlgn="ctr"/>
                      <a:r>
                        <a:rPr lang="zh-CN" altLang="en-US" sz="825" b="1" i="0">
                          <a:solidFill>
                            <a:srgbClr val="000000"/>
                          </a:solidFill>
                          <a:latin typeface="微软雅黑" panose="020B0503020204020204" pitchFamily="34" charset="-122"/>
                          <a:ea typeface="微软雅黑" panose="020B0503020204020204" pitchFamily="34" charset="-122"/>
                        </a:rPr>
                        <a:t>模型迁移</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模型训练迁移、验证</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rPr>
                        <a:t>针对原始基于英伟达生态训练的模型，提供向国产昇腾智算芯片的模型迁移分析、适配改造、精度对齐、性能调优服务，保障大模型在国产智算生态上成功稳定运行</a:t>
                      </a:r>
                      <a:endParaRPr lang="zh-CN" altLang="en-US" sz="825" b="0" i="0">
                        <a:solidFill>
                          <a:schemeClr val="tx1"/>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高级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6035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模型推理迁移、验证</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rPr>
                        <a:t>针对基于英伟达生态训练的大模型，提供面向国产昇腾智算芯片的模型推理迁移适配服务。通过权重格式转换、模型结构适配、算子适配等技术，实现大模型在国产化环境中的部署落地</a:t>
                      </a:r>
                      <a:endParaRPr lang="zh-CN" altLang="en-US" sz="825" b="0" i="0">
                        <a:solidFill>
                          <a:schemeClr val="tx1"/>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高级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4465">
                <a:tc>
                  <a:txBody>
                    <a:bodyPr/>
                    <a:lstStyle/>
                    <a:p>
                      <a:pPr algn="ctr" fontAlgn="ctr"/>
                      <a:r>
                        <a:rPr lang="zh-CN" altLang="en-US" sz="825" b="1" i="0">
                          <a:solidFill>
                            <a:srgbClr val="000000"/>
                          </a:solidFill>
                          <a:latin typeface="微软雅黑" panose="020B0503020204020204" pitchFamily="34" charset="-122"/>
                          <a:ea typeface="微软雅黑" panose="020B0503020204020204" pitchFamily="34" charset="-122"/>
                        </a:rPr>
                        <a:t>模型预训练</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模型增量预训练</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rPr>
                        <a:t>基于底座模型进行增量预训练构建行业大模型</a:t>
                      </a:r>
                      <a:endParaRPr lang="zh-CN" altLang="en-US" sz="825" b="0" i="0">
                        <a:solidFill>
                          <a:schemeClr val="tx1"/>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高级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60350">
                <a:tc rowSpan="3">
                  <a:txBody>
                    <a:bodyPr/>
                    <a:lstStyle/>
                    <a:p>
                      <a:pPr algn="ctr" fontAlgn="ctr"/>
                      <a:r>
                        <a:rPr lang="zh-CN" altLang="en-US" sz="825" b="1" i="0">
                          <a:solidFill>
                            <a:srgbClr val="000000"/>
                          </a:solidFill>
                          <a:latin typeface="微软雅黑" panose="020B0503020204020204" pitchFamily="34" charset="-122"/>
                          <a:ea typeface="微软雅黑" panose="020B0503020204020204" pitchFamily="34" charset="-122"/>
                        </a:rPr>
                        <a:t>模型后训练</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rowSpan="2">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模型微调</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模型全参微调：对整个预训练模型的全部参数进行调整，设置微调策略（如</a:t>
                      </a:r>
                      <a:r>
                        <a:rPr lang="en-US" altLang="zh-CN"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SFT</a:t>
                      </a:r>
                      <a:r>
                        <a:rPr lang="zh-CN" altLang="en-US"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），监控训练过程保证模型收敛稳定，适应特定任务或领域，算力需求高，训练时间长</a:t>
                      </a:r>
                      <a:endParaRPr lang="zh-CN" altLang="en-US"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高级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5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algn="l" fontAlgn="ctr"/>
                      <a:r>
                        <a:rPr lang="zh-CN" altLang="en-US"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模型局部微调：仅对预训练模型中的部分参数进行微调，可节省部分算力成本，如</a:t>
                      </a:r>
                      <a:r>
                        <a:rPr lang="en-US" altLang="zh-CN"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LoRA</a:t>
                      </a:r>
                      <a:r>
                        <a:rPr lang="zh-CN" altLang="en-US"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微调</a:t>
                      </a:r>
                      <a:endParaRPr lang="zh-CN" altLang="en-US"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高级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6035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偏好对齐</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模型偏好对齐：采用模型强化对齐技术，如</a:t>
                      </a:r>
                      <a:r>
                        <a:rPr lang="en-US" altLang="zh-CN"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DPO</a:t>
                      </a:r>
                      <a:r>
                        <a:rPr lang="zh-CN" altLang="en-US"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GRPO</a:t>
                      </a:r>
                      <a:r>
                        <a:rPr lang="zh-CN" altLang="en-US"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等技术手段，实现模型和人类偏好进行对齐，确保模型的行为、输出与人类的期望、目标和价值观保持一致。</a:t>
                      </a:r>
                      <a:endParaRPr lang="zh-CN" altLang="en-US" sz="825" b="1"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高级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4465">
                <a:tc>
                  <a:txBody>
                    <a:bodyPr/>
                    <a:lstStyle/>
                    <a:p>
                      <a:pPr algn="ctr" fontAlgn="ctr"/>
                      <a:r>
                        <a:rPr lang="zh-CN" altLang="en-US" sz="825" b="1" i="0">
                          <a:solidFill>
                            <a:srgbClr val="000000"/>
                          </a:solidFill>
                          <a:latin typeface="微软雅黑" panose="020B0503020204020204" pitchFamily="34" charset="-122"/>
                          <a:ea typeface="微软雅黑" panose="020B0503020204020204" pitchFamily="34" charset="-122"/>
                        </a:rPr>
                        <a:t>模型评测</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模型评测</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测试集及主流</a:t>
                      </a:r>
                      <a:r>
                        <a:rPr lang="en-US" altLang="zh-CN"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Benchmark</a:t>
                      </a: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上评估模型的最终性能，设计任务相关指标（如准确率、</a:t>
                      </a:r>
                      <a:r>
                        <a:rPr lang="en-US" altLang="zh-CN"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F1</a:t>
                      </a: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分数等）进行模型评估</a:t>
                      </a:r>
                      <a:endPar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中级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260350">
                <a:tc rowSpan="2">
                  <a:txBody>
                    <a:bodyPr/>
                    <a:lstStyle/>
                    <a:p>
                      <a:pPr algn="ctr" fontAlgn="ctr"/>
                      <a:r>
                        <a:rPr lang="zh-CN" altLang="en-US" sz="825" b="1" i="0">
                          <a:solidFill>
                            <a:srgbClr val="000000"/>
                          </a:solidFill>
                          <a:latin typeface="微软雅黑" panose="020B0503020204020204" pitchFamily="34" charset="-122"/>
                          <a:ea typeface="微软雅黑" panose="020B0503020204020204" pitchFamily="34" charset="-122"/>
                        </a:rPr>
                        <a:t>模型推理</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推理部署</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rPr>
                        <a:t>兼容多种生态环境，针对实际业务需求，配置推理硬件环境、分布式部署模型服务等推理业务环境的搭建，保证推理服务的基础吞吐与响应速度</a:t>
                      </a:r>
                      <a:endParaRPr lang="zh-CN" altLang="en-US" sz="825" b="0" i="0">
                        <a:solidFill>
                          <a:schemeClr val="tx1"/>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中级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5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推理优化</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rPr>
                        <a:t>依据实际业务情况，提供针对客户已有模型进行模型量化、算子优化等优化技术进行性能及精度压测，进一步提升推理吞吐与响应速度</a:t>
                      </a:r>
                      <a:endParaRPr lang="zh-CN" altLang="en-US" sz="825" b="0" i="0">
                        <a:solidFill>
                          <a:schemeClr val="tx1"/>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高级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20040">
                <a:tc rowSpan="4">
                  <a:txBody>
                    <a:bodyPr/>
                    <a:lstStyle/>
                    <a:p>
                      <a:pPr algn="ctr" fontAlgn="ctr"/>
                      <a:r>
                        <a:rPr lang="zh-CN" altLang="en-US" sz="825" b="1" i="0">
                          <a:solidFill>
                            <a:srgbClr val="000000"/>
                          </a:solidFill>
                          <a:latin typeface="微软雅黑" panose="020B0503020204020204" pitchFamily="34" charset="-122"/>
                          <a:ea typeface="微软雅黑" panose="020B0503020204020204" pitchFamily="34" charset="-122"/>
                        </a:rPr>
                        <a:t>智能体开发</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知识库构建</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根据实际业务场景，提供定制化知识库构建服务，支持多种格式数据（如</a:t>
                      </a:r>
                      <a:r>
                        <a:rPr lang="en-US" altLang="zh-CN"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PDF</a:t>
                      </a: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TXT</a:t>
                      </a: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Word</a:t>
                      </a: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Markdown</a:t>
                      </a: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等）的内容进行数据预处理和解析、设计知识库结构构建专属知识库、优化知识检索效率</a:t>
                      </a:r>
                      <a:endPar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中级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5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插件定制开发</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rPr>
                        <a:t>根据实际业务场景，提供插件定制化服务，面向大模型后续所需流程、读取等配套插件功能，进行插件定制化开发和调试</a:t>
                      </a:r>
                      <a:endParaRPr lang="zh-CN" altLang="en-US" sz="825" b="0" i="0">
                        <a:solidFill>
                          <a:schemeClr val="tx1"/>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中级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65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algn="l" fontAlgn="ctr"/>
                      <a:r>
                        <a:rPr lang="en-US" altLang="zh-CN" sz="825"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825"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设计调优</a:t>
                      </a:r>
                      <a:endParaRPr lang="zh-CN" altLang="en-US" sz="825" b="1" i="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提供场景粒度的</a:t>
                      </a:r>
                      <a:r>
                        <a:rPr lang="en-US" altLang="zh-CN"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Prompt</a:t>
                      </a:r>
                      <a:r>
                        <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提示词模板设计和调优服务</a:t>
                      </a:r>
                      <a:endParaRPr lang="zh-CN" altLang="en-US" sz="825" b="0" i="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中级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2004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algn="l" fontAlgn="ctr"/>
                      <a:r>
                        <a:rPr lang="zh-CN" altLang="en-US" sz="825" b="1" i="0">
                          <a:solidFill>
                            <a:srgbClr val="000000"/>
                          </a:solidFill>
                          <a:latin typeface="微软雅黑" panose="020B0503020204020204" pitchFamily="34" charset="-122"/>
                          <a:ea typeface="微软雅黑" panose="020B0503020204020204" pitchFamily="34" charset="-122"/>
                        </a:rPr>
                        <a:t>工作流编排</a:t>
                      </a:r>
                      <a:endParaRPr lang="zh-CN" altLang="en-US" sz="825" b="1"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l" fontAlgn="ctr"/>
                      <a:r>
                        <a:rPr lang="zh-CN" altLang="en-US" sz="825" b="0" i="0">
                          <a:solidFill>
                            <a:schemeClr val="tx1"/>
                          </a:solidFill>
                          <a:latin typeface="微软雅黑" panose="020B0503020204020204" pitchFamily="34" charset="-122"/>
                          <a:ea typeface="微软雅黑" panose="020B0503020204020204" pitchFamily="34" charset="-122"/>
                        </a:rPr>
                        <a:t>面向客户所需的大模型智能体进行定制化开发，指一系列相互关联的任务或步骤，这些任务按照一定的规则和顺序自动执行，以完成特定的业务目标或过程，提供智能体部署、智能体集成等服务</a:t>
                      </a:r>
                      <a:endParaRPr lang="zh-CN" altLang="en-US" sz="825" b="0" i="0">
                        <a:solidFill>
                          <a:schemeClr val="tx1"/>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algn="ctr" fontAlgn="ctr"/>
                      <a:r>
                        <a:rPr lang="zh-CN" altLang="en-US" sz="825" b="0" i="0">
                          <a:solidFill>
                            <a:srgbClr val="000000"/>
                          </a:solidFill>
                          <a:latin typeface="微软雅黑" panose="020B0503020204020204" pitchFamily="34" charset="-122"/>
                          <a:ea typeface="微软雅黑" panose="020B0503020204020204" pitchFamily="34" charset="-122"/>
                        </a:rPr>
                        <a:t>中级</a:t>
                      </a:r>
                      <a:endParaRPr lang="zh-CN" altLang="en-US" sz="825" b="0" i="0">
                        <a:solidFill>
                          <a:srgbClr val="000000"/>
                        </a:solidFill>
                        <a:latin typeface="微软雅黑" panose="020B0503020204020204" pitchFamily="34" charset="-122"/>
                        <a:ea typeface="微软雅黑" panose="020B0503020204020204" pitchFamily="34" charset="-122"/>
                      </a:endParaRPr>
                    </a:p>
                  </a:txBody>
                  <a:tcPr marL="7381" marR="7381" marT="7381"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bl>
          </a:graphicData>
        </a:graphic>
      </p:graphicFrame>
    </p:spTree>
  </p:cSld>
  <p:clrMapOvr>
    <a:overrideClrMapping bg1="lt1" tx1="dk1" bg2="lt2" tx2="dk2" accent1="accent1" accent2="accent2" accent3="accent3" accent4="accent4" accent5="accent5" accent6="accent6" hlink="hlink" folHlink="folHlink"/>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548390" y="85852"/>
            <a:ext cx="3521189" cy="404495"/>
          </a:xfrm>
        </p:spPr>
        <p:txBody>
          <a:bodyPr/>
          <a:lstStyle/>
          <a:p>
            <a:r>
              <a:rPr lang="en-US" altLang="zh-CN" dirty="0">
                <a:solidFill>
                  <a:srgbClr val="0070C0"/>
                </a:solidFill>
                <a:sym typeface="+mn-ea"/>
              </a:rPr>
              <a:t>FAQ</a:t>
            </a:r>
            <a:endParaRPr lang="en-US" altLang="zh-CN" dirty="0">
              <a:solidFill>
                <a:srgbClr val="0070C0"/>
              </a:solidFill>
              <a:sym typeface="+mn-ea"/>
            </a:endParaRPr>
          </a:p>
        </p:txBody>
      </p:sp>
      <p:sp>
        <p:nvSpPr>
          <p:cNvPr id="2" name="文本框 1"/>
          <p:cNvSpPr txBox="1"/>
          <p:nvPr/>
        </p:nvSpPr>
        <p:spPr>
          <a:xfrm>
            <a:off x="305753" y="635794"/>
            <a:ext cx="8062913" cy="112966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1500" b="1">
                <a:latin typeface="微软雅黑" panose="020B0503020204020204" pitchFamily="34" charset="-122"/>
                <a:ea typeface="微软雅黑" panose="020B0503020204020204" pitchFamily="34" charset="-122"/>
              </a:rPr>
              <a:t>Q</a:t>
            </a:r>
            <a:r>
              <a:rPr lang="zh-CN" altLang="en-US" sz="1500" b="1">
                <a:latin typeface="微软雅黑" panose="020B0503020204020204" pitchFamily="34" charset="-122"/>
                <a:ea typeface="微软雅黑" panose="020B0503020204020204" pitchFamily="34" charset="-122"/>
              </a:rPr>
              <a:t>：客户在智算一体机交付后是否可以自行更换模型？</a:t>
            </a:r>
            <a:endParaRPr lang="zh-CN" altLang="en-US" sz="15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A</a:t>
            </a:r>
            <a:r>
              <a:rPr lang="zh-CN" altLang="en-US" sz="1500">
                <a:latin typeface="微软雅黑" panose="020B0503020204020204" pitchFamily="34" charset="-122"/>
                <a:ea typeface="微软雅黑" panose="020B0503020204020204" pitchFamily="34" charset="-122"/>
              </a:rPr>
              <a:t>：可以，当前提供操作手册及运行脚本，根据提供的模型链接下载完成后，按照操作手册修改脚本并运行即可完成模型更换。目前已支持在产品页面上更换预置模型。</a:t>
            </a:r>
            <a:endParaRPr lang="zh-CN" altLang="en-US" sz="1500">
              <a:latin typeface="微软雅黑" panose="020B0503020204020204" pitchFamily="34" charset="-122"/>
              <a:ea typeface="微软雅黑" panose="020B0503020204020204" pitchFamily="34" charset="-122"/>
            </a:endParaRPr>
          </a:p>
        </p:txBody>
      </p:sp>
      <p:sp>
        <p:nvSpPr>
          <p:cNvPr id="3" name="文本框 2"/>
          <p:cNvSpPr txBox="1"/>
          <p:nvPr/>
        </p:nvSpPr>
        <p:spPr>
          <a:xfrm>
            <a:off x="308134" y="2031683"/>
            <a:ext cx="8062913" cy="112966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1500" b="1">
                <a:latin typeface="微软雅黑" panose="020B0503020204020204" pitchFamily="34" charset="-122"/>
                <a:ea typeface="微软雅黑" panose="020B0503020204020204" pitchFamily="34" charset="-122"/>
              </a:rPr>
              <a:t>Q</a:t>
            </a:r>
            <a:r>
              <a:rPr lang="zh-CN" altLang="en-US" sz="1500" b="1">
                <a:latin typeface="微软雅黑" panose="020B0503020204020204" pitchFamily="34" charset="-122"/>
                <a:ea typeface="微软雅黑" panose="020B0503020204020204" pitchFamily="34" charset="-122"/>
              </a:rPr>
              <a:t>：客户如何部署第三方模型？</a:t>
            </a:r>
            <a:endParaRPr lang="zh-CN" altLang="en-US" sz="15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A</a:t>
            </a:r>
            <a:r>
              <a:rPr lang="zh-CN" altLang="en-US" sz="1500">
                <a:latin typeface="微软雅黑" panose="020B0503020204020204" pitchFamily="34" charset="-122"/>
                <a:ea typeface="微软雅黑" panose="020B0503020204020204" pitchFamily="34" charset="-122"/>
              </a:rPr>
              <a:t>：原则上移动云智算一体机支持第三方模型部署，但需保证第三方模型已适配昇腾芯片，建议先在移动云大模型服务平台测试完成后再下单智算一体机。具体部署方式见上一个问题。</a:t>
            </a:r>
            <a:endParaRPr lang="zh-CN" altLang="en-US" sz="1500">
              <a:latin typeface="微软雅黑" panose="020B0503020204020204" pitchFamily="34" charset="-122"/>
              <a:ea typeface="微软雅黑" panose="020B0503020204020204" pitchFamily="34" charset="-122"/>
            </a:endParaRPr>
          </a:p>
        </p:txBody>
      </p:sp>
      <p:sp>
        <p:nvSpPr>
          <p:cNvPr id="4" name="文本框 3"/>
          <p:cNvSpPr txBox="1"/>
          <p:nvPr/>
        </p:nvSpPr>
        <p:spPr>
          <a:xfrm>
            <a:off x="298133" y="3427571"/>
            <a:ext cx="8062913" cy="112966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1500" b="1">
                <a:latin typeface="微软雅黑" panose="020B0503020204020204" pitchFamily="34" charset="-122"/>
                <a:ea typeface="微软雅黑" panose="020B0503020204020204" pitchFamily="34" charset="-122"/>
              </a:rPr>
              <a:t>Q</a:t>
            </a:r>
            <a:r>
              <a:rPr lang="zh-CN" altLang="en-US" sz="1500" b="1">
                <a:latin typeface="微软雅黑" panose="020B0503020204020204" pitchFamily="34" charset="-122"/>
                <a:ea typeface="微软雅黑" panose="020B0503020204020204" pitchFamily="34" charset="-122"/>
              </a:rPr>
              <a:t>：如客户已购买并部署了</a:t>
            </a:r>
            <a:r>
              <a:rPr lang="en-US" altLang="zh-CN" sz="1500" b="1">
                <a:latin typeface="微软雅黑" panose="020B0503020204020204" pitchFamily="34" charset="-122"/>
                <a:ea typeface="微软雅黑" panose="020B0503020204020204" pitchFamily="34" charset="-122"/>
              </a:rPr>
              <a:t>DeepSeek R1</a:t>
            </a:r>
            <a:r>
              <a:rPr lang="zh-CN" altLang="en-US" sz="1500" b="1">
                <a:latin typeface="微软雅黑" panose="020B0503020204020204" pitchFamily="34" charset="-122"/>
                <a:ea typeface="微软雅黑" panose="020B0503020204020204" pitchFamily="34" charset="-122"/>
              </a:rPr>
              <a:t>，在</a:t>
            </a:r>
            <a:r>
              <a:rPr lang="en-US" altLang="zh-CN" sz="1500" b="1">
                <a:latin typeface="微软雅黑" panose="020B0503020204020204" pitchFamily="34" charset="-122"/>
                <a:ea typeface="微软雅黑" panose="020B0503020204020204" pitchFamily="34" charset="-122"/>
              </a:rPr>
              <a:t>R2</a:t>
            </a:r>
            <a:r>
              <a:rPr lang="zh-CN" altLang="en-US" sz="1500" b="1">
                <a:latin typeface="微软雅黑" panose="020B0503020204020204" pitchFamily="34" charset="-122"/>
                <a:ea typeface="微软雅黑" panose="020B0503020204020204" pitchFamily="34" charset="-122"/>
              </a:rPr>
              <a:t>出来后是否可以直接更换？</a:t>
            </a:r>
            <a:endParaRPr lang="zh-CN" altLang="en-US" sz="15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A</a:t>
            </a:r>
            <a:r>
              <a:rPr lang="zh-CN" altLang="en-US" sz="1500">
                <a:latin typeface="微软雅黑" panose="020B0503020204020204" pitchFamily="34" charset="-122"/>
                <a:ea typeface="微软雅黑" panose="020B0503020204020204" pitchFamily="34" charset="-122"/>
              </a:rPr>
              <a:t>：如果客户已购买的机器资源可以部署</a:t>
            </a:r>
            <a:r>
              <a:rPr lang="en-US" altLang="zh-CN" sz="1500">
                <a:latin typeface="微软雅黑" panose="020B0503020204020204" pitchFamily="34" charset="-122"/>
                <a:ea typeface="微软雅黑" panose="020B0503020204020204" pitchFamily="34" charset="-122"/>
              </a:rPr>
              <a:t>R2</a:t>
            </a:r>
            <a:r>
              <a:rPr lang="zh-CN" altLang="en-US" sz="1500">
                <a:latin typeface="微软雅黑" panose="020B0503020204020204" pitchFamily="34" charset="-122"/>
                <a:ea typeface="微软雅黑" panose="020B0503020204020204" pitchFamily="34" charset="-122"/>
              </a:rPr>
              <a:t>，可参照上述方式更换模型；如机器资源不够，则需根据</a:t>
            </a:r>
            <a:r>
              <a:rPr lang="en-US" altLang="zh-CN" sz="1500">
                <a:latin typeface="微软雅黑" panose="020B0503020204020204" pitchFamily="34" charset="-122"/>
                <a:ea typeface="微软雅黑" panose="020B0503020204020204" pitchFamily="34" charset="-122"/>
              </a:rPr>
              <a:t>R2</a:t>
            </a:r>
            <a:r>
              <a:rPr lang="zh-CN" altLang="en-US" sz="1500">
                <a:latin typeface="微软雅黑" panose="020B0503020204020204" pitchFamily="34" charset="-122"/>
                <a:ea typeface="微软雅黑" panose="020B0503020204020204" pitchFamily="34" charset="-122"/>
              </a:rPr>
              <a:t>所需资源评估后给出方案。</a:t>
            </a:r>
            <a:endParaRPr lang="zh-CN" altLang="en-US" sz="150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548390" y="85852"/>
            <a:ext cx="3521189" cy="404495"/>
          </a:xfrm>
        </p:spPr>
        <p:txBody>
          <a:bodyPr/>
          <a:lstStyle/>
          <a:p>
            <a:r>
              <a:rPr lang="en-US" altLang="zh-CN" dirty="0">
                <a:solidFill>
                  <a:srgbClr val="0070C0"/>
                </a:solidFill>
                <a:sym typeface="+mn-ea"/>
              </a:rPr>
              <a:t>FAQ</a:t>
            </a:r>
            <a:endParaRPr lang="en-US" altLang="zh-CN" dirty="0">
              <a:solidFill>
                <a:srgbClr val="0070C0"/>
              </a:solidFill>
              <a:sym typeface="+mn-ea"/>
            </a:endParaRPr>
          </a:p>
        </p:txBody>
      </p:sp>
      <p:sp>
        <p:nvSpPr>
          <p:cNvPr id="2" name="文本框 1"/>
          <p:cNvSpPr txBox="1"/>
          <p:nvPr/>
        </p:nvSpPr>
        <p:spPr>
          <a:xfrm>
            <a:off x="306070" y="635635"/>
            <a:ext cx="8524240" cy="320738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sz="1500" b="1">
                <a:latin typeface="微软雅黑" panose="020B0503020204020204" pitchFamily="34" charset="-122"/>
                <a:ea typeface="微软雅黑" panose="020B0503020204020204" pitchFamily="34" charset="-122"/>
              </a:rPr>
              <a:t>Q</a:t>
            </a:r>
            <a:r>
              <a:rPr lang="zh-CN" altLang="en-US" sz="1500" b="1">
                <a:latin typeface="微软雅黑" panose="020B0503020204020204" pitchFamily="34" charset="-122"/>
                <a:ea typeface="微软雅黑" panose="020B0503020204020204" pitchFamily="34" charset="-122"/>
              </a:rPr>
              <a:t>：智算一体机是否支持联网搜索功能？</a:t>
            </a:r>
            <a:endParaRPr lang="zh-CN" altLang="en-US" sz="15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A</a:t>
            </a:r>
            <a:r>
              <a:rPr lang="zh-CN" altLang="en-US" sz="1500">
                <a:latin typeface="微软雅黑" panose="020B0503020204020204" pitchFamily="34" charset="-122"/>
                <a:ea typeface="微软雅黑" panose="020B0503020204020204" pitchFamily="34" charset="-122"/>
              </a:rPr>
              <a:t>：可以，得保证一体机可以连上互联网，目前支持</a:t>
            </a:r>
            <a:r>
              <a:rPr lang="en-US" altLang="zh-CN" sz="1500">
                <a:latin typeface="微软雅黑" panose="020B0503020204020204" pitchFamily="34" charset="-122"/>
                <a:ea typeface="微软雅黑" panose="020B0503020204020204" pitchFamily="34" charset="-122"/>
              </a:rPr>
              <a:t>2</a:t>
            </a:r>
            <a:r>
              <a:rPr lang="zh-CN" altLang="en-US" sz="1500">
                <a:latin typeface="微软雅黑" panose="020B0503020204020204" pitchFamily="34" charset="-122"/>
                <a:ea typeface="微软雅黑" panose="020B0503020204020204" pitchFamily="34" charset="-122"/>
              </a:rPr>
              <a:t>种方式：</a:t>
            </a:r>
            <a:endParaRPr lang="zh-CN" altLang="en-US" sz="15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      1</a:t>
            </a:r>
            <a:r>
              <a:rPr lang="zh-CN" altLang="en-US" sz="1500">
                <a:latin typeface="微软雅黑" panose="020B0503020204020204" pitchFamily="34" charset="-122"/>
                <a:ea typeface="微软雅黑" panose="020B0503020204020204" pitchFamily="34" charset="-122"/>
              </a:rPr>
              <a:t>、客户自行采购</a:t>
            </a:r>
            <a:r>
              <a:rPr lang="en-US" altLang="zh-CN" sz="1500">
                <a:latin typeface="微软雅黑" panose="020B0503020204020204" pitchFamily="34" charset="-122"/>
                <a:ea typeface="微软雅黑" panose="020B0503020204020204" pitchFamily="34" charset="-122"/>
              </a:rPr>
              <a:t>Bing/Tavily </a:t>
            </a:r>
            <a:r>
              <a:rPr lang="zh-CN" altLang="en-US" sz="1500">
                <a:latin typeface="微软雅黑" panose="020B0503020204020204" pitchFamily="34" charset="-122"/>
                <a:ea typeface="微软雅黑" panose="020B0503020204020204" pitchFamily="34" charset="-122"/>
              </a:rPr>
              <a:t>的</a:t>
            </a:r>
            <a:r>
              <a:rPr lang="en-US" altLang="zh-CN" sz="1500">
                <a:latin typeface="微软雅黑" panose="020B0503020204020204" pitchFamily="34" charset="-122"/>
                <a:ea typeface="微软雅黑" panose="020B0503020204020204" pitchFamily="34" charset="-122"/>
              </a:rPr>
              <a:t>api key</a:t>
            </a:r>
            <a:r>
              <a:rPr lang="zh-CN" altLang="en-US" sz="1500">
                <a:latin typeface="微软雅黑" panose="020B0503020204020204" pitchFamily="34" charset="-122"/>
                <a:ea typeface="微软雅黑" panose="020B0503020204020204" pitchFamily="34" charset="-122"/>
              </a:rPr>
              <a:t>，配置到智能体插件中，将插件编排到工作流中即可</a:t>
            </a:r>
            <a:endParaRPr lang="zh-CN" altLang="en-US" sz="15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endParaRPr lang="zh-CN" altLang="en-US" sz="15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      2</a:t>
            </a:r>
            <a:r>
              <a:rPr lang="zh-CN" altLang="en-US" sz="1500">
                <a:latin typeface="微软雅黑" panose="020B0503020204020204" pitchFamily="34" charset="-122"/>
                <a:ea typeface="微软雅黑" panose="020B0503020204020204" pitchFamily="34" charset="-122"/>
              </a:rPr>
              <a:t>、客户订购移动云大模型服务平台服务，其中有模型联网搜索功能，提供以下</a:t>
            </a:r>
            <a:r>
              <a:rPr lang="en-US" altLang="zh-CN" sz="1500">
                <a:latin typeface="微软雅黑" panose="020B0503020204020204" pitchFamily="34" charset="-122"/>
                <a:ea typeface="微软雅黑" panose="020B0503020204020204" pitchFamily="34" charset="-122"/>
              </a:rPr>
              <a:t>2</a:t>
            </a:r>
            <a:r>
              <a:rPr lang="zh-CN" altLang="en-US" sz="1500">
                <a:latin typeface="微软雅黑" panose="020B0503020204020204" pitchFamily="34" charset="-122"/>
                <a:ea typeface="微软雅黑" panose="020B0503020204020204" pitchFamily="34" charset="-122"/>
              </a:rPr>
              <a:t>种使用方式：</a:t>
            </a:r>
            <a:endParaRPr lang="zh-CN" altLang="en-US" sz="15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     </a:t>
            </a:r>
            <a:r>
              <a:rPr lang="zh-CN" altLang="en-US" sz="1500">
                <a:latin typeface="微软雅黑" panose="020B0503020204020204" pitchFamily="34" charset="-122"/>
                <a:ea typeface="微软雅黑" panose="020B0503020204020204" pitchFamily="34" charset="-122"/>
              </a:rPr>
              <a:t>（</a:t>
            </a:r>
            <a:r>
              <a:rPr lang="en-US" altLang="zh-CN" sz="1500">
                <a:latin typeface="微软雅黑" panose="020B0503020204020204" pitchFamily="34" charset="-122"/>
                <a:ea typeface="微软雅黑" panose="020B0503020204020204" pitchFamily="34" charset="-122"/>
              </a:rPr>
              <a:t>1</a:t>
            </a:r>
            <a:r>
              <a:rPr lang="zh-CN" altLang="en-US" sz="1500">
                <a:latin typeface="微软雅黑" panose="020B0503020204020204" pitchFamily="34" charset="-122"/>
                <a:ea typeface="微软雅黑" panose="020B0503020204020204" pitchFamily="34" charset="-122"/>
              </a:rPr>
              <a:t>）在模型广场配置公有云模型联网搜索的</a:t>
            </a:r>
            <a:r>
              <a:rPr lang="en-US" altLang="zh-CN" sz="1500">
                <a:latin typeface="微软雅黑" panose="020B0503020204020204" pitchFamily="34" charset="-122"/>
                <a:ea typeface="微软雅黑" panose="020B0503020204020204" pitchFamily="34" charset="-122"/>
              </a:rPr>
              <a:t>url</a:t>
            </a:r>
            <a:r>
              <a:rPr lang="zh-CN" altLang="en-US" sz="1500">
                <a:latin typeface="微软雅黑" panose="020B0503020204020204" pitchFamily="34" charset="-122"/>
                <a:ea typeface="微软雅黑" panose="020B0503020204020204" pitchFamily="34" charset="-122"/>
              </a:rPr>
              <a:t>、</a:t>
            </a:r>
            <a:r>
              <a:rPr lang="en-US" altLang="zh-CN" sz="1500">
                <a:latin typeface="微软雅黑" panose="020B0503020204020204" pitchFamily="34" charset="-122"/>
                <a:ea typeface="微软雅黑" panose="020B0503020204020204" pitchFamily="34" charset="-122"/>
              </a:rPr>
              <a:t>api key</a:t>
            </a:r>
            <a:r>
              <a:rPr lang="zh-CN" altLang="en-US" sz="1500">
                <a:latin typeface="微软雅黑" panose="020B0503020204020204" pitchFamily="34" charset="-122"/>
                <a:ea typeface="微软雅黑" panose="020B0503020204020204" pitchFamily="34" charset="-122"/>
              </a:rPr>
              <a:t>，在体验中心直接使用，缺点：无法与本地模型联动</a:t>
            </a:r>
            <a:endParaRPr lang="zh-CN" altLang="en-US" sz="1500">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500">
                <a:latin typeface="微软雅黑" panose="020B0503020204020204" pitchFamily="34" charset="-122"/>
                <a:ea typeface="微软雅黑" panose="020B0503020204020204" pitchFamily="34" charset="-122"/>
              </a:rPr>
              <a:t>     </a:t>
            </a:r>
            <a:r>
              <a:rPr lang="zh-CN" altLang="en-US" sz="1500">
                <a:latin typeface="微软雅黑" panose="020B0503020204020204" pitchFamily="34" charset="-122"/>
                <a:ea typeface="微软雅黑" panose="020B0503020204020204" pitchFamily="34" charset="-122"/>
              </a:rPr>
              <a:t>（</a:t>
            </a:r>
            <a:r>
              <a:rPr lang="en-US" altLang="zh-CN" sz="1500">
                <a:latin typeface="微软雅黑" panose="020B0503020204020204" pitchFamily="34" charset="-122"/>
                <a:ea typeface="微软雅黑" panose="020B0503020204020204" pitchFamily="34" charset="-122"/>
              </a:rPr>
              <a:t>2</a:t>
            </a:r>
            <a:r>
              <a:rPr lang="zh-CN" altLang="en-US" sz="1500">
                <a:latin typeface="微软雅黑" panose="020B0503020204020204" pitchFamily="34" charset="-122"/>
                <a:ea typeface="微软雅黑" panose="020B0503020204020204" pitchFamily="34" charset="-122"/>
              </a:rPr>
              <a:t>）在智能体插件中配置</a:t>
            </a:r>
            <a:r>
              <a:rPr lang="zh-CN" altLang="en-US" sz="1500">
                <a:latin typeface="微软雅黑" panose="020B0503020204020204" pitchFamily="34" charset="-122"/>
                <a:ea typeface="微软雅黑" panose="020B0503020204020204" pitchFamily="34" charset="-122"/>
                <a:sym typeface="+mn-ea"/>
              </a:rPr>
              <a:t>公有云模型联网搜索的</a:t>
            </a:r>
            <a:r>
              <a:rPr lang="en-US" altLang="zh-CN" sz="1500">
                <a:latin typeface="微软雅黑" panose="020B0503020204020204" pitchFamily="34" charset="-122"/>
                <a:ea typeface="微软雅黑" panose="020B0503020204020204" pitchFamily="34" charset="-122"/>
                <a:sym typeface="+mn-ea"/>
              </a:rPr>
              <a:t>url</a:t>
            </a:r>
            <a:r>
              <a:rPr lang="zh-CN" altLang="en-US" sz="1500">
                <a:latin typeface="微软雅黑" panose="020B0503020204020204" pitchFamily="34" charset="-122"/>
                <a:ea typeface="微软雅黑" panose="020B0503020204020204" pitchFamily="34" charset="-122"/>
                <a:sym typeface="+mn-ea"/>
              </a:rPr>
              <a:t>、</a:t>
            </a:r>
            <a:r>
              <a:rPr lang="en-US" altLang="zh-CN" sz="1500">
                <a:latin typeface="微软雅黑" panose="020B0503020204020204" pitchFamily="34" charset="-122"/>
                <a:ea typeface="微软雅黑" panose="020B0503020204020204" pitchFamily="34" charset="-122"/>
                <a:sym typeface="+mn-ea"/>
              </a:rPr>
              <a:t>api key</a:t>
            </a:r>
            <a:r>
              <a:rPr lang="zh-CN" altLang="en-US" sz="1500">
                <a:latin typeface="微软雅黑" panose="020B0503020204020204" pitchFamily="34" charset="-122"/>
                <a:ea typeface="微软雅黑" panose="020B0503020204020204" pitchFamily="34" charset="-122"/>
                <a:sym typeface="+mn-ea"/>
              </a:rPr>
              <a:t>，将插件编排到工作流中，缺点：响应时间长，输出整段文字而不是一个字一个字输出</a:t>
            </a:r>
            <a:endParaRPr lang="zh-CN" altLang="en-US" sz="1500">
              <a:latin typeface="微软雅黑" panose="020B0503020204020204" pitchFamily="34" charset="-122"/>
              <a:ea typeface="微软雅黑" panose="020B0503020204020204" pitchFamily="34" charset="-122"/>
              <a:sym typeface="+mn-ea"/>
            </a:endParaRPr>
          </a:p>
        </p:txBody>
      </p:sp>
    </p:spTree>
  </p:cSld>
  <p:clrMapOvr>
    <a:overrideClrMapping bg1="lt1" tx1="dk1" bg2="lt2" tx2="dk2" accent1="accent1" accent2="accent2" accent3="accent3" accent4="accent4" accent5="accent5" accent6="accent6" hlink="hlink" folHlink="folHlink"/>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1" name="文本框 1"/>
          <p:cNvSpPr txBox="1"/>
          <p:nvPr/>
        </p:nvSpPr>
        <p:spPr>
          <a:xfrm>
            <a:off x="432101" y="2571750"/>
            <a:ext cx="7087082" cy="461665"/>
          </a:xfrm>
          <a:prstGeom prst="rect">
            <a:avLst/>
          </a:prstGeom>
          <a:noFill/>
        </p:spPr>
        <p:txBody>
          <a:bodyPr wrap="square">
            <a:spAutoFit/>
          </a:bodyPr>
          <a:lstStyle/>
          <a:p>
            <a:r>
              <a:rPr lang="zh-CN" altLang="en-US" sz="2400" dirty="0">
                <a:solidFill>
                  <a:srgbClr val="0085D0"/>
                </a:solidFill>
                <a:latin typeface="微软雅黑" panose="020B0503020204020204" pitchFamily="34" charset="-122"/>
                <a:ea typeface="微软雅黑" panose="020B0503020204020204" pitchFamily="34" charset="-122"/>
              </a:rPr>
              <a:t>谢谢观看！</a:t>
            </a:r>
            <a:endParaRPr lang="zh-CN" altLang="en-US" sz="2400" dirty="0">
              <a:solidFill>
                <a:srgbClr val="0085D0"/>
              </a:solidFill>
              <a:latin typeface="微软雅黑" panose="020B0503020204020204" pitchFamily="34" charset="-122"/>
              <a:ea typeface="微软雅黑" panose="020B0503020204020204" pitchFamily="34" charset="-122"/>
            </a:endParaRPr>
          </a:p>
        </p:txBody>
      </p:sp>
      <p:sp>
        <p:nvSpPr>
          <p:cNvPr id="1048912" name="文本框 2"/>
          <p:cNvSpPr txBox="1"/>
          <p:nvPr/>
        </p:nvSpPr>
        <p:spPr>
          <a:xfrm>
            <a:off x="410999" y="2163907"/>
            <a:ext cx="7087082" cy="477054"/>
          </a:xfrm>
          <a:prstGeom prst="rect">
            <a:avLst/>
          </a:prstGeom>
          <a:noFill/>
        </p:spPr>
        <p:txBody>
          <a:bodyPr wrap="square">
            <a:spAutoFit/>
          </a:bodyPr>
          <a:lstStyle/>
          <a:p>
            <a:r>
              <a:rPr lang="en-GB" altLang="zh-CN" sz="2500" dirty="0">
                <a:solidFill>
                  <a:srgbClr val="0085D0"/>
                </a:solidFill>
                <a:latin typeface="微软雅黑" panose="020B0503020204020204" pitchFamily="34" charset="-122"/>
                <a:ea typeface="微软雅黑" panose="020B0503020204020204" pitchFamily="34" charset="-122"/>
              </a:rPr>
              <a:t>THANKS FOR WATCHING</a:t>
            </a:r>
            <a:endParaRPr lang="zh-CN" altLang="en-US" sz="2500" dirty="0">
              <a:solidFill>
                <a:srgbClr val="0085D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07950" y="195580"/>
            <a:ext cx="8900160" cy="474218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558A3F0-E151-784F-8A61-1C9A4C1F7DA9}" type="slidenum">
              <a:rPr lang="zh-CN" altLang="en-US"/>
            </a:fld>
            <a:endParaRPr lang="zh-CN" altLang="en-US"/>
          </a:p>
        </p:txBody>
      </p:sp>
      <p:sp>
        <p:nvSpPr>
          <p:cNvPr id="1048897" name="标题 6"/>
          <p:cNvSpPr>
            <a:spLocks noGrp="1"/>
          </p:cNvSpPr>
          <p:nvPr/>
        </p:nvSpPr>
        <p:spPr>
          <a:xfrm>
            <a:off x="0" y="88583"/>
            <a:ext cx="8900636" cy="431959"/>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sz="2100" b="1" kern="1200">
                <a:solidFill>
                  <a:srgbClr val="006EBF"/>
                </a:solidFill>
                <a:latin typeface="微软雅黑" panose="020B0503020204020204" pitchFamily="34" charset="-122"/>
                <a:ea typeface="微软雅黑" panose="020B0503020204020204" pitchFamily="34" charset="-122"/>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lvl="0" algn="l">
              <a:buClrTx/>
              <a:buSzTx/>
              <a:buFontTx/>
            </a:pPr>
            <a:r>
              <a:rPr lang="zh-CN" altLang="en-US" sz="2000" dirty="0">
                <a:solidFill>
                  <a:srgbClr val="0085D0"/>
                </a:solidFill>
                <a:sym typeface="+mn-ea"/>
              </a:rPr>
              <a:t>附件</a:t>
            </a:r>
            <a:r>
              <a:rPr lang="en-US" altLang="zh-CN" sz="2000" dirty="0">
                <a:solidFill>
                  <a:srgbClr val="0085D0"/>
                </a:solidFill>
                <a:sym typeface="+mn-ea"/>
              </a:rPr>
              <a:t>1</a:t>
            </a:r>
            <a:r>
              <a:rPr lang="zh-CN" altLang="en-US" sz="2000" dirty="0">
                <a:solidFill>
                  <a:srgbClr val="0085D0"/>
                </a:solidFill>
                <a:sym typeface="+mn-ea"/>
              </a:rPr>
              <a:t>：</a:t>
            </a:r>
            <a:r>
              <a:rPr lang="zh-CN" sz="2000" dirty="0">
                <a:solidFill>
                  <a:srgbClr val="0085D0"/>
                </a:solidFill>
                <a:sym typeface="+mn-ea"/>
              </a:rPr>
              <a:t>智算一体机</a:t>
            </a:r>
            <a:r>
              <a:rPr lang="zh-CN" altLang="en-US" sz="2000" dirty="0">
                <a:solidFill>
                  <a:srgbClr val="0085D0"/>
                </a:solidFill>
                <a:sym typeface="+mn-ea"/>
              </a:rPr>
              <a:t>典配方案及能力参考</a:t>
            </a:r>
            <a:endParaRPr lang="zh-CN" altLang="en-US" sz="2000" dirty="0">
              <a:solidFill>
                <a:srgbClr val="0085D0"/>
              </a:solidFill>
              <a:sym typeface="+mn-ea"/>
            </a:endParaRPr>
          </a:p>
        </p:txBody>
      </p:sp>
      <p:graphicFrame>
        <p:nvGraphicFramePr>
          <p:cNvPr id="3" name="表格 2"/>
          <p:cNvGraphicFramePr/>
          <p:nvPr>
            <p:custDataLst>
              <p:tags r:id="rId1"/>
            </p:custDataLst>
          </p:nvPr>
        </p:nvGraphicFramePr>
        <p:xfrm>
          <a:off x="472440" y="502920"/>
          <a:ext cx="8004810" cy="4380230"/>
        </p:xfrm>
        <a:graphic>
          <a:graphicData uri="http://schemas.openxmlformats.org/drawingml/2006/table">
            <a:tbl>
              <a:tblPr firstRow="1" bandRow="1">
                <a:tableStyleId>{5C22544A-7EE6-4342-B048-85BDC9FD1C3A}</a:tableStyleId>
              </a:tblPr>
              <a:tblGrid>
                <a:gridCol w="1765300"/>
                <a:gridCol w="1526540"/>
                <a:gridCol w="4712970"/>
              </a:tblGrid>
              <a:tr h="167005">
                <a:tc>
                  <a:txBody>
                    <a:bodyPr/>
                    <a:lstStyle/>
                    <a:p>
                      <a:pPr algn="ctr" fontAlgn="ctr"/>
                      <a:r>
                        <a:rPr lang="zh-CN" altLang="en-US" sz="900">
                          <a:latin typeface="微软雅黑" panose="020B0503020204020204" pitchFamily="34" charset="-122"/>
                          <a:ea typeface="微软雅黑" panose="020B0503020204020204" pitchFamily="34" charset="-122"/>
                        </a:rPr>
                        <a:t>典配方案</a:t>
                      </a:r>
                      <a:endParaRPr lang="zh-CN" altLang="en-US"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zh-CN" altLang="en-US" sz="900">
                          <a:latin typeface="微软雅黑" panose="020B0503020204020204" pitchFamily="34" charset="-122"/>
                          <a:ea typeface="微软雅黑" panose="020B0503020204020204" pitchFamily="34" charset="-122"/>
                        </a:rPr>
                        <a:t>机型</a:t>
                      </a:r>
                      <a:endParaRPr lang="zh-CN" altLang="en-US"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ctr" fontAlgn="ctr"/>
                      <a:r>
                        <a:rPr lang="zh-CN" altLang="en-US" sz="900">
                          <a:latin typeface="微软雅黑" panose="020B0503020204020204" pitchFamily="34" charset="-122"/>
                          <a:ea typeface="微软雅黑" panose="020B0503020204020204" pitchFamily="34" charset="-122"/>
                        </a:rPr>
                        <a:t>方案能力</a:t>
                      </a:r>
                      <a:endParaRPr lang="zh-CN" altLang="en-US" sz="900">
                        <a:latin typeface="微软雅黑" panose="020B0503020204020204" pitchFamily="34" charset="-122"/>
                        <a:ea typeface="微软雅黑" panose="020B0503020204020204" pitchFamily="34" charset="-122"/>
                      </a:endParaRPr>
                    </a:p>
                  </a:txBody>
                  <a:tcPr marL="7937" marR="7937" marT="7937" marB="0" anchor="ctr"/>
                </a:tc>
              </a:tr>
              <a:tr h="157480">
                <a:tc rowSpan="8">
                  <a:txBody>
                    <a:bodyPr/>
                    <a:lstStyle/>
                    <a:p>
                      <a:pPr algn="ctr" fontAlgn="ctr"/>
                      <a:r>
                        <a:rPr lang="zh-CN" altLang="en-US" sz="900">
                          <a:latin typeface="微软雅黑" panose="020B0503020204020204" pitchFamily="34" charset="-122"/>
                          <a:ea typeface="微软雅黑" panose="020B0503020204020204" pitchFamily="34" charset="-122"/>
                        </a:rPr>
                        <a:t>单机</a:t>
                      </a:r>
                      <a:endParaRPr lang="zh-CN" altLang="en-US" sz="900">
                        <a:latin typeface="微软雅黑" panose="020B0503020204020204" pitchFamily="34" charset="-122"/>
                        <a:ea typeface="微软雅黑" panose="020B0503020204020204" pitchFamily="34" charset="-122"/>
                      </a:endParaRPr>
                    </a:p>
                  </a:txBody>
                  <a:tcPr marL="7937" marR="7937" marT="7937" marB="0" anchor="ctr"/>
                </a:tc>
                <a:tc rowSpan="4">
                  <a:txBody>
                    <a:bodyPr/>
                    <a:lstStyle/>
                    <a:p>
                      <a:pPr algn="l" fontAlgn="ctr"/>
                      <a:r>
                        <a:rPr lang="en-US" altLang="zh-CN" sz="900">
                          <a:latin typeface="微软雅黑" panose="020B0503020204020204" pitchFamily="34" charset="-122"/>
                          <a:ea typeface="微软雅黑" panose="020B0503020204020204" pitchFamily="34" charset="-122"/>
                        </a:rPr>
                        <a:t>910B2*1</a:t>
                      </a:r>
                      <a:endParaRPr lang="en-US" altLang="zh-CN"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、推理：目前仅支持</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endParaRPr lang="en-US" altLang="zh-CN"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8115">
                <a:tc vMerge="1">
                  <a:tcPr/>
                </a:tc>
                <a:tc vMerge="1">
                  <a:tcP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DS-70B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7480">
                <a:tc vMerge="1">
                  <a:tcPr/>
                </a:tc>
                <a:tc vMerge="1">
                  <a:tcP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、全参微调</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知识库）：一停一启，</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DS-14B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6845">
                <a:tc vMerge="1">
                  <a:tcPr/>
                </a:tc>
                <a:tc vMerge="1">
                  <a:tcP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lora</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微调</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知识库）：一停一启，</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DS-70B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7480">
                <a:tc vMerge="1">
                  <a:tcPr/>
                </a:tc>
                <a:tc>
                  <a:txBody>
                    <a:bodyPr/>
                    <a:lstStyle/>
                    <a:p>
                      <a:pPr algn="l" fontAlgn="ctr"/>
                      <a:r>
                        <a:rPr lang="en-US" altLang="zh-CN" sz="900">
                          <a:latin typeface="微软雅黑" panose="020B0503020204020204" pitchFamily="34" charset="-122"/>
                          <a:ea typeface="微软雅黑" panose="020B0503020204020204" pitchFamily="34" charset="-122"/>
                        </a:rPr>
                        <a:t>910B4_64G*1</a:t>
                      </a:r>
                      <a:endParaRPr lang="en-US" altLang="zh-CN"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DS-70B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307340">
                <a:tc vMerge="1">
                  <a:tcP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300iDUO_8</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卡</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DS-14B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306070">
                <a:tc vMerge="1">
                  <a:tcP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300iDUO_4</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卡</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DS-14B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8750">
                <a:tc vMerge="1">
                  <a:tcPr/>
                </a:tc>
                <a:tc>
                  <a:txBody>
                    <a:bodyPr/>
                    <a:lstStyle/>
                    <a:p>
                      <a:pPr algn="l" fontAlgn="ctr"/>
                      <a:r>
                        <a:rPr lang="en-US" altLang="zh-CN" sz="900">
                          <a:latin typeface="微软雅黑" panose="020B0503020204020204" pitchFamily="34" charset="-122"/>
                          <a:ea typeface="微软雅黑" panose="020B0503020204020204" pitchFamily="34" charset="-122"/>
                        </a:rPr>
                        <a:t>T4*1</a:t>
                      </a:r>
                      <a:endParaRPr lang="en-US" altLang="zh-CN"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DS-8B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7480">
                <a:tc rowSpan="6">
                  <a:txBody>
                    <a:bodyPr/>
                    <a:lstStyle/>
                    <a:p>
                      <a:pPr algn="ctr" fontAlgn="ctr"/>
                      <a:r>
                        <a:rPr lang="zh-CN" altLang="en-US" sz="900">
                          <a:latin typeface="微软雅黑" panose="020B0503020204020204" pitchFamily="34" charset="-122"/>
                          <a:ea typeface="微软雅黑" panose="020B0503020204020204" pitchFamily="34" charset="-122"/>
                        </a:rPr>
                        <a:t>双机</a:t>
                      </a:r>
                      <a:endParaRPr lang="zh-CN" altLang="en-US"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rPr>
                        <a:t>910B2*2</a:t>
                      </a:r>
                      <a:endParaRPr lang="en-US" altLang="zh-CN"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DS-671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INT8</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8115">
                <a:tc vMerge="1">
                  <a:tcPr/>
                </a:tc>
                <a:tc>
                  <a:txBody>
                    <a:bodyPr/>
                    <a:lstStyle/>
                    <a:p>
                      <a:pPr algn="l" fontAlgn="ctr"/>
                      <a:r>
                        <a:rPr lang="en-US" altLang="zh-CN" sz="900">
                          <a:latin typeface="微软雅黑" panose="020B0503020204020204" pitchFamily="34" charset="-122"/>
                          <a:ea typeface="微软雅黑" panose="020B0503020204020204" pitchFamily="34" charset="-122"/>
                        </a:rPr>
                        <a:t>910B4_64G*2</a:t>
                      </a:r>
                      <a:endParaRPr lang="en-US" altLang="zh-CN"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DS-671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INT8</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306705">
                <a:tc vMerge="1">
                  <a:tcP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300iDUO_8</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卡</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*2</a:t>
                      </a:r>
                      <a:endParaRPr lang="en-US" altLang="zh-CN"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DS-14B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7480">
                <a:tc vMerge="1">
                  <a:tcPr/>
                </a:tc>
                <a:tc rowSpan="3">
                  <a:txBody>
                    <a:bodyPr/>
                    <a:lstStyle/>
                    <a:p>
                      <a:pPr algn="l" fontAlgn="ctr"/>
                      <a:r>
                        <a:rPr lang="en-US" altLang="zh-CN" sz="900">
                          <a:latin typeface="微软雅黑" panose="020B0503020204020204" pitchFamily="34" charset="-122"/>
                          <a:ea typeface="微软雅黑" panose="020B0503020204020204" pitchFamily="34" charset="-122"/>
                        </a:rPr>
                        <a:t>910B2*2</a:t>
                      </a:r>
                      <a:br>
                        <a:rPr lang="en-US" altLang="zh-CN" sz="900">
                          <a:latin typeface="微软雅黑" panose="020B0503020204020204" pitchFamily="34" charset="-122"/>
                          <a:ea typeface="微软雅黑" panose="020B0503020204020204" pitchFamily="34" charset="-122"/>
                        </a:rPr>
                      </a:br>
                      <a:r>
                        <a:rPr lang="en-US" altLang="zh-CN" sz="900">
                          <a:latin typeface="微软雅黑" panose="020B0503020204020204" pitchFamily="34" charset="-122"/>
                          <a:ea typeface="微软雅黑" panose="020B0503020204020204" pitchFamily="34" charset="-122"/>
                        </a:rPr>
                        <a:t>920-5220*3</a:t>
                      </a:r>
                      <a:endParaRPr lang="en-US" altLang="zh-CN"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DS-671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INT8</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7480">
                <a:tc vMerge="1">
                  <a:tcPr/>
                </a:tc>
                <a:tc vMerge="1">
                  <a:tcP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、全参微调</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知识库）：一停一启，</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DS-32B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6845">
                <a:tc vMerge="1">
                  <a:tcPr/>
                </a:tc>
                <a:tc vMerge="1">
                  <a:tcP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lora</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微调</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知识库）：同时启，</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DS-70B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8115">
                <a:tc rowSpan="5">
                  <a:txBody>
                    <a:bodyPr/>
                    <a:lstStyle/>
                    <a:p>
                      <a:pPr algn="ctr" fontAlgn="ctr"/>
                      <a:r>
                        <a:rPr lang="zh-CN" altLang="en-US" sz="900">
                          <a:latin typeface="微软雅黑" panose="020B0503020204020204" pitchFamily="34" charset="-122"/>
                          <a:ea typeface="微软雅黑" panose="020B0503020204020204" pitchFamily="34" charset="-122"/>
                        </a:rPr>
                        <a:t>四机</a:t>
                      </a:r>
                      <a:endParaRPr lang="zh-CN" altLang="en-US"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rPr>
                        <a:t>910B2*4</a:t>
                      </a:r>
                      <a:endParaRPr lang="en-US" altLang="zh-CN"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DS-671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8115">
                <a:tc vMerge="1">
                  <a:tcPr/>
                </a:tc>
                <a:tc>
                  <a:txBody>
                    <a:bodyPr/>
                    <a:lstStyle/>
                    <a:p>
                      <a:pPr algn="l" fontAlgn="ctr"/>
                      <a:r>
                        <a:rPr lang="en-US" altLang="zh-CN" sz="900">
                          <a:latin typeface="微软雅黑" panose="020B0503020204020204" pitchFamily="34" charset="-122"/>
                          <a:ea typeface="微软雅黑" panose="020B0503020204020204" pitchFamily="34" charset="-122"/>
                        </a:rPr>
                        <a:t>910B4_64G*4</a:t>
                      </a:r>
                      <a:endParaRPr lang="en-US" altLang="zh-CN"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DS-671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6845">
                <a:tc vMerge="1">
                  <a:tcPr/>
                </a:tc>
                <a:tc rowSpan="3">
                  <a:txBody>
                    <a:bodyPr/>
                    <a:lstStyle/>
                    <a:p>
                      <a:pPr algn="l" fontAlgn="ctr"/>
                      <a:r>
                        <a:rPr lang="en-US" altLang="zh-CN" sz="900">
                          <a:latin typeface="微软雅黑" panose="020B0503020204020204" pitchFamily="34" charset="-122"/>
                          <a:ea typeface="微软雅黑" panose="020B0503020204020204" pitchFamily="34" charset="-122"/>
                        </a:rPr>
                        <a:t>910B2*4</a:t>
                      </a:r>
                      <a:br>
                        <a:rPr lang="en-US" altLang="zh-CN" sz="900">
                          <a:latin typeface="微软雅黑" panose="020B0503020204020204" pitchFamily="34" charset="-122"/>
                          <a:ea typeface="微软雅黑" panose="020B0503020204020204" pitchFamily="34" charset="-122"/>
                        </a:rPr>
                      </a:br>
                      <a:r>
                        <a:rPr lang="en-US" altLang="zh-CN" sz="900">
                          <a:latin typeface="微软雅黑" panose="020B0503020204020204" pitchFamily="34" charset="-122"/>
                          <a:ea typeface="微软雅黑" panose="020B0503020204020204" pitchFamily="34" charset="-122"/>
                        </a:rPr>
                        <a:t>920-5220*3</a:t>
                      </a:r>
                      <a:endParaRPr lang="en-US" altLang="zh-CN"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DS-671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7480">
                <a:tc vMerge="1">
                  <a:tcPr/>
                </a:tc>
                <a:tc vMerge="1">
                  <a:tcP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、全参微调</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知识库）：一停一启，</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DS-70B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7480">
                <a:tc vMerge="1">
                  <a:tcPr/>
                </a:tc>
                <a:tc vMerge="1">
                  <a:tcP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lora</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微调</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知识库）：同时启，</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DS-70B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7480">
                <a:tc rowSpan="2">
                  <a:txBody>
                    <a:bodyPr/>
                    <a:lstStyle/>
                    <a:p>
                      <a:pPr algn="ctr"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台</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rowSpan="2">
                  <a:txBody>
                    <a:bodyPr/>
                    <a:lstStyle/>
                    <a:p>
                      <a:pPr algn="l" fontAlgn="ctr"/>
                      <a:r>
                        <a:rPr lang="en-US" altLang="zh-CN" sz="900">
                          <a:latin typeface="微软雅黑" panose="020B0503020204020204" pitchFamily="34" charset="-122"/>
                          <a:ea typeface="微软雅黑" panose="020B0503020204020204" pitchFamily="34" charset="-122"/>
                        </a:rPr>
                        <a:t>910B2*8</a:t>
                      </a:r>
                      <a:br>
                        <a:rPr lang="en-US" altLang="zh-CN" sz="900">
                          <a:latin typeface="微软雅黑" panose="020B0503020204020204" pitchFamily="34" charset="-122"/>
                          <a:ea typeface="微软雅黑" panose="020B0503020204020204" pitchFamily="34" charset="-122"/>
                        </a:rPr>
                      </a:br>
                      <a:r>
                        <a:rPr lang="en-US" altLang="zh-CN" sz="900">
                          <a:latin typeface="微软雅黑" panose="020B0503020204020204" pitchFamily="34" charset="-122"/>
                          <a:ea typeface="微软雅黑" panose="020B0503020204020204" pitchFamily="34" charset="-122"/>
                        </a:rPr>
                        <a:t>920-5220*3</a:t>
                      </a:r>
                      <a:endParaRPr lang="en-US" altLang="zh-CN" sz="900">
                        <a:latin typeface="微软雅黑" panose="020B0503020204020204" pitchFamily="34" charset="-122"/>
                        <a:ea typeface="微软雅黑" panose="020B0503020204020204" pitchFamily="34" charset="-122"/>
                      </a:endParaRPr>
                    </a:p>
                  </a:txBody>
                  <a:tcPr marL="7937" marR="7937" marT="7937" marB="0" anchor="ct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DS-671</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158750">
                <a:tc vMerge="1">
                  <a:tcPr/>
                </a:tc>
                <a:tc vMerge="1">
                  <a:tcPr/>
                </a:tc>
                <a:tc>
                  <a:txBody>
                    <a:bodyPr/>
                    <a:lstStyle/>
                    <a:p>
                      <a:pPr algn="l" fontAlgn="ctr"/>
                      <a:r>
                        <a:rPr lang="en-US" altLang="zh-CN" sz="9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lora</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微调</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（推理</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知识库）：一停一启，</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DS-671B</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FP16</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）及以下</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r>
              <a:tr h="455295">
                <a:tc>
                  <a:txBody>
                    <a:bodyPr/>
                    <a:lstStyle/>
                    <a:p>
                      <a:pPr algn="ctr" fontAlgn="ctr"/>
                      <a:r>
                        <a:rPr lang="zh-CN" altLang="en-US" sz="900">
                          <a:latin typeface="微软雅黑" panose="020B0503020204020204" pitchFamily="34" charset="-122"/>
                          <a:ea typeface="微软雅黑" panose="020B0503020204020204" pitchFamily="34" charset="-122"/>
                          <a:cs typeface="微软雅黑" panose="020B0503020204020204" pitchFamily="34" charset="-122"/>
                        </a:rPr>
                        <a:t>选配：知识库</a:t>
                      </a:r>
                      <a:br>
                        <a:rPr lang="zh-CN" altLang="en-US" sz="900">
                          <a:latin typeface="微软雅黑" panose="020B0503020204020204" pitchFamily="34" charset="-122"/>
                          <a:ea typeface="微软雅黑" panose="020B0503020204020204" pitchFamily="34" charset="-122"/>
                          <a:cs typeface="微软雅黑" panose="020B0503020204020204" pitchFamily="34" charset="-122"/>
                        </a:rPr>
                      </a:br>
                      <a:r>
                        <a:rPr lang="en-US" altLang="zh-CN" sz="900">
                          <a:latin typeface="微软雅黑" panose="020B0503020204020204" pitchFamily="34" charset="-122"/>
                          <a:ea typeface="微软雅黑" panose="020B0503020204020204" pitchFamily="34" charset="-122"/>
                          <a:cs typeface="微软雅黑" panose="020B0503020204020204" pitchFamily="34" charset="-122"/>
                        </a:rPr>
                        <a:t>T4/300iDUO_4</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卡</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gridSpan="2">
                  <a:txBody>
                    <a:bodyPr/>
                    <a:lstStyle/>
                    <a:p>
                      <a:pPr algn="ctr" fontAlgn="ctr"/>
                      <a:r>
                        <a:rPr lang="zh-CN" altLang="en-US" sz="900">
                          <a:latin typeface="微软雅黑" panose="020B0503020204020204" pitchFamily="34" charset="-122"/>
                          <a:ea typeface="微软雅黑" panose="020B0503020204020204" pitchFamily="34" charset="-122"/>
                          <a:cs typeface="微软雅黑" panose="020B0503020204020204" pitchFamily="34" charset="-122"/>
                        </a:rPr>
                        <a:t>（注：若上述方案能力未</a:t>
                      </a:r>
                      <a:r>
                        <a:rPr lang="en-US" altLang="zh-CN" sz="9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900">
                          <a:latin typeface="微软雅黑" panose="020B0503020204020204" pitchFamily="34" charset="-122"/>
                          <a:ea typeface="微软雅黑" panose="020B0503020204020204" pitchFamily="34" charset="-122"/>
                          <a:cs typeface="微软雅黑" panose="020B0503020204020204" pitchFamily="34" charset="-122"/>
                        </a:rPr>
                        <a:t>知识库，则需另配知识库所需服务器）</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a:txBody>
                  <a:tcPr marL="7937" marR="7937" marT="7937" marB="0" anchor="ctr"/>
                </a:tc>
                <a:tc hMerge="1">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558A3F0-E151-784F-8A61-1C9A4C1F7DA9}" type="slidenum">
              <a:rPr lang="zh-CN" altLang="en-US"/>
            </a:fld>
            <a:endParaRPr lang="zh-CN" altLang="en-US"/>
          </a:p>
        </p:txBody>
      </p:sp>
      <p:sp>
        <p:nvSpPr>
          <p:cNvPr id="1048897" name="标题 6"/>
          <p:cNvSpPr>
            <a:spLocks noGrp="1"/>
          </p:cNvSpPr>
          <p:nvPr/>
        </p:nvSpPr>
        <p:spPr>
          <a:xfrm>
            <a:off x="0" y="88583"/>
            <a:ext cx="8900636" cy="431959"/>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sz="2100" b="1" kern="1200">
                <a:solidFill>
                  <a:srgbClr val="006EBF"/>
                </a:solidFill>
                <a:latin typeface="微软雅黑" panose="020B0503020204020204" pitchFamily="34" charset="-122"/>
                <a:ea typeface="微软雅黑" panose="020B0503020204020204" pitchFamily="34" charset="-122"/>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lvl="0" algn="l">
              <a:buClrTx/>
              <a:buSzTx/>
              <a:buFontTx/>
            </a:pPr>
            <a:r>
              <a:rPr lang="zh-CN" altLang="en-US" sz="2000" dirty="0">
                <a:solidFill>
                  <a:srgbClr val="0085D0"/>
                </a:solidFill>
                <a:sym typeface="+mn-ea"/>
              </a:rPr>
              <a:t>附件</a:t>
            </a:r>
            <a:r>
              <a:rPr lang="en-US" altLang="zh-CN" sz="2000" dirty="0">
                <a:solidFill>
                  <a:srgbClr val="0085D0"/>
                </a:solidFill>
                <a:sym typeface="+mn-ea"/>
              </a:rPr>
              <a:t>2</a:t>
            </a:r>
            <a:r>
              <a:rPr lang="zh-CN" altLang="en-US" sz="2000" dirty="0">
                <a:solidFill>
                  <a:srgbClr val="0085D0"/>
                </a:solidFill>
                <a:sym typeface="+mn-ea"/>
              </a:rPr>
              <a:t>：</a:t>
            </a:r>
            <a:r>
              <a:rPr lang="zh-CN" sz="2000" dirty="0">
                <a:solidFill>
                  <a:srgbClr val="0085D0"/>
                </a:solidFill>
                <a:sym typeface="+mn-ea"/>
              </a:rPr>
              <a:t>智算一体机详细功能清单</a:t>
            </a:r>
            <a:endParaRPr lang="zh-CN" sz="2000" dirty="0">
              <a:solidFill>
                <a:srgbClr val="0085D0"/>
              </a:solidFill>
              <a:sym typeface="+mn-ea"/>
            </a:endParaRPr>
          </a:p>
        </p:txBody>
      </p:sp>
      <p:graphicFrame>
        <p:nvGraphicFramePr>
          <p:cNvPr id="3" name="表格 2"/>
          <p:cNvGraphicFramePr/>
          <p:nvPr/>
        </p:nvGraphicFramePr>
        <p:xfrm>
          <a:off x="178911" y="430065"/>
          <a:ext cx="8721725" cy="4729480"/>
        </p:xfrm>
        <a:graphic>
          <a:graphicData uri="http://schemas.openxmlformats.org/drawingml/2006/table">
            <a:tbl>
              <a:tblPr firstRow="1" bandRow="1">
                <a:tableStyleId>{5C22544A-7EE6-4342-B048-85BDC9FD1C3A}</a:tableStyleId>
              </a:tblPr>
              <a:tblGrid>
                <a:gridCol w="684530"/>
                <a:gridCol w="785495"/>
                <a:gridCol w="1310005"/>
                <a:gridCol w="5941695"/>
              </a:tblGrid>
              <a:tr h="165100">
                <a:tc>
                  <a:txBody>
                    <a:bodyPr/>
                    <a:lstStyle/>
                    <a:p>
                      <a:pPr indent="0" algn="ctr">
                        <a:buNone/>
                      </a:pPr>
                      <a:r>
                        <a:rPr lang="zh-CN" sz="700" b="1" dirty="0">
                          <a:solidFill>
                            <a:srgbClr val="333F4F"/>
                          </a:solidFill>
                          <a:latin typeface="微软雅黑" panose="020B0503020204020204" pitchFamily="34" charset="-122"/>
                          <a:ea typeface="微软雅黑" panose="020B0503020204020204" pitchFamily="34" charset="-122"/>
                        </a:rPr>
                        <a:t>一级功能</a:t>
                      </a:r>
                      <a:endParaRPr lang="zh-CN" altLang="en-US" sz="700" b="1" dirty="0">
                        <a:solidFill>
                          <a:srgbClr val="333F4F"/>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E0B4"/>
                    </a:solidFill>
                  </a:tcPr>
                </a:tc>
                <a:tc>
                  <a:txBody>
                    <a:bodyPr/>
                    <a:lstStyle/>
                    <a:p>
                      <a:pPr indent="0" algn="ctr">
                        <a:buNone/>
                      </a:pPr>
                      <a:r>
                        <a:rPr lang="zh-CN" sz="700" b="1" dirty="0">
                          <a:solidFill>
                            <a:srgbClr val="333F4F"/>
                          </a:solidFill>
                          <a:latin typeface="微软雅黑" panose="020B0503020204020204" pitchFamily="34" charset="-122"/>
                          <a:ea typeface="微软雅黑" panose="020B0503020204020204" pitchFamily="34" charset="-122"/>
                        </a:rPr>
                        <a:t>二级功能</a:t>
                      </a:r>
                      <a:endParaRPr lang="zh-CN" altLang="en-US" sz="700" b="1" dirty="0">
                        <a:solidFill>
                          <a:srgbClr val="333F4F"/>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E0B4"/>
                    </a:solidFill>
                  </a:tcPr>
                </a:tc>
                <a:tc>
                  <a:txBody>
                    <a:bodyPr/>
                    <a:lstStyle/>
                    <a:p>
                      <a:pPr indent="0" algn="ctr">
                        <a:buNone/>
                      </a:pPr>
                      <a:r>
                        <a:rPr lang="zh-CN" sz="700" b="1" dirty="0">
                          <a:solidFill>
                            <a:srgbClr val="333F4F"/>
                          </a:solidFill>
                          <a:latin typeface="微软雅黑" panose="020B0503020204020204" pitchFamily="34" charset="-122"/>
                          <a:ea typeface="微软雅黑" panose="020B0503020204020204" pitchFamily="34" charset="-122"/>
                        </a:rPr>
                        <a:t>三级功能</a:t>
                      </a:r>
                      <a:endParaRPr lang="zh-CN" altLang="en-US" sz="700" b="1" dirty="0">
                        <a:solidFill>
                          <a:srgbClr val="333F4F"/>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E0B4"/>
                    </a:solidFill>
                  </a:tcPr>
                </a:tc>
                <a:tc>
                  <a:txBody>
                    <a:bodyPr/>
                    <a:lstStyle/>
                    <a:p>
                      <a:pPr indent="0" algn="ctr">
                        <a:buNone/>
                      </a:pPr>
                      <a:r>
                        <a:rPr lang="zh-CN" sz="700" b="1" dirty="0">
                          <a:solidFill>
                            <a:srgbClr val="333F4F"/>
                          </a:solidFill>
                          <a:latin typeface="微软雅黑" panose="020B0503020204020204" pitchFamily="34" charset="-122"/>
                          <a:ea typeface="微软雅黑" panose="020B0503020204020204" pitchFamily="34" charset="-122"/>
                        </a:rPr>
                        <a:t>说明</a:t>
                      </a:r>
                      <a:endParaRPr lang="zh-CN" altLang="en-US" sz="700" b="1" dirty="0">
                        <a:solidFill>
                          <a:srgbClr val="333F4F"/>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6E0B4"/>
                    </a:solidFill>
                  </a:tcPr>
                </a:tc>
              </a:tr>
              <a:tr h="271780">
                <a:tc rowSpan="22">
                  <a:txBody>
                    <a:bodyPr/>
                    <a:lstStyle/>
                    <a:p>
                      <a:pPr indent="0" algn="ctr">
                        <a:buNone/>
                      </a:pPr>
                      <a:r>
                        <a:rPr lang="zh-CN" sz="700" b="0">
                          <a:solidFill>
                            <a:srgbClr val="000000"/>
                          </a:solidFill>
                          <a:latin typeface="微软雅黑" panose="020B0503020204020204" pitchFamily="34" charset="-122"/>
                          <a:ea typeface="微软雅黑" panose="020B0503020204020204" pitchFamily="34" charset="-122"/>
                        </a:rPr>
                        <a:t>应用中心</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6">
                  <a:txBody>
                    <a:bodyPr/>
                    <a:lstStyle/>
                    <a:p>
                      <a:pPr indent="0" algn="ctr">
                        <a:buNone/>
                      </a:pPr>
                      <a:r>
                        <a:rPr lang="zh-CN" sz="700" b="0" dirty="0">
                          <a:solidFill>
                            <a:srgbClr val="000000"/>
                          </a:solidFill>
                          <a:latin typeface="微软雅黑" panose="020B0503020204020204" pitchFamily="34" charset="-122"/>
                          <a:ea typeface="微软雅黑" panose="020B0503020204020204" pitchFamily="34" charset="-122"/>
                        </a:rPr>
                        <a:t>我的智能体</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基于LLM自主驱动的应用编排</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通过可视化页面编排应用内容，包括添加/修改prompt、添加/移除插件、添加/移除知识库、编辑开场白、推荐问、设置大模型及参数，同时提供智能体应用在线调试功能，使用知识库的智能体在调试过程还可提供具体定位到的知识库文档片段。</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基于工作流编排的智能体创建</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支持引用工作流完成智能体创建，满足需要严格按照流程执行的场景。</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智能体查询</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支持通过关键字模糊查询智能体。</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智能体维护</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支持编辑、删除智能体，并支持一键复制智能体。</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智能体发布</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支持发布智能体，智能体发布后可通过API方式进行调用。</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智能体调用</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支持通过API方式进行智能体调用。</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6">
                  <a:txBody>
                    <a:bodyPr/>
                    <a:lstStyle/>
                    <a:p>
                      <a:pPr indent="0" algn="ctr">
                        <a:buNone/>
                      </a:pPr>
                      <a:r>
                        <a:rPr lang="zh-CN" sz="700" b="0">
                          <a:solidFill>
                            <a:srgbClr val="000000"/>
                          </a:solidFill>
                          <a:latin typeface="微软雅黑" panose="020B0503020204020204" pitchFamily="34" charset="-122"/>
                          <a:ea typeface="微软雅黑" panose="020B0503020204020204" pitchFamily="34" charset="-122"/>
                        </a:rPr>
                        <a:t>工作流</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工作流创建</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支持通过画布拖拽知识库、大模型、选择器、意图识别等节点快速完成业务流程编排。用户的所有对话均会触发此工作流处理。</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工作流查询</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支持通过关键字模糊查询工作流。</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工作流维护</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支持查看和管理工作流，包括对工作流编辑、复制、导入导出等操作。</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工作流调试</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支持针对工作流进行调试与预览。</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工作流发布</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支持发布工作流，发布后可通过API方式进行调用。</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工作流调用</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支持通过API方式调用工作流。</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7">
                  <a:txBody>
                    <a:bodyPr/>
                    <a:lstStyle/>
                    <a:p>
                      <a:pPr indent="0" algn="ctr">
                        <a:buNone/>
                      </a:pPr>
                      <a:r>
                        <a:rPr lang="zh-CN" sz="700" b="0" dirty="0">
                          <a:solidFill>
                            <a:srgbClr val="000000"/>
                          </a:solidFill>
                          <a:latin typeface="微软雅黑" panose="020B0503020204020204" pitchFamily="34" charset="-122"/>
                          <a:ea typeface="微软雅黑" panose="020B0503020204020204" pitchFamily="34" charset="-122"/>
                        </a:rPr>
                        <a:t>知识库</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知识库创建</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支持上传本地word、PDF、Excel、csv等格式文档创建知识库。</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文档管理</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支持对知识库的文档进行统一管理，包括支持上传文档至知识库，支持设置分段策对文档进行分段，并支持设置是否启用该文档。</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段落管理</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支持对文档分段进行统一管理，包括支持添加分段、修改分段、查询分段和启用禁用等。</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知识库查询</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支持通过关键字模糊查询知识库。</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知识库管理</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查看并管理已创建的知识库管理，包括编辑、删除等操作。</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知识库召回测试</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支持设置检索方式、召回数量、Score阈值等参数，进行知识库召回测试，</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知识库使用</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支持在创建智能体时使用知识库。</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rowSpan="3">
                  <a:txBody>
                    <a:bodyPr/>
                    <a:lstStyle/>
                    <a:p>
                      <a:pPr indent="0" algn="ctr">
                        <a:buNone/>
                      </a:pPr>
                      <a:r>
                        <a:rPr lang="zh-CN" sz="700" b="0">
                          <a:solidFill>
                            <a:srgbClr val="000000"/>
                          </a:solidFill>
                          <a:latin typeface="微软雅黑" panose="020B0503020204020204" pitchFamily="34" charset="-122"/>
                          <a:ea typeface="微软雅黑" panose="020B0503020204020204" pitchFamily="34" charset="-122"/>
                        </a:rPr>
                        <a:t>插件</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预置插件</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支持预置插件，可以直接添加到智能体中使用。</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自定义插件</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支持自定义插件，一个插件是一个API集合，可包含一个或多个API。</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发布插件</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支持发布插件，完成API服务上线。</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rowSpan="2">
                  <a:txBody>
                    <a:bodyPr/>
                    <a:lstStyle/>
                    <a:p>
                      <a:pPr indent="0" algn="ctr">
                        <a:buNone/>
                      </a:pPr>
                      <a:r>
                        <a:rPr lang="zh-CN" sz="700" b="0">
                          <a:solidFill>
                            <a:srgbClr val="000000"/>
                          </a:solidFill>
                          <a:latin typeface="微软雅黑" panose="020B0503020204020204" pitchFamily="34" charset="-122"/>
                          <a:ea typeface="微软雅黑" panose="020B0503020204020204" pitchFamily="34" charset="-122"/>
                        </a:rPr>
                        <a:t>智算文件</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indent="0" algn="ctr">
                        <a:buNone/>
                      </a:pPr>
                      <a:r>
                        <a:rPr lang="zh-CN" sz="700" b="0">
                          <a:solidFill>
                            <a:srgbClr val="000000"/>
                          </a:solidFill>
                          <a:latin typeface="微软雅黑" panose="020B0503020204020204" pitchFamily="34" charset="-122"/>
                          <a:ea typeface="微软雅黑" panose="020B0503020204020204" pitchFamily="34" charset="-122"/>
                        </a:rPr>
                        <a:t>智算文件</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文件管理</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支持已导入文件列表展示、查询、批量删除、新建文件夹等操作。</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文件上传</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支持从本地上传所需的文件，并支持查询上传进度。</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rowSpan="3">
                  <a:txBody>
                    <a:bodyPr/>
                    <a:lstStyle/>
                    <a:p>
                      <a:pPr indent="0" algn="ctr">
                        <a:buNone/>
                      </a:pPr>
                      <a:r>
                        <a:rPr lang="zh-CN" sz="700" b="0">
                          <a:solidFill>
                            <a:srgbClr val="000000"/>
                          </a:solidFill>
                          <a:latin typeface="微软雅黑" panose="020B0503020204020204" pitchFamily="34" charset="-122"/>
                          <a:ea typeface="微软雅黑" panose="020B0503020204020204" pitchFamily="34" charset="-122"/>
                        </a:rPr>
                        <a:t>模型推理</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indent="0" algn="ctr">
                        <a:buNone/>
                      </a:pPr>
                      <a:r>
                        <a:rPr lang="zh-CN" sz="700" b="0">
                          <a:solidFill>
                            <a:srgbClr val="000000"/>
                          </a:solidFill>
                          <a:latin typeface="微软雅黑" panose="020B0503020204020204" pitchFamily="34" charset="-122"/>
                          <a:ea typeface="微软雅黑" panose="020B0503020204020204" pitchFamily="34" charset="-122"/>
                        </a:rPr>
                        <a:t>模型推理</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推理任务管理</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支持已创建的推理任务列表展示，包括推理资源、推理模型等信息展示。支持针对推理任务扩缩容、在线调试等操作。</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推理任务创建</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支持基于基础模型的推理任务创建。</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700" b="0">
                          <a:solidFill>
                            <a:srgbClr val="000000"/>
                          </a:solidFill>
                          <a:latin typeface="微软雅黑" panose="020B0503020204020204" pitchFamily="34" charset="-122"/>
                          <a:ea typeface="微软雅黑" panose="020B0503020204020204" pitchFamily="34" charset="-122"/>
                        </a:rPr>
                        <a:t>推理任务详情</a:t>
                      </a:r>
                      <a:endParaRPr lang="zh-CN" altLang="en-US" sz="700" b="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indent="0">
                        <a:buNone/>
                      </a:pPr>
                      <a:r>
                        <a:rPr lang="zh-CN" sz="700" b="0" dirty="0">
                          <a:solidFill>
                            <a:srgbClr val="000000"/>
                          </a:solidFill>
                          <a:latin typeface="微软雅黑" panose="020B0503020204020204" pitchFamily="34" charset="-122"/>
                          <a:ea typeface="微软雅黑" panose="020B0503020204020204" pitchFamily="34" charset="-122"/>
                        </a:rPr>
                        <a:t>支持查看已创建的推理任务基础信息、日志、在线调试等信息。</a:t>
                      </a:r>
                      <a:endParaRPr lang="zh-CN" altLang="en-US" sz="7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558A3F0-E151-784F-8A61-1C9A4C1F7DA9}" type="slidenum">
              <a:rPr lang="zh-CN" altLang="en-US"/>
            </a:fld>
            <a:endParaRPr lang="zh-CN" altLang="en-US"/>
          </a:p>
        </p:txBody>
      </p:sp>
      <p:sp>
        <p:nvSpPr>
          <p:cNvPr id="1048897" name="标题 6"/>
          <p:cNvSpPr>
            <a:spLocks noGrp="1"/>
          </p:cNvSpPr>
          <p:nvPr/>
        </p:nvSpPr>
        <p:spPr>
          <a:xfrm>
            <a:off x="0" y="88583"/>
            <a:ext cx="8900636" cy="431959"/>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sz="2100" b="1" kern="1200">
                <a:solidFill>
                  <a:srgbClr val="006EBF"/>
                </a:solidFill>
                <a:latin typeface="微软雅黑" panose="020B0503020204020204" pitchFamily="34" charset="-122"/>
                <a:ea typeface="微软雅黑" panose="020B0503020204020204" pitchFamily="34" charset="-122"/>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lvl="0" algn="l">
              <a:buClrTx/>
              <a:buSzTx/>
              <a:buFontTx/>
            </a:pPr>
            <a:r>
              <a:rPr lang="zh-CN" altLang="en-US" sz="2000" dirty="0">
                <a:solidFill>
                  <a:srgbClr val="0085D0"/>
                </a:solidFill>
                <a:sym typeface="+mn-ea"/>
              </a:rPr>
              <a:t>附件</a:t>
            </a:r>
            <a:r>
              <a:rPr lang="en-US" altLang="zh-CN" sz="2000" dirty="0">
                <a:solidFill>
                  <a:srgbClr val="0085D0"/>
                </a:solidFill>
                <a:sym typeface="+mn-ea"/>
              </a:rPr>
              <a:t>3</a:t>
            </a:r>
            <a:r>
              <a:rPr lang="zh-CN" altLang="en-US" sz="2000" dirty="0">
                <a:solidFill>
                  <a:srgbClr val="0085D0"/>
                </a:solidFill>
                <a:sym typeface="+mn-ea"/>
              </a:rPr>
              <a:t>：</a:t>
            </a:r>
            <a:r>
              <a:rPr lang="zh-CN" sz="2000" dirty="0">
                <a:solidFill>
                  <a:srgbClr val="0085D0"/>
                </a:solidFill>
                <a:sym typeface="+mn-ea"/>
              </a:rPr>
              <a:t>智能体清单（可选）</a:t>
            </a:r>
            <a:endParaRPr lang="zh-CN" sz="2000" dirty="0">
              <a:solidFill>
                <a:srgbClr val="0085D0"/>
              </a:solidFill>
              <a:sym typeface="+mn-ea"/>
            </a:endParaRPr>
          </a:p>
        </p:txBody>
      </p:sp>
      <p:graphicFrame>
        <p:nvGraphicFramePr>
          <p:cNvPr id="3" name="表格 2"/>
          <p:cNvGraphicFramePr/>
          <p:nvPr/>
        </p:nvGraphicFramePr>
        <p:xfrm>
          <a:off x="308610" y="493395"/>
          <a:ext cx="8488680" cy="4539615"/>
        </p:xfrm>
        <a:graphic>
          <a:graphicData uri="http://schemas.openxmlformats.org/drawingml/2006/table">
            <a:tbl>
              <a:tblPr firstRow="1" bandRow="1">
                <a:tableStyleId>{5C22544A-7EE6-4342-B048-85BDC9FD1C3A}</a:tableStyleId>
              </a:tblPr>
              <a:tblGrid>
                <a:gridCol w="363855"/>
                <a:gridCol w="1242060"/>
                <a:gridCol w="6882765"/>
              </a:tblGrid>
              <a:tr h="165100">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序号</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1AAD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智能体名称</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1AAD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应用简介</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1AADF"/>
                    </a:solidFill>
                  </a:tcPr>
                </a:tc>
              </a:tr>
              <a:tr h="240665">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1</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AI文本翻译</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本应用面向通用领域，基于 deepseek - R1 32B 蒸馏大模型构建，能够实现中英文等多种语言之间的高效、准确文本翻译，满足用户在各类场景下的语言交流和信息获取需求。</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4130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2</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AI语音转文字</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语音对话应用支持用户通过语音进行交互，能将语音、录音文件转换为文字进行处理，并以语音形式回复。可适用于基本的语音交互场景，如语音导航、简单语音指令执行等。</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7178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3</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AI公文撰写</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en-US" sz="700" b="0">
                          <a:solidFill>
                            <a:srgbClr val="222222"/>
                          </a:solidFill>
                          <a:latin typeface="微软雅黑" panose="020B0503020204020204" pitchFamily="34" charset="-122"/>
                          <a:ea typeface="微软雅黑" panose="020B0503020204020204" pitchFamily="34" charset="-122"/>
                        </a:rPr>
                        <a:t>本应用针对政务行业，依托deepseek - R1 32B蒸馏大模型开发，专门用于政务系统中的公文通知撰写。能够根据政务规范生成标准公文格式，确保通知内容准确传达，提高政务办公效率。</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6510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4</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AI宣传稿撰写</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该应用主要用于宣传稿的创作，可为用户提供宣传稿的写作思路、模板和常用语句，助力用户快速生成具有吸引力和感染力的宣传文稿，适用于各类宣传活动。</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7178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5</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AI通知撰写</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该应用旨在协助用户快速撰写各类通知。能根据不同的通知场景和目的，提供合适的通知模板和语言表达，自动填充关键信息，确保通知内容清晰、准确、规范，提升通知撰写的效率和质量</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05105">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6</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AI智能摘要</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该智能摘要应用能够对各类文本进行提炼和概括，生成简洁的摘要内容。也可在一般性文本处理场景下，帮助用户快速了解文本核心要点，提高阅读和信息获取效率。</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7178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7</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AI活动策划</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此应用为活动策划提供全方位支持，从活动主题构思、流程设计，到资源分配、预算规划等环节，都能提供专业的建议和方案。利用智能算法和案例库，生成个性化的活动策划方案，满足不同类型活动的需求。</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6510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8</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AI文档解析问答</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文档对话应用允许用户针对文档内容进行对话式交互，如提问、讨论文档中的要点等。可帮助用户更好地理解和分析文档，促进文档相关的沟通与协作。</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65100">
                <a:tc gridSpan="3">
                  <a:txBody>
                    <a:bodyPr/>
                    <a:lstStyle/>
                    <a:p>
                      <a:pPr indent="0" algn="r">
                        <a:buNone/>
                      </a:pPr>
                      <a:r>
                        <a:rPr lang="zh-CN" sz="700" b="0">
                          <a:solidFill>
                            <a:srgbClr val="222222"/>
                          </a:solidFill>
                          <a:latin typeface="微软雅黑" panose="020B0503020204020204" pitchFamily="34" charset="-122"/>
                          <a:ea typeface="微软雅黑" panose="020B0503020204020204" pitchFamily="34" charset="-122"/>
                        </a:rPr>
                        <a:t>单台总价</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E1F4"/>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cap="flat">
                      <a:noFill/>
                    </a:lnT>
                    <a:lnB w="6350" cap="flat" cmpd="sng">
                      <a:solidFill>
                        <a:srgbClr val="000000"/>
                      </a:solidFill>
                      <a:prstDash val="solid"/>
                      <a:headEnd type="none" w="med" len="med"/>
                      <a:tailEnd type="none" w="med" len="med"/>
                    </a:lnB>
                  </a:tcPr>
                </a:tc>
              </a:tr>
              <a:tr h="27178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1</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AI法律文书智能生成</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en-US" sz="700" b="0">
                          <a:solidFill>
                            <a:srgbClr val="222222"/>
                          </a:solidFill>
                          <a:latin typeface="微软雅黑" panose="020B0503020204020204" pitchFamily="34" charset="-122"/>
                          <a:ea typeface="微软雅黑" panose="020B0503020204020204" pitchFamily="34" charset="-122"/>
                        </a:rPr>
                        <a:t>本应用针对政法行业，基于deepseek - R1 32B蒸馏大模型开发，专门用于智能生成各类法律文书。能够根据用户输入的案件信息和法律要求，快速生成准确、规范的法律文书，提高政法工作者的文书撰写效率。</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7178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2</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AI图片转文字</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该应用采用先进的图像识别和文字提取技术，能够准确识别图片中的文字内容并转换为可编辑的文本格式。适用于扫描件文字提取、图片资料整理等场景，方便用户对图片中的文字进行编辑、搜索和分享。</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40665">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3</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AI录音材料转文字</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此应用可将各类录音材料中的语音内容精准转换为文字，支持多种音频格式。广泛应用于访谈记录、讲座整理、语音资料存档等场景，极大提高文字记录的效率和准确性。</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6510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4</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AI智能庭审记录</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此应用作为智能庭审记录助手，可在庭审过程中自动记录庭审内容，进行语音识别和文字整理。能满足基本的庭审记录需求，提高庭审记录的准确性和效率。</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6510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5</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dirty="0">
                          <a:solidFill>
                            <a:srgbClr val="222222"/>
                          </a:solidFill>
                          <a:latin typeface="微软雅黑" panose="020B0503020204020204" pitchFamily="34" charset="-122"/>
                          <a:ea typeface="微软雅黑" panose="020B0503020204020204" pitchFamily="34" charset="-122"/>
                        </a:rPr>
                        <a:t>AI法律法规检索</a:t>
                      </a:r>
                      <a:endParaRPr lang="zh-CN" altLang="en-US" sz="700" b="0" dirty="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法律法规智能检索系统用于帮助用户快速检索各类法律法规。提供丰富的法律法规数据库和便捷的检索功能，方便用户获取所需的法律条文信息。</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6510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6</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AI历史案例查询</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历史案例查询助手可帮助用户查询历史案例信息，提供案例的详细内容、处理结果等。能为相关人员在案例研究、参考等方面提供便利，辅助类似案件的处理。</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65100">
                <a:tc gridSpan="3">
                  <a:txBody>
                    <a:bodyPr/>
                    <a:lstStyle/>
                    <a:p>
                      <a:pPr indent="0" algn="r">
                        <a:buNone/>
                      </a:pPr>
                      <a:r>
                        <a:rPr lang="zh-CN" sz="700" b="0">
                          <a:solidFill>
                            <a:srgbClr val="222222"/>
                          </a:solidFill>
                          <a:latin typeface="微软雅黑" panose="020B0503020204020204" pitchFamily="34" charset="-122"/>
                          <a:ea typeface="微软雅黑" panose="020B0503020204020204" pitchFamily="34" charset="-122"/>
                        </a:rPr>
                        <a:t>单台总价</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F2D9"/>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cap="flat">
                      <a:noFill/>
                    </a:lnT>
                    <a:lnB w="6350" cap="flat" cmpd="sng">
                      <a:solidFill>
                        <a:srgbClr val="000000"/>
                      </a:solidFill>
                      <a:prstDash val="solid"/>
                      <a:headEnd type="none" w="med" len="med"/>
                      <a:tailEnd type="none" w="med" len="med"/>
                    </a:lnB>
                  </a:tcPr>
                </a:tc>
              </a:tr>
              <a:tr h="16510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1</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AI智能作业批改</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AI批改学生的作业，包括选择题、填空题、简答题等，依托 deepseek - R1 32B 蒸馏大模型，面向教育行业，帮助教师提高作业批改效率。</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27178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2</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AI智能语言学习</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提供语言学习的听说读写训练，根据学生的语言水平和学习进度，提供个性化的学习内容和练习，纠正发音和语法错误。为学习者打造一个全面的语言学习环境，提升语言学习效果。</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6510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3</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AI校园活动通知</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专注于校园活动通知的创建与发布，可为用户提供活动通知的模板和编辑功能，适用于各类活动的通知撰写和传播，方便组织者及时告知参与者活动详情。</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6510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4</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AI课堂视频</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a:solidFill>
                            <a:srgbClr val="222222"/>
                          </a:solidFill>
                          <a:latin typeface="微软雅黑" panose="020B0503020204020204" pitchFamily="34" charset="-122"/>
                          <a:ea typeface="微软雅黑" panose="020B0503020204020204" pitchFamily="34" charset="-122"/>
                        </a:rPr>
                        <a:t>自动按照知识点剪辑分类老师课堂知识点视频，构建校园在线知识点在线数据库、在线知识点学习巩固平台</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65100">
                <a:tc>
                  <a:txBody>
                    <a:bodyPr/>
                    <a:lstStyle/>
                    <a:p>
                      <a:pPr indent="0" algn="ctr">
                        <a:buNone/>
                      </a:pPr>
                      <a:r>
                        <a:rPr lang="en-US" sz="700" b="0">
                          <a:solidFill>
                            <a:srgbClr val="222222"/>
                          </a:solidFill>
                          <a:latin typeface="微软雅黑" panose="020B0503020204020204" pitchFamily="34" charset="-122"/>
                          <a:ea typeface="微软雅黑" panose="020B0503020204020204" pitchFamily="34" charset="-122"/>
                        </a:rPr>
                        <a:t>5</a:t>
                      </a:r>
                      <a:endParaRPr lang="en-US"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lgn="ctr">
                        <a:buNone/>
                      </a:pPr>
                      <a:r>
                        <a:rPr lang="zh-CN" sz="700" b="0">
                          <a:solidFill>
                            <a:srgbClr val="222222"/>
                          </a:solidFill>
                          <a:latin typeface="微软雅黑" panose="020B0503020204020204" pitchFamily="34" charset="-122"/>
                          <a:ea typeface="微软雅黑" panose="020B0503020204020204" pitchFamily="34" charset="-122"/>
                        </a:rPr>
                        <a:t>AI校园活动策划</a:t>
                      </a:r>
                      <a:endParaRPr lang="zh-CN" altLang="en-US" sz="700" b="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indent="0">
                        <a:buNone/>
                      </a:pPr>
                      <a:r>
                        <a:rPr lang="zh-CN" sz="700" b="0" dirty="0">
                          <a:solidFill>
                            <a:srgbClr val="222222"/>
                          </a:solidFill>
                          <a:latin typeface="微软雅黑" panose="020B0503020204020204" pitchFamily="34" charset="-122"/>
                          <a:ea typeface="微软雅黑" panose="020B0503020204020204" pitchFamily="34" charset="-122"/>
                        </a:rPr>
                        <a:t>为用户提供校园活动策划方案的相关功能，包括活动流程设计、资源安排、预算规划等。能提供基本的活动策划思路和方法，辅助用户开展各类活动的策划工作。</a:t>
                      </a:r>
                      <a:endParaRPr lang="zh-CN" altLang="en-US" sz="700" b="0" dirty="0">
                        <a:solidFill>
                          <a:srgbClr val="222222"/>
                        </a:solidFill>
                        <a:latin typeface="微软雅黑" panose="020B0503020204020204" pitchFamily="34" charset="-122"/>
                        <a:ea typeface="微软雅黑" panose="020B0503020204020204" pitchFamily="34" charset="-122"/>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sp>
        <p:nvSpPr>
          <p:cNvPr id="5" name="文本框 4"/>
          <p:cNvSpPr txBox="1"/>
          <p:nvPr/>
        </p:nvSpPr>
        <p:spPr>
          <a:xfrm>
            <a:off x="5859126" y="4978382"/>
            <a:ext cx="3219151" cy="230832"/>
          </a:xfrm>
          <a:prstGeom prst="rect">
            <a:avLst/>
          </a:prstGeom>
          <a:noFill/>
        </p:spPr>
        <p:txBody>
          <a:bodyPr wrap="none" rtlCol="0">
            <a:spAutoFit/>
          </a:bodyPr>
          <a:lstStyle/>
          <a:p>
            <a:r>
              <a:rPr kumimoji="1" lang="zh-CN" altLang="en-US" sz="900" i="1" dirty="0">
                <a:solidFill>
                  <a:schemeClr val="bg1">
                    <a:lumMod val="50000"/>
                  </a:schemeClr>
                </a:solidFill>
                <a:latin typeface="微软雅黑" panose="020B0503020204020204" pitchFamily="34" charset="-122"/>
                <a:ea typeface="微软雅黑" panose="020B0503020204020204" pitchFamily="34" charset="-122"/>
              </a:rPr>
              <a:t>说明：智能体能力由第三方提供，请联系行拓部方案经理。</a:t>
            </a:r>
            <a:endParaRPr kumimoji="1" lang="zh-CN" altLang="en-US" sz="900" i="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7" name="标题 6"/>
          <p:cNvSpPr>
            <a:spLocks noGrp="1"/>
          </p:cNvSpPr>
          <p:nvPr/>
        </p:nvSpPr>
        <p:spPr>
          <a:xfrm>
            <a:off x="212090" y="88900"/>
            <a:ext cx="8688705" cy="431800"/>
          </a:xfrm>
          <a:prstGeom prst="rect">
            <a:avLst/>
          </a:prstGeom>
        </p:spPr>
        <p:txBody>
          <a:bodyPr vert="horz" lIns="91440" tIns="45720" rIns="91440" bIns="45720" rtlCol="0" anchor="ctr">
            <a:normAutofit/>
          </a:bodyPr>
          <a:lstStyle>
            <a:lvl1pPr algn="l" defTabSz="457200" rtl="0" eaLnBrk="0" fontAlgn="base" hangingPunct="0">
              <a:spcBef>
                <a:spcPct val="0"/>
              </a:spcBef>
              <a:spcAft>
                <a:spcPct val="0"/>
              </a:spcAft>
              <a:defRPr sz="2100" b="1" kern="1200">
                <a:solidFill>
                  <a:srgbClr val="006EBF"/>
                </a:solidFill>
                <a:latin typeface="微软雅黑" panose="020B0503020204020204" pitchFamily="34" charset="-122"/>
                <a:ea typeface="微软雅黑" panose="020B0503020204020204" pitchFamily="34" charset="-122"/>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defTabSz="457200"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lvl="0" algn="l">
              <a:buClrTx/>
              <a:buSzTx/>
              <a:buFontTx/>
            </a:pPr>
            <a:r>
              <a:rPr lang="zh-CN" altLang="en-US" sz="2000" dirty="0">
                <a:solidFill>
                  <a:srgbClr val="0085D0"/>
                </a:solidFill>
                <a:sym typeface="+mn-ea"/>
              </a:rPr>
              <a:t>附件</a:t>
            </a:r>
            <a:r>
              <a:rPr lang="en-US" altLang="zh-CN" sz="2000" dirty="0">
                <a:solidFill>
                  <a:srgbClr val="0085D0"/>
                </a:solidFill>
                <a:sym typeface="+mn-ea"/>
              </a:rPr>
              <a:t>4</a:t>
            </a:r>
            <a:r>
              <a:rPr lang="zh-CN" altLang="en-US" sz="2000" dirty="0">
                <a:solidFill>
                  <a:srgbClr val="0085D0"/>
                </a:solidFill>
                <a:sym typeface="+mn-ea"/>
              </a:rPr>
              <a:t>：</a:t>
            </a:r>
            <a:r>
              <a:rPr lang="zh-CN" sz="2000" dirty="0">
                <a:solidFill>
                  <a:srgbClr val="0085D0"/>
                </a:solidFill>
                <a:sym typeface="+mn-ea"/>
              </a:rPr>
              <a:t>省内联系人</a:t>
            </a:r>
            <a:endParaRPr lang="zh-CN" sz="2000" dirty="0">
              <a:solidFill>
                <a:srgbClr val="0085D0"/>
              </a:solidFill>
              <a:sym typeface="+mn-ea"/>
            </a:endParaRPr>
          </a:p>
        </p:txBody>
      </p:sp>
      <p:graphicFrame>
        <p:nvGraphicFramePr>
          <p:cNvPr id="3" name="表格 2"/>
          <p:cNvGraphicFramePr/>
          <p:nvPr/>
        </p:nvGraphicFramePr>
        <p:xfrm>
          <a:off x="643890" y="2047240"/>
          <a:ext cx="7856220" cy="2804160"/>
        </p:xfrm>
        <a:graphic>
          <a:graphicData uri="http://schemas.openxmlformats.org/drawingml/2006/table">
            <a:tbl>
              <a:tblPr/>
              <a:tblGrid>
                <a:gridCol w="881380"/>
                <a:gridCol w="2435225"/>
                <a:gridCol w="2480310"/>
                <a:gridCol w="2059305"/>
              </a:tblGrid>
              <a:tr h="0">
                <a:tc>
                  <a:txBody>
                    <a:bodyPr/>
                    <a:lstStyle/>
                    <a:p>
                      <a:pPr marL="0" indent="0" algn="ctr" fontAlgn="ctr">
                        <a:spcBef>
                          <a:spcPct val="0"/>
                        </a:spcBef>
                        <a:spcAft>
                          <a:spcPct val="0"/>
                        </a:spcAft>
                      </a:pPr>
                      <a:r>
                        <a:rPr lang="zh-CN" sz="1100" b="1" i="0">
                          <a:solidFill>
                            <a:srgbClr val="000000"/>
                          </a:solidFill>
                          <a:latin typeface="仿宋" panose="02010609060101010101" charset="-122"/>
                          <a:ea typeface="仿宋" panose="02010609060101010101" charset="-122"/>
                        </a:rPr>
                        <a:t>序号</a:t>
                      </a:r>
                      <a:endParaRPr 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b="1" i="0">
                          <a:solidFill>
                            <a:srgbClr val="000000"/>
                          </a:solidFill>
                          <a:latin typeface="仿宋" panose="02010609060101010101" charset="-122"/>
                          <a:ea typeface="仿宋" panose="02010609060101010101" charset="-122"/>
                        </a:rPr>
                        <a:t>地市名称</a:t>
                      </a:r>
                      <a:endParaRPr 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b="1" i="0">
                          <a:solidFill>
                            <a:srgbClr val="000000"/>
                          </a:solidFill>
                          <a:latin typeface="仿宋" panose="02010609060101010101" charset="-122"/>
                          <a:ea typeface="仿宋" panose="02010609060101010101" charset="-122"/>
                        </a:rPr>
                        <a:t>省公司人员</a:t>
                      </a:r>
                      <a:endParaRPr 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b="1" i="0">
                          <a:solidFill>
                            <a:srgbClr val="000000"/>
                          </a:solidFill>
                          <a:latin typeface="仿宋" panose="02010609060101010101" charset="-122"/>
                          <a:ea typeface="仿宋" panose="02010609060101010101" charset="-122"/>
                        </a:rPr>
                        <a:t>云能人员</a:t>
                      </a:r>
                      <a:endParaRPr 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1</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朝阳</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马莞晴</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张晟嘉</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2</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铁岭</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马莞晴</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张晟嘉</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3</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省重客</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张博</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张桥</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4</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锦州</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陈涛</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张桥</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5</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沈阳</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张琰</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肖欣阳</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6</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本溪</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刘英伦</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肖欣阳</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7</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盘锦</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刘英伦</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肖欣阳</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669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8</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营口</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董哲</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佟鑫</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9</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阜新</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吴琼</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关同</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10</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抚顺</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吴琼</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关同</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11</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大连</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贺延俏</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范少飞</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12</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葫芦岛</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陈思聿</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范少飞</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13</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鞍山</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李雅楠</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崔昊</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14</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辽阳</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陈楚嫆</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崔昊</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182880">
                <a:tc>
                  <a:txBody>
                    <a:bodyPr/>
                    <a:lstStyle/>
                    <a:p>
                      <a:pPr marL="0" indent="0" algn="ctr" fontAlgn="ctr">
                        <a:spcBef>
                          <a:spcPct val="0"/>
                        </a:spcBef>
                        <a:spcAft>
                          <a:spcPct val="0"/>
                        </a:spcAft>
                      </a:pPr>
                      <a:r>
                        <a:rPr lang="en-US" altLang="zh-CN" sz="1100" b="1" i="0">
                          <a:solidFill>
                            <a:srgbClr val="000000"/>
                          </a:solidFill>
                          <a:latin typeface="仿宋" panose="02010609060101010101" charset="-122"/>
                          <a:ea typeface="仿宋" panose="02010609060101010101" charset="-122"/>
                        </a:rPr>
                        <a:t>15</a:t>
                      </a:r>
                      <a:endParaRPr lang="en-US" altLang="zh-CN" sz="1100" b="1"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丹东</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a:spcBef>
                          <a:spcPct val="0"/>
                        </a:spcBef>
                        <a:spcAft>
                          <a:spcPct val="0"/>
                        </a:spcAft>
                      </a:pPr>
                      <a:r>
                        <a:rPr lang="zh-CN" sz="1100" i="0">
                          <a:solidFill>
                            <a:srgbClr val="000000"/>
                          </a:solidFill>
                          <a:latin typeface="仿宋" panose="02010609060101010101" charset="-122"/>
                          <a:ea typeface="仿宋" panose="02010609060101010101" charset="-122"/>
                        </a:rPr>
                        <a:t>陈楚嫆</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0" indent="0" algn="ctr" fontAlgn="ctr">
                        <a:spcBef>
                          <a:spcPct val="0"/>
                        </a:spcBef>
                        <a:spcAft>
                          <a:spcPct val="0"/>
                        </a:spcAft>
                      </a:pPr>
                      <a:r>
                        <a:rPr lang="zh-CN" sz="1100" i="0">
                          <a:solidFill>
                            <a:srgbClr val="000000"/>
                          </a:solidFill>
                          <a:latin typeface="仿宋" panose="02010609060101010101" charset="-122"/>
                          <a:ea typeface="仿宋" panose="02010609060101010101" charset="-122"/>
                        </a:rPr>
                        <a:t>崔昊</a:t>
                      </a:r>
                      <a:endParaRPr lang="zh-CN" sz="1100" i="0">
                        <a:solidFill>
                          <a:srgbClr val="000000"/>
                        </a:solidFill>
                        <a:latin typeface="仿宋" panose="02010609060101010101" charset="-122"/>
                        <a:ea typeface="仿宋" panose="02010609060101010101" charset="-122"/>
                      </a:endParaRPr>
                    </a:p>
                  </a:txBody>
                  <a:tcPr marL="68580" marR="6858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bl>
          </a:graphicData>
        </a:graphic>
      </p:graphicFrame>
      <p:sp>
        <p:nvSpPr>
          <p:cNvPr id="6" name="文本框 5"/>
          <p:cNvSpPr txBox="1"/>
          <p:nvPr/>
        </p:nvSpPr>
        <p:spPr>
          <a:xfrm>
            <a:off x="305753" y="484029"/>
            <a:ext cx="8062913" cy="1060450"/>
          </a:xfrm>
          <a:prstGeom prst="rect">
            <a:avLst/>
          </a:prstGeom>
          <a:noFill/>
        </p:spPr>
        <p:txBody>
          <a:bodyPr wrap="square" rtlCol="0">
            <a:spAutoFit/>
          </a:bodyPr>
          <a:lstStyle/>
          <a:p>
            <a:pPr indent="0" fontAlgn="auto">
              <a:lnSpc>
                <a:spcPct val="150000"/>
              </a:lnSpc>
              <a:buFont typeface="Wingdings" panose="05000000000000000000" charset="0"/>
              <a:buNone/>
            </a:pPr>
            <a:r>
              <a:rPr lang="zh-CN" sz="1400" b="1">
                <a:latin typeface="微软雅黑" panose="020B0503020204020204" pitchFamily="34" charset="-122"/>
                <a:ea typeface="微软雅黑" panose="020B0503020204020204" pitchFamily="34" charset="-122"/>
              </a:rPr>
              <a:t>云智专班智算产品负责人：张博：</a:t>
            </a:r>
            <a:r>
              <a:rPr lang="en-US" altLang="zh-CN" sz="1400" b="1">
                <a:latin typeface="微软雅黑" panose="020B0503020204020204" pitchFamily="34" charset="-122"/>
                <a:ea typeface="微软雅黑" panose="020B0503020204020204" pitchFamily="34" charset="-122"/>
              </a:rPr>
              <a:t>15998605375</a:t>
            </a:r>
            <a:endParaRPr lang="zh-CN" sz="1400" b="1">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400" b="1">
                <a:latin typeface="微软雅黑" panose="020B0503020204020204" pitchFamily="34" charset="-122"/>
                <a:ea typeface="微软雅黑" panose="020B0503020204020204" pitchFamily="34" charset="-122"/>
              </a:rPr>
              <a:t>                                        </a:t>
            </a:r>
            <a:r>
              <a:rPr lang="zh-CN" sz="1400" b="1">
                <a:latin typeface="微软雅黑" panose="020B0503020204020204" pitchFamily="34" charset="-122"/>
                <a:ea typeface="微软雅黑" panose="020B0503020204020204" pitchFamily="34" charset="-122"/>
              </a:rPr>
              <a:t>吴琼：</a:t>
            </a:r>
            <a:r>
              <a:rPr lang="en-US" altLang="zh-CN" sz="1400" b="1">
                <a:latin typeface="微软雅黑" panose="020B0503020204020204" pitchFamily="34" charset="-122"/>
                <a:ea typeface="微软雅黑" panose="020B0503020204020204" pitchFamily="34" charset="-122"/>
              </a:rPr>
              <a:t>13841220015</a:t>
            </a:r>
            <a:endParaRPr lang="zh-CN" sz="1400" b="1">
              <a:latin typeface="微软雅黑" panose="020B0503020204020204" pitchFamily="34" charset="-122"/>
              <a:ea typeface="微软雅黑" panose="020B0503020204020204" pitchFamily="34" charset="-122"/>
            </a:endParaRPr>
          </a:p>
          <a:p>
            <a:pPr indent="0" fontAlgn="auto">
              <a:lnSpc>
                <a:spcPct val="150000"/>
              </a:lnSpc>
              <a:buFont typeface="Wingdings" panose="05000000000000000000" charset="0"/>
              <a:buNone/>
            </a:pPr>
            <a:r>
              <a:rPr lang="en-US" altLang="zh-CN" sz="1400" b="1">
                <a:latin typeface="微软雅黑" panose="020B0503020204020204" pitchFamily="34" charset="-122"/>
                <a:ea typeface="微软雅黑" panose="020B0503020204020204" pitchFamily="34" charset="-122"/>
              </a:rPr>
              <a:t>                                        </a:t>
            </a:r>
            <a:r>
              <a:rPr lang="zh-CN" sz="1400" b="1">
                <a:latin typeface="微软雅黑" panose="020B0503020204020204" pitchFamily="34" charset="-122"/>
                <a:ea typeface="微软雅黑" panose="020B0503020204020204" pitchFamily="34" charset="-122"/>
              </a:rPr>
              <a:t>马莞晴：</a:t>
            </a:r>
            <a:r>
              <a:rPr lang="en-US" altLang="zh-CN" sz="1400" b="1">
                <a:latin typeface="微软雅黑" panose="020B0503020204020204" pitchFamily="34" charset="-122"/>
                <a:ea typeface="微软雅黑" panose="020B0503020204020204" pitchFamily="34" charset="-122"/>
              </a:rPr>
              <a:t>15142270098</a:t>
            </a:r>
            <a:endParaRPr lang="en-US" altLang="zh-CN" sz="1400" b="1">
              <a:latin typeface="微软雅黑" panose="020B0503020204020204" pitchFamily="34" charset="-122"/>
              <a:ea typeface="微软雅黑" panose="020B0503020204020204" pitchFamily="34" charset="-122"/>
            </a:endParaRPr>
          </a:p>
        </p:txBody>
      </p:sp>
      <p:sp>
        <p:nvSpPr>
          <p:cNvPr id="7" name="文本框 6"/>
          <p:cNvSpPr txBox="1"/>
          <p:nvPr/>
        </p:nvSpPr>
        <p:spPr>
          <a:xfrm>
            <a:off x="3407410" y="1706245"/>
            <a:ext cx="2297430" cy="275590"/>
          </a:xfrm>
          <a:prstGeom prst="rect">
            <a:avLst/>
          </a:prstGeom>
        </p:spPr>
        <p:txBody>
          <a:bodyPr wrap="square">
            <a:spAutoFit/>
          </a:bodyPr>
          <a:lstStyle/>
          <a:p>
            <a:pPr marL="0" indent="0" algn="just" defTabSz="266700">
              <a:spcBef>
                <a:spcPct val="0"/>
              </a:spcBef>
              <a:spcAft>
                <a:spcPct val="0"/>
              </a:spcAft>
            </a:pPr>
            <a:r>
              <a:rPr lang="en-US" altLang="zh-CN" sz="1200" b="0">
                <a:latin typeface="仿宋" panose="02010609060101010101" charset="-122"/>
                <a:ea typeface="仿宋" panose="02010609060101010101" charset="-122"/>
              </a:rPr>
              <a:t>15</a:t>
            </a:r>
            <a:r>
              <a:rPr lang="zh-CN" altLang="en-US" sz="1200" b="0">
                <a:latin typeface="仿宋" panose="02010609060101010101" charset="-122"/>
                <a:ea typeface="仿宋" panose="02010609060101010101" charset="-122"/>
              </a:rPr>
              <a:t>个作战单位支撑分工</a:t>
            </a:r>
            <a:endParaRPr lang="zh-CN" altLang="en-US" sz="1200" b="0">
              <a:latin typeface="仿宋" panose="02010609060101010101" charset="-122"/>
              <a:ea typeface="仿宋" panose="0201060906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5736" y="1381125"/>
            <a:ext cx="4352925" cy="616744"/>
          </a:xfrm>
          <a:prstGeom prst="rect">
            <a:avLst/>
          </a:prstGeom>
          <a:ln w="6350" cap="flat" cmpd="sng" algn="ctr">
            <a:solidFill>
              <a:srgbClr val="B2B2B2"/>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lstStyle/>
          <a:p>
            <a:pPr marL="171450" indent="-171450" algn="just">
              <a:lnSpc>
                <a:spcPct val="150000"/>
              </a:lnSpc>
              <a:buFont typeface="Wingdings" panose="05000000000000000000" charset="0"/>
              <a:buChar char=""/>
            </a:pPr>
            <a:r>
              <a:rPr lang="zh-CN" altLang="en-US" sz="1050" b="1" noProof="0" dirty="0">
                <a:ln>
                  <a:noFill/>
                </a:ln>
                <a:effectLst/>
                <a:uLnTx/>
                <a:uFillTx/>
                <a:latin typeface="微软雅黑" panose="020B0503020204020204" pitchFamily="34" charset="-122"/>
                <a:ea typeface="微软雅黑" panose="020B0503020204020204" pitchFamily="34" charset="-122"/>
                <a:sym typeface="+mn-lt"/>
              </a:rPr>
              <a:t>优点：</a:t>
            </a:r>
            <a:r>
              <a:rPr sz="1050" noProof="0" dirty="0">
                <a:ln>
                  <a:noFill/>
                </a:ln>
                <a:effectLst/>
                <a:uLnTx/>
                <a:uFillTx/>
                <a:latin typeface="微软雅黑" panose="020B0503020204020204" pitchFamily="34" charset="-122"/>
                <a:ea typeface="微软雅黑" panose="020B0503020204020204" pitchFamily="34" charset="-122"/>
                <a:sym typeface="+mn-lt"/>
              </a:rPr>
              <a:t>通过</a:t>
            </a:r>
            <a:r>
              <a:rPr lang="zh-CN" sz="1050" noProof="0" dirty="0">
                <a:ln>
                  <a:noFill/>
                </a:ln>
                <a:effectLst/>
                <a:uLnTx/>
                <a:uFillTx/>
                <a:latin typeface="微软雅黑" panose="020B0503020204020204" pitchFamily="34" charset="-122"/>
                <a:ea typeface="微软雅黑" panose="020B0503020204020204" pitchFamily="34" charset="-122"/>
                <a:sym typeface="+mn-lt"/>
              </a:rPr>
              <a:t>微调方式，提升大模型在理解行业特定术语和正确应用行业知识的能力，并确保大模型的输出符合特定的业务规则或逻辑。</a:t>
            </a:r>
            <a:endParaRPr lang="zh-CN" altLang="en-US" sz="1050" noProof="0" dirty="0">
              <a:ln>
                <a:noFill/>
              </a:ln>
              <a:effectLst/>
              <a:uLnTx/>
              <a:uFillTx/>
              <a:latin typeface="微软雅黑" panose="020B0503020204020204" pitchFamily="34" charset="-122"/>
              <a:ea typeface="微软雅黑" panose="020B0503020204020204" pitchFamily="34" charset="-122"/>
              <a:sym typeface="+mn-lt"/>
            </a:endParaRPr>
          </a:p>
        </p:txBody>
      </p:sp>
      <p:sp>
        <p:nvSpPr>
          <p:cNvPr id="4" name="文本占位符 3"/>
          <p:cNvSpPr>
            <a:spLocks noGrp="1"/>
          </p:cNvSpPr>
          <p:nvPr>
            <p:ph type="body" sz="quarter" idx="10"/>
          </p:nvPr>
        </p:nvSpPr>
        <p:spPr>
          <a:xfrm>
            <a:off x="548164" y="123031"/>
            <a:ext cx="6151245" cy="404495"/>
          </a:xfrm>
        </p:spPr>
        <p:txBody>
          <a:bodyPr wrap="square"/>
          <a:lstStyle/>
          <a:p>
            <a:r>
              <a:rPr lang="zh-CN" altLang="en-US">
                <a:cs typeface="微软雅黑" panose="020B0503020204020204" pitchFamily="34" charset="-122"/>
              </a:rPr>
              <a:t>微调</a:t>
            </a:r>
            <a:endParaRPr lang="zh-CN" altLang="en-US">
              <a:cs typeface="微软雅黑" panose="020B0503020204020204" pitchFamily="34" charset="-122"/>
            </a:endParaRPr>
          </a:p>
        </p:txBody>
      </p:sp>
      <p:graphicFrame>
        <p:nvGraphicFramePr>
          <p:cNvPr id="10" name="对象 9">
            <a:hlinkClick r:id="" action="ppaction://ole?verb=0"/>
          </p:cNvPr>
          <p:cNvGraphicFramePr>
            <a:graphicFrameLocks noChangeAspect="1"/>
          </p:cNvGraphicFramePr>
          <p:nvPr/>
        </p:nvGraphicFramePr>
        <p:xfrm>
          <a:off x="8045768" y="3166110"/>
          <a:ext cx="85725" cy="161925"/>
        </p:xfrm>
        <a:graphic>
          <a:graphicData uri="http://schemas.openxmlformats.org/presentationml/2006/ole">
            <mc:AlternateContent xmlns:mc="http://schemas.openxmlformats.org/markup-compatibility/2006">
              <mc:Choice xmlns:v="urn:schemas-microsoft-com:vml" Requires="v">
                <p:oleObj spid="_x0000_s1028" name="" r:id="rId1" imgW="114300" imgH="215900" progId="Equation.KSEE3">
                  <p:embed/>
                </p:oleObj>
              </mc:Choice>
              <mc:Fallback>
                <p:oleObj name="" r:id="rId1" imgW="114300" imgH="215900" progId="Equation.KSEE3">
                  <p:embed/>
                  <p:pic>
                    <p:nvPicPr>
                      <p:cNvPr id="0" name="图片 1025"/>
                      <p:cNvPicPr/>
                      <p:nvPr/>
                    </p:nvPicPr>
                    <p:blipFill>
                      <a:blip r:embed="rId2"/>
                      <a:stretch>
                        <a:fillRect/>
                      </a:stretch>
                    </p:blipFill>
                    <p:spPr>
                      <a:xfrm>
                        <a:off x="8045768" y="3166110"/>
                        <a:ext cx="85725" cy="161925"/>
                      </a:xfrm>
                      <a:prstGeom prst="rect">
                        <a:avLst/>
                      </a:prstGeom>
                    </p:spPr>
                  </p:pic>
                </p:oleObj>
              </mc:Fallback>
            </mc:AlternateContent>
          </a:graphicData>
        </a:graphic>
      </p:graphicFrame>
      <p:sp>
        <p:nvSpPr>
          <p:cNvPr id="16" name="文本框 15"/>
          <p:cNvSpPr txBox="1"/>
          <p:nvPr/>
        </p:nvSpPr>
        <p:spPr>
          <a:xfrm>
            <a:off x="4818698" y="1652588"/>
            <a:ext cx="4148614" cy="3148965"/>
          </a:xfrm>
          <a:prstGeom prst="rect">
            <a:avLst/>
          </a:prstGeom>
        </p:spPr>
        <p:txBody>
          <a:bodyPr wrap="square" anchor="ctr" anchorCtr="0">
            <a:noAutofit/>
          </a:bodyPr>
          <a:lstStyle/>
          <a:p>
            <a:pPr marL="171450" indent="-171450" algn="just" fontAlgn="auto">
              <a:lnSpc>
                <a:spcPct val="170000"/>
              </a:lnSpc>
              <a:buFont typeface="Wingdings" panose="05000000000000000000" charset="0"/>
              <a:buChar char="Ø"/>
            </a:pP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b="1">
                <a:latin typeface="微软雅黑" panose="020B0503020204020204" pitchFamily="34" charset="-122"/>
                <a:ea typeface="微软雅黑" panose="020B0503020204020204" pitchFamily="34" charset="-122"/>
                <a:cs typeface="微软雅黑" panose="020B0503020204020204" pitchFamily="34" charset="-122"/>
              </a:rPr>
              <a:t>微调会将行业知识内化到模型中</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微调后的模型，不仅保有通用知识，还具备较为准确理解和使用行业知识的能力，能更好的适应行业多样化场景，提供更加贴合实际的解决方案</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just" fontAlgn="auto">
              <a:lnSpc>
                <a:spcPct val="170000"/>
              </a:lnSpc>
              <a:buFont typeface="Wingdings" panose="05000000000000000000" charset="0"/>
              <a:buChar char="Ø"/>
            </a:pP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50" b="1">
                <a:latin typeface="微软雅黑" panose="020B0503020204020204" pitchFamily="34" charset="-122"/>
                <a:ea typeface="微软雅黑" panose="020B0503020204020204" pitchFamily="34" charset="-122"/>
                <a:cs typeface="微软雅黑" panose="020B0503020204020204" pitchFamily="34" charset="-122"/>
                <a:sym typeface="+mn-ea"/>
              </a:rPr>
              <a:t>微调</a:t>
            </a:r>
            <a:r>
              <a:rPr lang="zh-CN" altLang="en-US" sz="1050" b="1">
                <a:latin typeface="微软雅黑" panose="020B0503020204020204" pitchFamily="34" charset="-122"/>
                <a:ea typeface="微软雅黑" panose="020B0503020204020204" pitchFamily="34" charset="-122"/>
                <a:cs typeface="微软雅黑" panose="020B0503020204020204" pitchFamily="34" charset="-122"/>
              </a:rPr>
              <a:t>是对大模型定制优化和成本投入的折中选择</a:t>
            </a:r>
            <a:r>
              <a:rPr lang="zh-CN" altLang="en-US" sz="12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微调</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涉及大模型权重参数或模型结构的改变，需要时间及算力，对模型进行多轮迭代训练才能达到性能要求</a:t>
            </a:r>
            <a:endParaRPr lang="zh-CN" altLang="en-US" sz="105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just" fontAlgn="auto">
              <a:lnSpc>
                <a:spcPct val="170000"/>
              </a:lnSpc>
              <a:buFont typeface="Wingdings" panose="05000000000000000000" charset="0"/>
              <a:buChar char="Ø"/>
            </a:pPr>
            <a:r>
              <a:rPr lang="zh-CN" altLang="en-US" sz="1050" b="1">
                <a:latin typeface="微软雅黑" panose="020B0503020204020204" pitchFamily="34" charset="-122"/>
                <a:ea typeface="微软雅黑" panose="020B0503020204020204" pitchFamily="34" charset="-122"/>
                <a:cs typeface="微软雅黑" panose="020B0503020204020204" pitchFamily="34" charset="-122"/>
              </a:rPr>
              <a:t>高质量数据集是决定</a:t>
            </a:r>
            <a:r>
              <a:rPr lang="zh-CN" altLang="en-US" sz="1050" b="1">
                <a:latin typeface="微软雅黑" panose="020B0503020204020204" pitchFamily="34" charset="-122"/>
                <a:ea typeface="微软雅黑" panose="020B0503020204020204" pitchFamily="34" charset="-122"/>
                <a:cs typeface="微软雅黑" panose="020B0503020204020204" pitchFamily="34" charset="-122"/>
                <a:sym typeface="+mn-ea"/>
              </a:rPr>
              <a:t>微调</a:t>
            </a:r>
            <a:r>
              <a:rPr lang="zh-CN" altLang="en-US" sz="1050" b="1">
                <a:latin typeface="微软雅黑" panose="020B0503020204020204" pitchFamily="34" charset="-122"/>
                <a:ea typeface="微软雅黑" panose="020B0503020204020204" pitchFamily="34" charset="-122"/>
                <a:cs typeface="微软雅黑" panose="020B0503020204020204" pitchFamily="34" charset="-122"/>
              </a:rPr>
              <a:t>后模型性能的关键</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数据集需要与业务场景密切相关，并且数据标注需要高度精准。高质量数据集既会来自企业内部数据提取也会来自外部数据的采集，均需进行专门的数据标注处理。只有当足够的高质量数据被用于训练时，</a:t>
            </a:r>
            <a:r>
              <a:rPr lang="zh-CN" altLang="en-US" sz="1050">
                <a:latin typeface="微软雅黑" panose="020B0503020204020204" pitchFamily="34" charset="-122"/>
                <a:ea typeface="微软雅黑" panose="020B0503020204020204" pitchFamily="34" charset="-122"/>
                <a:cs typeface="微软雅黑" panose="020B0503020204020204" pitchFamily="34" charset="-122"/>
                <a:sym typeface="+mn-ea"/>
              </a:rPr>
              <a:t>微调</a:t>
            </a:r>
            <a:r>
              <a:rPr lang="zh-CN" altLang="en-US" sz="1050">
                <a:latin typeface="微软雅黑" panose="020B0503020204020204" pitchFamily="34" charset="-122"/>
                <a:ea typeface="微软雅黑" panose="020B0503020204020204" pitchFamily="34" charset="-122"/>
                <a:cs typeface="微软雅黑" panose="020B0503020204020204" pitchFamily="34" charset="-122"/>
              </a:rPr>
              <a:t>才能真正发挥作用</a:t>
            </a:r>
            <a:endParaRPr lang="zh-CN" altLang="en-US" sz="9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18"/>
          <p:cNvSpPr/>
          <p:nvPr/>
        </p:nvSpPr>
        <p:spPr>
          <a:xfrm>
            <a:off x="4818698" y="1375410"/>
            <a:ext cx="4148614" cy="279559"/>
          </a:xfrm>
          <a:prstGeom prst="rect">
            <a:avLst/>
          </a:prstGeom>
          <a:solidFill>
            <a:srgbClr val="0089CF"/>
          </a:solidFill>
          <a:ln w="3175">
            <a:noFill/>
          </a:ln>
          <a:effectLst/>
        </p:spPr>
        <p:style>
          <a:lnRef idx="3">
            <a:schemeClr val="lt1"/>
          </a:lnRef>
          <a:fillRef idx="1">
            <a:schemeClr val="accent1"/>
          </a:fillRef>
          <a:effectRef idx="1">
            <a:schemeClr val="accent1"/>
          </a:effectRef>
          <a:fontRef idx="minor">
            <a:schemeClr val="lt1"/>
          </a:fontRef>
        </p:style>
        <p:txBody>
          <a:bodyPr vert="horz" rtlCol="0" anchor="ctr" anchorCtr="0"/>
          <a:lstStyle/>
          <a:p>
            <a:pPr algn="ctr"/>
            <a:r>
              <a:rPr lang="zh-CN" altLang="en-US" sz="1200" b="1" dirty="0">
                <a:solidFill>
                  <a:schemeClr val="bg1"/>
                </a:solidFill>
                <a:latin typeface="微软雅黑" panose="020B0503020204020204" pitchFamily="34" charset="-122"/>
                <a:ea typeface="微软雅黑" panose="020B0503020204020204" pitchFamily="34" charset="-122"/>
              </a:rPr>
              <a:t>关键核心内容</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175736" y="2144554"/>
            <a:ext cx="4352925" cy="1795939"/>
            <a:chOff x="192" y="3090"/>
            <a:chExt cx="9140" cy="3306"/>
          </a:xfrm>
        </p:grpSpPr>
        <p:grpSp>
          <p:nvGrpSpPr>
            <p:cNvPr id="35" name="组合 34"/>
            <p:cNvGrpSpPr/>
            <p:nvPr/>
          </p:nvGrpSpPr>
          <p:grpSpPr>
            <a:xfrm>
              <a:off x="411" y="3820"/>
              <a:ext cx="8702" cy="2378"/>
              <a:chOff x="542" y="6991"/>
              <a:chExt cx="8702" cy="2378"/>
            </a:xfrm>
          </p:grpSpPr>
          <p:grpSp>
            <p:nvGrpSpPr>
              <p:cNvPr id="8" name="组合 7"/>
              <p:cNvGrpSpPr/>
              <p:nvPr/>
            </p:nvGrpSpPr>
            <p:grpSpPr>
              <a:xfrm>
                <a:off x="542" y="7245"/>
                <a:ext cx="3311" cy="1310"/>
                <a:chOff x="1981" y="7065"/>
                <a:chExt cx="3311" cy="1310"/>
              </a:xfrm>
            </p:grpSpPr>
            <p:grpSp>
              <p:nvGrpSpPr>
                <p:cNvPr id="27" name="组合 26"/>
                <p:cNvGrpSpPr/>
                <p:nvPr/>
              </p:nvGrpSpPr>
              <p:grpSpPr>
                <a:xfrm>
                  <a:off x="1981" y="7065"/>
                  <a:ext cx="1420" cy="1310"/>
                  <a:chOff x="10004" y="5833"/>
                  <a:chExt cx="4084" cy="1240"/>
                </a:xfrm>
              </p:grpSpPr>
              <p:sp>
                <p:nvSpPr>
                  <p:cNvPr id="25" name="单圆角矩形 5"/>
                  <p:cNvSpPr/>
                  <p:nvPr>
                    <p:custDataLst>
                      <p:tags r:id="rId3"/>
                    </p:custDataLst>
                  </p:nvPr>
                </p:nvSpPr>
                <p:spPr>
                  <a:xfrm>
                    <a:off x="10004" y="5833"/>
                    <a:ext cx="4084" cy="500"/>
                  </a:xfrm>
                  <a:prstGeom prst="round1Rect">
                    <a:avLst>
                      <a:gd name="adj" fmla="val 0"/>
                    </a:avLst>
                  </a:prstGeom>
                  <a:solidFill>
                    <a:srgbClr val="FFFFFF"/>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algn="ctr"/>
                    <a:r>
                      <a:rPr lang="zh-CN" altLang="en-US" sz="675">
                        <a:solidFill>
                          <a:schemeClr val="tx1"/>
                        </a:solidFill>
                        <a:uFillTx/>
                        <a:latin typeface="微软雅黑" panose="020B0503020204020204" pitchFamily="34" charset="-122"/>
                        <a:ea typeface="微软雅黑" panose="020B0503020204020204" pitchFamily="34" charset="-122"/>
                        <a:sym typeface="+mn-ea"/>
                      </a:rPr>
                      <a:t>选择大模型</a:t>
                    </a:r>
                    <a:endParaRPr lang="zh-CN" altLang="en-US" sz="675">
                      <a:solidFill>
                        <a:schemeClr val="tx1"/>
                      </a:solidFill>
                      <a:uFillTx/>
                      <a:latin typeface="微软雅黑" panose="020B0503020204020204" pitchFamily="34" charset="-122"/>
                      <a:ea typeface="微软雅黑" panose="020B0503020204020204" pitchFamily="34" charset="-122"/>
                      <a:sym typeface="+mn-ea"/>
                    </a:endParaRPr>
                  </a:p>
                  <a:p>
                    <a:pPr algn="ctr"/>
                    <a:endParaRPr lang="zh-CN" altLang="en-US" sz="675">
                      <a:solidFill>
                        <a:schemeClr val="tx1"/>
                      </a:solidFill>
                      <a:uFillTx/>
                      <a:latin typeface="微软雅黑" panose="020B0503020204020204" pitchFamily="34" charset="-122"/>
                      <a:ea typeface="微软雅黑" panose="020B0503020204020204" pitchFamily="34" charset="-122"/>
                      <a:sym typeface="+mn-ea"/>
                    </a:endParaRPr>
                  </a:p>
                </p:txBody>
              </p:sp>
              <p:sp>
                <p:nvSpPr>
                  <p:cNvPr id="26" name="单圆角矩形 5"/>
                  <p:cNvSpPr/>
                  <p:nvPr>
                    <p:custDataLst>
                      <p:tags r:id="rId4"/>
                    </p:custDataLst>
                  </p:nvPr>
                </p:nvSpPr>
                <p:spPr>
                  <a:xfrm>
                    <a:off x="10053" y="6573"/>
                    <a:ext cx="4035" cy="500"/>
                  </a:xfrm>
                  <a:prstGeom prst="round1Rect">
                    <a:avLst>
                      <a:gd name="adj" fmla="val 0"/>
                    </a:avLst>
                  </a:prstGeom>
                  <a:solidFill>
                    <a:srgbClr val="FFFFFF"/>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algn="ctr"/>
                    <a:r>
                      <a:rPr lang="zh-CN" altLang="en-US" sz="675">
                        <a:solidFill>
                          <a:schemeClr val="tx1"/>
                        </a:solidFill>
                        <a:uFillTx/>
                        <a:latin typeface="微软雅黑" panose="020B0503020204020204" pitchFamily="34" charset="-122"/>
                        <a:ea typeface="微软雅黑" panose="020B0503020204020204" pitchFamily="34" charset="-122"/>
                        <a:sym typeface="+mn-ea"/>
                      </a:rPr>
                      <a:t>准备行业数据集</a:t>
                    </a:r>
                    <a:endParaRPr lang="zh-CN" altLang="en-US" sz="675">
                      <a:solidFill>
                        <a:schemeClr val="tx1"/>
                      </a:solidFill>
                      <a:uFillTx/>
                      <a:latin typeface="微软雅黑" panose="020B0503020204020204" pitchFamily="34" charset="-122"/>
                      <a:ea typeface="微软雅黑" panose="020B0503020204020204" pitchFamily="34" charset="-122"/>
                      <a:sym typeface="+mn-ea"/>
                    </a:endParaRPr>
                  </a:p>
                </p:txBody>
              </p:sp>
            </p:grpSp>
            <p:sp>
              <p:nvSpPr>
                <p:cNvPr id="29" name="单圆角矩形 5"/>
                <p:cNvSpPr/>
                <p:nvPr>
                  <p:custDataLst>
                    <p:tags r:id="rId5"/>
                  </p:custDataLst>
                </p:nvPr>
              </p:nvSpPr>
              <p:spPr>
                <a:xfrm>
                  <a:off x="3837" y="7507"/>
                  <a:ext cx="1455" cy="482"/>
                </a:xfrm>
                <a:prstGeom prst="round1Rect">
                  <a:avLst>
                    <a:gd name="adj" fmla="val 0"/>
                  </a:avLst>
                </a:prstGeom>
                <a:solidFill>
                  <a:srgbClr val="FFFFFF"/>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algn="ctr"/>
                  <a:r>
                    <a:rPr lang="zh-CN" altLang="en-US" sz="675">
                      <a:solidFill>
                        <a:schemeClr val="tx1"/>
                      </a:solidFill>
                      <a:uFillTx/>
                      <a:latin typeface="微软雅黑" panose="020B0503020204020204" pitchFamily="34" charset="-122"/>
                      <a:ea typeface="微软雅黑" panose="020B0503020204020204" pitchFamily="34" charset="-122"/>
                      <a:sym typeface="+mn-ea"/>
                    </a:rPr>
                    <a:t>模型微调训练</a:t>
                  </a:r>
                  <a:endParaRPr lang="zh-CN" altLang="en-US" sz="675">
                    <a:solidFill>
                      <a:schemeClr val="tx1"/>
                    </a:solidFill>
                    <a:uFillTx/>
                    <a:latin typeface="微软雅黑" panose="020B0503020204020204" pitchFamily="34" charset="-122"/>
                    <a:ea typeface="微软雅黑" panose="020B0503020204020204" pitchFamily="34" charset="-122"/>
                    <a:sym typeface="+mn-ea"/>
                  </a:endParaRPr>
                </a:p>
              </p:txBody>
            </p:sp>
            <p:sp>
              <p:nvSpPr>
                <p:cNvPr id="6" name="右大括号 5"/>
                <p:cNvSpPr/>
                <p:nvPr/>
              </p:nvSpPr>
              <p:spPr>
                <a:xfrm>
                  <a:off x="3401" y="7296"/>
                  <a:ext cx="285" cy="88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00"/>
                </a:p>
              </p:txBody>
            </p:sp>
          </p:grpSp>
          <p:sp>
            <p:nvSpPr>
              <p:cNvPr id="7" name="单圆角矩形 5"/>
              <p:cNvSpPr/>
              <p:nvPr>
                <p:custDataLst>
                  <p:tags r:id="rId6"/>
                </p:custDataLst>
              </p:nvPr>
            </p:nvSpPr>
            <p:spPr>
              <a:xfrm>
                <a:off x="2397" y="8555"/>
                <a:ext cx="1456" cy="814"/>
              </a:xfrm>
              <a:prstGeom prst="round1Rect">
                <a:avLst>
                  <a:gd name="adj" fmla="val 0"/>
                </a:avLst>
              </a:prstGeom>
              <a:solidFill>
                <a:srgbClr val="FFFFFF"/>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algn="ctr">
                  <a:lnSpc>
                    <a:spcPct val="200000"/>
                  </a:lnSpc>
                </a:pPr>
                <a:r>
                  <a:rPr lang="en-US" altLang="zh-CN" sz="675">
                    <a:solidFill>
                      <a:schemeClr val="tx1"/>
                    </a:solidFill>
                    <a:uFillTx/>
                    <a:latin typeface="微软雅黑" panose="020B0503020204020204" pitchFamily="34" charset="-122"/>
                    <a:ea typeface="微软雅黑" panose="020B0503020204020204" pitchFamily="34" charset="-122"/>
                    <a:sym typeface="+mn-ea"/>
                  </a:rPr>
                  <a:t>SFT</a:t>
                </a:r>
                <a:r>
                  <a:rPr lang="zh-CN" altLang="en-US" sz="675">
                    <a:solidFill>
                      <a:schemeClr val="tx1"/>
                    </a:solidFill>
                    <a:uFillTx/>
                    <a:latin typeface="微软雅黑" panose="020B0503020204020204" pitchFamily="34" charset="-122"/>
                    <a:ea typeface="微软雅黑" panose="020B0503020204020204" pitchFamily="34" charset="-122"/>
                    <a:sym typeface="+mn-ea"/>
                  </a:rPr>
                  <a:t>微调</a:t>
                </a:r>
                <a:endParaRPr lang="en-US" altLang="zh-CN" sz="675">
                  <a:solidFill>
                    <a:schemeClr val="tx1"/>
                  </a:solidFill>
                  <a:uFillTx/>
                  <a:latin typeface="微软雅黑" panose="020B0503020204020204" pitchFamily="34" charset="-122"/>
                  <a:ea typeface="微软雅黑" panose="020B0503020204020204" pitchFamily="34" charset="-122"/>
                  <a:sym typeface="+mn-ea"/>
                </a:endParaRPr>
              </a:p>
              <a:p>
                <a:pPr algn="ctr">
                  <a:lnSpc>
                    <a:spcPct val="200000"/>
                  </a:lnSpc>
                </a:pPr>
                <a:r>
                  <a:rPr lang="en-US" altLang="zh-CN" sz="675">
                    <a:solidFill>
                      <a:schemeClr val="tx1"/>
                    </a:solidFill>
                    <a:uFillTx/>
                    <a:latin typeface="微软雅黑" panose="020B0503020204020204" pitchFamily="34" charset="-122"/>
                    <a:ea typeface="微软雅黑" panose="020B0503020204020204" pitchFamily="34" charset="-122"/>
                    <a:sym typeface="+mn-ea"/>
                  </a:rPr>
                  <a:t>LoRA</a:t>
                </a:r>
                <a:r>
                  <a:rPr lang="zh-CN" altLang="en-US" sz="675">
                    <a:solidFill>
                      <a:schemeClr val="tx1"/>
                    </a:solidFill>
                    <a:uFillTx/>
                    <a:latin typeface="微软雅黑" panose="020B0503020204020204" pitchFamily="34" charset="-122"/>
                    <a:ea typeface="微软雅黑" panose="020B0503020204020204" pitchFamily="34" charset="-122"/>
                    <a:sym typeface="+mn-ea"/>
                  </a:rPr>
                  <a:t>微调</a:t>
                </a:r>
                <a:endParaRPr lang="zh-CN" altLang="en-US" sz="675">
                  <a:solidFill>
                    <a:schemeClr val="tx1"/>
                  </a:solidFill>
                  <a:uFillTx/>
                  <a:latin typeface="微软雅黑" panose="020B0503020204020204" pitchFamily="34" charset="-122"/>
                  <a:ea typeface="微软雅黑" panose="020B0503020204020204" pitchFamily="34" charset="-122"/>
                  <a:sym typeface="+mn-ea"/>
                </a:endParaRPr>
              </a:p>
            </p:txBody>
          </p:sp>
          <p:cxnSp>
            <p:nvCxnSpPr>
              <p:cNvPr id="11" name="直接箭头连接符 10"/>
              <p:cNvCxnSpPr>
                <a:stCxn id="7" idx="0"/>
                <a:endCxn id="29" idx="2"/>
              </p:cNvCxnSpPr>
              <p:nvPr/>
            </p:nvCxnSpPr>
            <p:spPr>
              <a:xfrm flipV="1">
                <a:off x="3125" y="8169"/>
                <a:ext cx="1" cy="386"/>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a:stCxn id="29" idx="3"/>
              </p:cNvCxnSpPr>
              <p:nvPr/>
            </p:nvCxnSpPr>
            <p:spPr>
              <a:xfrm>
                <a:off x="3853" y="7928"/>
                <a:ext cx="466" cy="3"/>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单圆角矩形 5"/>
              <p:cNvSpPr/>
              <p:nvPr>
                <p:custDataLst>
                  <p:tags r:id="rId7"/>
                </p:custDataLst>
              </p:nvPr>
            </p:nvSpPr>
            <p:spPr>
              <a:xfrm>
                <a:off x="6087" y="7696"/>
                <a:ext cx="1455" cy="482"/>
              </a:xfrm>
              <a:prstGeom prst="round1Rect">
                <a:avLst>
                  <a:gd name="adj" fmla="val 0"/>
                </a:avLst>
              </a:prstGeom>
              <a:solidFill>
                <a:srgbClr val="FFFFFF"/>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algn="ctr"/>
                <a:r>
                  <a:rPr lang="zh-CN" altLang="en-US" sz="675">
                    <a:solidFill>
                      <a:schemeClr val="tx1"/>
                    </a:solidFill>
                    <a:uFillTx/>
                    <a:latin typeface="微软雅黑" panose="020B0503020204020204" pitchFamily="34" charset="-122"/>
                    <a:ea typeface="微软雅黑" panose="020B0503020204020204" pitchFamily="34" charset="-122"/>
                    <a:sym typeface="+mn-ea"/>
                  </a:rPr>
                  <a:t>模型测试评估</a:t>
                </a:r>
                <a:endParaRPr lang="zh-CN" altLang="en-US" sz="675">
                  <a:solidFill>
                    <a:schemeClr val="tx1"/>
                  </a:solidFill>
                  <a:uFillTx/>
                  <a:latin typeface="微软雅黑" panose="020B0503020204020204" pitchFamily="34" charset="-122"/>
                  <a:ea typeface="微软雅黑" panose="020B0503020204020204" pitchFamily="34" charset="-122"/>
                  <a:sym typeface="+mn-ea"/>
                </a:endParaRPr>
              </a:p>
            </p:txBody>
          </p:sp>
          <p:cxnSp>
            <p:nvCxnSpPr>
              <p:cNvPr id="15" name="直接箭头连接符 14"/>
              <p:cNvCxnSpPr>
                <a:endCxn id="14" idx="1"/>
              </p:cNvCxnSpPr>
              <p:nvPr/>
            </p:nvCxnSpPr>
            <p:spPr>
              <a:xfrm>
                <a:off x="5778" y="7931"/>
                <a:ext cx="309" cy="6"/>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 name="肘形连接符 19"/>
              <p:cNvCxnSpPr>
                <a:stCxn id="14" idx="0"/>
                <a:endCxn id="29" idx="0"/>
              </p:cNvCxnSpPr>
              <p:nvPr/>
            </p:nvCxnSpPr>
            <p:spPr>
              <a:xfrm rot="16200000" flipV="1">
                <a:off x="4966" y="5847"/>
                <a:ext cx="9" cy="3689"/>
              </a:xfrm>
              <a:prstGeom prst="bentConnector3">
                <a:avLst>
                  <a:gd name="adj1" fmla="val 4266667"/>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4038" y="6991"/>
                <a:ext cx="2123" cy="380"/>
              </a:xfrm>
              <a:prstGeom prst="rect">
                <a:avLst/>
              </a:prstGeom>
              <a:noFill/>
            </p:spPr>
            <p:txBody>
              <a:bodyPr wrap="square" rtlCol="0">
                <a:spAutoFit/>
              </a:bodyPr>
              <a:lstStyle/>
              <a:p>
                <a:pPr algn="ctr"/>
                <a:r>
                  <a:rPr lang="zh-CN" altLang="en-US" sz="750">
                    <a:latin typeface="微软雅黑" panose="020B0503020204020204" pitchFamily="34" charset="-122"/>
                    <a:ea typeface="微软雅黑" panose="020B0503020204020204" pitchFamily="34" charset="-122"/>
                  </a:rPr>
                  <a:t>模型性能优化</a:t>
                </a:r>
                <a:endParaRPr lang="zh-CN" altLang="en-US" sz="750">
                  <a:latin typeface="微软雅黑" panose="020B0503020204020204" pitchFamily="34" charset="-122"/>
                  <a:ea typeface="微软雅黑" panose="020B0503020204020204" pitchFamily="34" charset="-122"/>
                </a:endParaRPr>
              </a:p>
            </p:txBody>
          </p:sp>
          <p:sp>
            <p:nvSpPr>
              <p:cNvPr id="28" name="单圆角矩形 5"/>
              <p:cNvSpPr/>
              <p:nvPr>
                <p:custDataLst>
                  <p:tags r:id="rId8"/>
                </p:custDataLst>
              </p:nvPr>
            </p:nvSpPr>
            <p:spPr>
              <a:xfrm>
                <a:off x="8042" y="7698"/>
                <a:ext cx="1202" cy="482"/>
              </a:xfrm>
              <a:prstGeom prst="round1Rect">
                <a:avLst>
                  <a:gd name="adj" fmla="val 0"/>
                </a:avLst>
              </a:prstGeom>
              <a:solidFill>
                <a:srgbClr val="FFFFFF"/>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algn="ctr"/>
                <a:r>
                  <a:rPr lang="zh-CN" altLang="en-US" sz="675">
                    <a:solidFill>
                      <a:schemeClr val="tx1"/>
                    </a:solidFill>
                    <a:uFillTx/>
                    <a:latin typeface="微软雅黑" panose="020B0503020204020204" pitchFamily="34" charset="-122"/>
                    <a:ea typeface="微软雅黑" panose="020B0503020204020204" pitchFamily="34" charset="-122"/>
                    <a:sym typeface="+mn-ea"/>
                  </a:rPr>
                  <a:t>部署使用</a:t>
                </a:r>
                <a:endParaRPr lang="zh-CN" altLang="en-US" sz="675">
                  <a:solidFill>
                    <a:schemeClr val="tx1"/>
                  </a:solidFill>
                  <a:uFillTx/>
                  <a:latin typeface="微软雅黑" panose="020B0503020204020204" pitchFamily="34" charset="-122"/>
                  <a:ea typeface="微软雅黑" panose="020B0503020204020204" pitchFamily="34" charset="-122"/>
                  <a:sym typeface="+mn-ea"/>
                </a:endParaRPr>
              </a:p>
            </p:txBody>
          </p:sp>
          <p:cxnSp>
            <p:nvCxnSpPr>
              <p:cNvPr id="30" name="直接箭头连接符 29"/>
              <p:cNvCxnSpPr>
                <a:stCxn id="14" idx="3"/>
                <a:endCxn id="28" idx="1"/>
              </p:cNvCxnSpPr>
              <p:nvPr/>
            </p:nvCxnSpPr>
            <p:spPr>
              <a:xfrm>
                <a:off x="7542" y="7937"/>
                <a:ext cx="500" cy="2"/>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33" name="图片 32" descr="deepseek-copy"/>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8" y="7441"/>
                <a:ext cx="1454" cy="340"/>
              </a:xfrm>
              <a:prstGeom prst="rect">
                <a:avLst/>
              </a:prstGeom>
            </p:spPr>
          </p:pic>
          <p:sp>
            <p:nvSpPr>
              <p:cNvPr id="34" name="单圆角矩形 5"/>
              <p:cNvSpPr/>
              <p:nvPr>
                <p:custDataLst>
                  <p:tags r:id="rId11"/>
                </p:custDataLst>
              </p:nvPr>
            </p:nvSpPr>
            <p:spPr>
              <a:xfrm>
                <a:off x="4303" y="7692"/>
                <a:ext cx="1455" cy="482"/>
              </a:xfrm>
              <a:prstGeom prst="round1Rect">
                <a:avLst>
                  <a:gd name="adj" fmla="val 0"/>
                </a:avLst>
              </a:prstGeom>
              <a:solidFill>
                <a:srgbClr val="FFFFFF"/>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0" tIns="0" rIns="0" bIns="0" numCol="1" spcCol="0" rtlCol="0" fromWordArt="0" anchor="ctr" anchorCtr="0" forceAA="0" compatLnSpc="1">
                <a:noAutofit/>
              </a:bodyPr>
              <a:lstStyle/>
              <a:p>
                <a:pPr algn="ctr"/>
                <a:r>
                  <a:rPr lang="zh-CN" altLang="en-US" sz="675">
                    <a:solidFill>
                      <a:schemeClr val="tx1"/>
                    </a:solidFill>
                    <a:uFillTx/>
                    <a:latin typeface="微软雅黑" panose="020B0503020204020204" pitchFamily="34" charset="-122"/>
                    <a:ea typeface="微软雅黑" panose="020B0503020204020204" pitchFamily="34" charset="-122"/>
                    <a:sym typeface="+mn-ea"/>
                  </a:rPr>
                  <a:t>行业大模型</a:t>
                </a:r>
                <a:endParaRPr lang="zh-CN" altLang="en-US" sz="675">
                  <a:solidFill>
                    <a:schemeClr val="tx1"/>
                  </a:solidFill>
                  <a:uFillTx/>
                  <a:latin typeface="微软雅黑" panose="020B0503020204020204" pitchFamily="34" charset="-122"/>
                  <a:ea typeface="微软雅黑" panose="020B0503020204020204" pitchFamily="34" charset="-122"/>
                  <a:sym typeface="+mn-ea"/>
                </a:endParaRPr>
              </a:p>
            </p:txBody>
          </p:sp>
        </p:grpSp>
        <p:sp>
          <p:nvSpPr>
            <p:cNvPr id="37" name="矩形 36"/>
            <p:cNvSpPr/>
            <p:nvPr/>
          </p:nvSpPr>
          <p:spPr>
            <a:xfrm>
              <a:off x="192" y="3090"/>
              <a:ext cx="9140" cy="3306"/>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00"/>
            </a:p>
          </p:txBody>
        </p:sp>
        <p:sp>
          <p:nvSpPr>
            <p:cNvPr id="38" name="文本框 37"/>
            <p:cNvSpPr txBox="1"/>
            <p:nvPr/>
          </p:nvSpPr>
          <p:spPr>
            <a:xfrm>
              <a:off x="3023" y="3093"/>
              <a:ext cx="3478" cy="465"/>
            </a:xfrm>
            <a:prstGeom prst="rect">
              <a:avLst/>
            </a:prstGeom>
            <a:noFill/>
          </p:spPr>
          <p:txBody>
            <a:bodyPr wrap="square" rtlCol="0">
              <a:spAutoFit/>
            </a:bodyPr>
            <a:lstStyle/>
            <a:p>
              <a:pPr algn="ctr"/>
              <a:r>
                <a:rPr lang="zh-CN" altLang="en-US" sz="1050" b="1">
                  <a:latin typeface="微软雅黑" panose="020B0503020204020204" pitchFamily="34" charset="-122"/>
                  <a:ea typeface="微软雅黑" panose="020B0503020204020204" pitchFamily="34" charset="-122"/>
                </a:rPr>
                <a:t>模型微调过程示意</a:t>
              </a:r>
              <a:endParaRPr lang="zh-CN" altLang="en-US" sz="1050" b="1">
                <a:latin typeface="微软雅黑" panose="020B0503020204020204" pitchFamily="34" charset="-122"/>
                <a:ea typeface="微软雅黑" panose="020B0503020204020204" pitchFamily="34" charset="-122"/>
              </a:endParaRPr>
            </a:p>
          </p:txBody>
        </p:sp>
      </p:grpSp>
      <p:sp>
        <p:nvSpPr>
          <p:cNvPr id="40" name="矩形 39"/>
          <p:cNvSpPr/>
          <p:nvPr/>
        </p:nvSpPr>
        <p:spPr>
          <a:xfrm>
            <a:off x="175736" y="4007168"/>
            <a:ext cx="4352925" cy="838676"/>
          </a:xfrm>
          <a:prstGeom prst="rect">
            <a:avLst/>
          </a:prstGeom>
          <a:ln w="6350" cap="flat" cmpd="sng" algn="ctr">
            <a:solidFill>
              <a:srgbClr val="B2B2B2"/>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lstStyle/>
          <a:p>
            <a:pPr marL="171450" indent="-171450" algn="just">
              <a:lnSpc>
                <a:spcPct val="150000"/>
              </a:lnSpc>
              <a:buFont typeface="Wingdings" panose="05000000000000000000" charset="0"/>
              <a:buChar char=""/>
            </a:pPr>
            <a:r>
              <a:rPr lang="zh-CN" altLang="en-US" sz="900" noProof="0" dirty="0">
                <a:ln>
                  <a:noFill/>
                </a:ln>
                <a:effectLst/>
                <a:uLnTx/>
                <a:uFillTx/>
                <a:latin typeface="微软雅黑" panose="020B0503020204020204" pitchFamily="34" charset="-122"/>
                <a:ea typeface="微软雅黑" panose="020B0503020204020204" pitchFamily="34" charset="-122"/>
                <a:sym typeface="+mn-lt"/>
              </a:rPr>
              <a:t>全参微调：对整个预训练模型的所有参数进行调整，以适应特定任务或领域，算力需求高，训练时间长，如</a:t>
            </a:r>
            <a:r>
              <a:rPr lang="en-US" altLang="zh-CN" sz="900" noProof="0" dirty="0">
                <a:ln>
                  <a:noFill/>
                </a:ln>
                <a:effectLst/>
                <a:uLnTx/>
                <a:uFillTx/>
                <a:latin typeface="微软雅黑" panose="020B0503020204020204" pitchFamily="34" charset="-122"/>
                <a:ea typeface="微软雅黑" panose="020B0503020204020204" pitchFamily="34" charset="-122"/>
                <a:sym typeface="+mn-lt"/>
              </a:rPr>
              <a:t>SFT</a:t>
            </a:r>
            <a:r>
              <a:rPr lang="zh-CN" altLang="en-US" sz="900" noProof="0" dirty="0">
                <a:ln>
                  <a:noFill/>
                </a:ln>
                <a:effectLst/>
                <a:uLnTx/>
                <a:uFillTx/>
                <a:latin typeface="微软雅黑" panose="020B0503020204020204" pitchFamily="34" charset="-122"/>
                <a:ea typeface="微软雅黑" panose="020B0503020204020204" pitchFamily="34" charset="-122"/>
                <a:sym typeface="+mn-lt"/>
              </a:rPr>
              <a:t>微调</a:t>
            </a:r>
            <a:endParaRPr lang="zh-CN" altLang="en-US" sz="900" noProof="0" dirty="0">
              <a:ln>
                <a:noFill/>
              </a:ln>
              <a:effectLst/>
              <a:uLnTx/>
              <a:uFillTx/>
              <a:latin typeface="微软雅黑" panose="020B0503020204020204" pitchFamily="34" charset="-122"/>
              <a:ea typeface="微软雅黑" panose="020B0503020204020204" pitchFamily="34" charset="-122"/>
              <a:sym typeface="+mn-lt"/>
            </a:endParaRPr>
          </a:p>
          <a:p>
            <a:pPr marL="171450" indent="-171450" algn="just">
              <a:lnSpc>
                <a:spcPct val="150000"/>
              </a:lnSpc>
              <a:buFont typeface="Wingdings" panose="05000000000000000000" charset="0"/>
              <a:buChar char=""/>
            </a:pPr>
            <a:r>
              <a:rPr lang="zh-CN" altLang="en-US" sz="900" noProof="0" dirty="0">
                <a:ln>
                  <a:noFill/>
                </a:ln>
                <a:effectLst/>
                <a:uLnTx/>
                <a:uFillTx/>
                <a:latin typeface="微软雅黑" panose="020B0503020204020204" pitchFamily="34" charset="-122"/>
                <a:ea typeface="微软雅黑" panose="020B0503020204020204" pitchFamily="34" charset="-122"/>
                <a:sym typeface="+mn-lt"/>
              </a:rPr>
              <a:t>局部微调：仅对预训练模型中的部分参数进行微调，可节省部分算力及训练时间成本，如</a:t>
            </a:r>
            <a:r>
              <a:rPr lang="en-US" altLang="zh-CN" sz="900" noProof="0" dirty="0">
                <a:ln>
                  <a:noFill/>
                </a:ln>
                <a:effectLst/>
                <a:uLnTx/>
                <a:uFillTx/>
                <a:latin typeface="微软雅黑" panose="020B0503020204020204" pitchFamily="34" charset="-122"/>
                <a:ea typeface="微软雅黑" panose="020B0503020204020204" pitchFamily="34" charset="-122"/>
                <a:sym typeface="+mn-lt"/>
              </a:rPr>
              <a:t>LoRA</a:t>
            </a:r>
            <a:r>
              <a:rPr lang="zh-CN" altLang="en-US" sz="900" noProof="0" dirty="0">
                <a:ln>
                  <a:noFill/>
                </a:ln>
                <a:effectLst/>
                <a:uLnTx/>
                <a:uFillTx/>
                <a:latin typeface="微软雅黑" panose="020B0503020204020204" pitchFamily="34" charset="-122"/>
                <a:ea typeface="微软雅黑" panose="020B0503020204020204" pitchFamily="34" charset="-122"/>
                <a:sym typeface="+mn-lt"/>
              </a:rPr>
              <a:t>微调</a:t>
            </a:r>
            <a:endParaRPr lang="zh-CN" altLang="en-US" sz="900" noProof="0" dirty="0">
              <a:ln>
                <a:noFill/>
              </a:ln>
              <a:effectLst/>
              <a:uLnTx/>
              <a:uFillTx/>
              <a:latin typeface="微软雅黑" panose="020B0503020204020204" pitchFamily="34" charset="-122"/>
              <a:ea typeface="微软雅黑" panose="020B0503020204020204" pitchFamily="34" charset="-122"/>
              <a:sym typeface="+mn-lt"/>
            </a:endParaRPr>
          </a:p>
        </p:txBody>
      </p:sp>
      <p:sp>
        <p:nvSpPr>
          <p:cNvPr id="2" name="文本框 1"/>
          <p:cNvSpPr txBox="1"/>
          <p:nvPr>
            <p:custDataLst>
              <p:tags r:id="rId12"/>
            </p:custDataLst>
          </p:nvPr>
        </p:nvSpPr>
        <p:spPr>
          <a:xfrm>
            <a:off x="0" y="619601"/>
            <a:ext cx="9137809" cy="672941"/>
          </a:xfrm>
          <a:prstGeom prst="rect">
            <a:avLst/>
          </a:prstGeom>
          <a:solidFill>
            <a:srgbClr val="0070BF">
              <a:alpha val="4000"/>
            </a:srgbClr>
          </a:solidFill>
        </p:spPr>
        <p:txBody>
          <a:bodyPr wrap="square" lIns="297180" rIns="297180" rtlCol="0" anchor="t" anchorCtr="0">
            <a:noAutofit/>
          </a:bodyPr>
          <a:lstStyle/>
          <a:p>
            <a:pPr marL="285750" indent="-285750" algn="just">
              <a:lnSpc>
                <a:spcPct val="150000"/>
              </a:lnSpc>
              <a:buFont typeface="Wingdings" panose="05000000000000000000" charset="0"/>
              <a:buChar char=""/>
            </a:pP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微调</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是在已经训练好的通用大模型基础上，基于</a:t>
            </a:r>
            <a:r>
              <a:rPr lang="zh-CN" altLang="en-US" sz="1200" b="1">
                <a:latin typeface="微软雅黑" panose="020B0503020204020204" pitchFamily="34" charset="-122"/>
                <a:ea typeface="微软雅黑" panose="020B0503020204020204" pitchFamily="34" charset="-122"/>
                <a:cs typeface="微软雅黑" panose="020B0503020204020204" pitchFamily="34" charset="-122"/>
                <a:sym typeface="+mn-ea"/>
              </a:rPr>
              <a:t>特定数据集</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进一步对模型参数进行优化调整，使模型能够更好的适应业务场景，准确高效的完成特定任务。适用于特定领域对大模型有更高性能要求的场景。</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矩形 219"/>
          <p:cNvSpPr/>
          <p:nvPr/>
        </p:nvSpPr>
        <p:spPr>
          <a:xfrm>
            <a:off x="310991" y="1508284"/>
            <a:ext cx="3887629" cy="1163479"/>
          </a:xfrm>
          <a:prstGeom prst="rect">
            <a:avLst/>
          </a:prstGeom>
          <a:ln>
            <a:solidFill>
              <a:schemeClr val="bg1">
                <a:lumMod val="85000"/>
              </a:schemeClr>
            </a:solidFill>
            <a:prstDash val="dash"/>
          </a:ln>
        </p:spPr>
        <p:style>
          <a:lnRef idx="2">
            <a:schemeClr val="accent1"/>
          </a:lnRef>
          <a:fillRef idx="0">
            <a:srgbClr val="FFFFFF"/>
          </a:fillRef>
          <a:effectRef idx="0">
            <a:srgbClr val="FFFFFF"/>
          </a:effectRef>
          <a:fontRef idx="minor">
            <a:schemeClr val="tx1"/>
          </a:fontRef>
        </p:style>
        <p:txBody>
          <a:bodyPr rtlCol="0" anchor="ctr"/>
          <a:lstStyle/>
          <a:p>
            <a:pPr marL="285750" indent="-285750" algn="l">
              <a:lnSpc>
                <a:spcPct val="170000"/>
              </a:lnSpc>
              <a:buFont typeface="Wingdings" panose="05000000000000000000" charset="0"/>
              <a:buChar char="Ø"/>
            </a:pPr>
            <a:r>
              <a:rPr lang="zh-CN" altLang="en-US" sz="900" b="1" dirty="0">
                <a:latin typeface="微软雅黑" panose="020B0503020204020204" pitchFamily="34" charset="-122"/>
                <a:ea typeface="微软雅黑" panose="020B0503020204020204" pitchFamily="34" charset="-122"/>
                <a:sym typeface="+mn-ea"/>
              </a:rPr>
              <a:t>效率瓶颈：</a:t>
            </a:r>
            <a:r>
              <a:rPr lang="zh-CN" altLang="en-US" sz="900" dirty="0">
                <a:latin typeface="微软雅黑" panose="020B0503020204020204" pitchFamily="34" charset="-122"/>
                <a:ea typeface="微软雅黑" panose="020B0503020204020204" pitchFamily="34" charset="-122"/>
                <a:sym typeface="+mn-ea"/>
              </a:rPr>
              <a:t>人工处理重复性任务耗时费力</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a:p>
            <a:pPr marL="285750" indent="-285750" algn="l">
              <a:lnSpc>
                <a:spcPct val="170000"/>
              </a:lnSpc>
              <a:buFont typeface="Wingdings" panose="05000000000000000000" charset="0"/>
              <a:buChar char="Ø"/>
            </a:pPr>
            <a:r>
              <a:rPr lang="zh-CN" altLang="en-US" sz="900" b="1" dirty="0">
                <a:latin typeface="微软雅黑" panose="020B0503020204020204" pitchFamily="34" charset="-122"/>
                <a:ea typeface="微软雅黑" panose="020B0503020204020204" pitchFamily="34" charset="-122"/>
                <a:sym typeface="+mn-ea"/>
              </a:rPr>
              <a:t>多任务处理能力不足：</a:t>
            </a:r>
            <a:r>
              <a:rPr lang="zh-CN" altLang="en-US" sz="900" dirty="0">
                <a:latin typeface="微软雅黑" panose="020B0503020204020204" pitchFamily="34" charset="-122"/>
                <a:ea typeface="微软雅黑" panose="020B0503020204020204" pitchFamily="34" charset="-122"/>
                <a:sym typeface="+mn-ea"/>
              </a:rPr>
              <a:t>传统规则引擎无法应对复杂场景</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a:p>
            <a:pPr marL="285750" indent="-285750" algn="l">
              <a:lnSpc>
                <a:spcPct val="170000"/>
              </a:lnSpc>
              <a:buFont typeface="Wingdings" panose="05000000000000000000" charset="0"/>
              <a:buChar char="Ø"/>
            </a:pPr>
            <a:r>
              <a:rPr lang="zh-CN" altLang="en-US" sz="900" b="1" dirty="0">
                <a:latin typeface="微软雅黑" panose="020B0503020204020204" pitchFamily="34" charset="-122"/>
                <a:ea typeface="微软雅黑" panose="020B0503020204020204" pitchFamily="34" charset="-122"/>
                <a:sym typeface="+mn-ea"/>
              </a:rPr>
              <a:t>个性化需求难以满足：</a:t>
            </a:r>
            <a:r>
              <a:rPr lang="zh-CN" altLang="en-US" sz="900" dirty="0">
                <a:latin typeface="微软雅黑" panose="020B0503020204020204" pitchFamily="34" charset="-122"/>
                <a:ea typeface="微软雅黑" panose="020B0503020204020204" pitchFamily="34" charset="-122"/>
                <a:sym typeface="+mn-ea"/>
              </a:rPr>
              <a:t>无法精准捕捉和分析用户行为</a:t>
            </a:r>
            <a:endParaRPr lang="zh-CN" altLang="en-US" sz="900" dirty="0">
              <a:solidFill>
                <a:schemeClr val="tx1"/>
              </a:solidFill>
              <a:latin typeface="微软雅黑" panose="020B0503020204020204" pitchFamily="34" charset="-122"/>
              <a:ea typeface="微软雅黑" panose="020B0503020204020204" pitchFamily="34" charset="-122"/>
              <a:sym typeface="+mn-ea"/>
            </a:endParaRPr>
          </a:p>
          <a:p>
            <a:pPr marL="285750" indent="-285750" algn="l">
              <a:lnSpc>
                <a:spcPct val="170000"/>
              </a:lnSpc>
              <a:buFont typeface="Wingdings" panose="05000000000000000000" charset="0"/>
              <a:buChar char="Ø"/>
            </a:pPr>
            <a:r>
              <a:rPr lang="zh-CN" altLang="en-US" sz="900" b="1" dirty="0">
                <a:latin typeface="微软雅黑" panose="020B0503020204020204" pitchFamily="34" charset="-122"/>
                <a:ea typeface="微软雅黑" panose="020B0503020204020204" pitchFamily="34" charset="-122"/>
                <a:sym typeface="+mn-ea"/>
              </a:rPr>
              <a:t>扩展困难：</a:t>
            </a:r>
            <a:r>
              <a:rPr lang="zh-CN" altLang="en-US" sz="900" dirty="0">
                <a:latin typeface="微软雅黑" panose="020B0503020204020204" pitchFamily="34" charset="-122"/>
                <a:ea typeface="微软雅黑" panose="020B0503020204020204" pitchFamily="34" charset="-122"/>
                <a:sym typeface="+mn-ea"/>
              </a:rPr>
              <a:t>新业务场景需重新开发系统、知识更新依赖人工干预</a:t>
            </a:r>
            <a:endPar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p:txBody>
      </p:sp>
      <p:grpSp>
        <p:nvGrpSpPr>
          <p:cNvPr id="7" name="组合 6"/>
          <p:cNvGrpSpPr/>
          <p:nvPr/>
        </p:nvGrpSpPr>
        <p:grpSpPr>
          <a:xfrm>
            <a:off x="4572476" y="1286828"/>
            <a:ext cx="4266724" cy="1385411"/>
            <a:chOff x="10496" y="2443"/>
            <a:chExt cx="11284" cy="2909"/>
          </a:xfrm>
        </p:grpSpPr>
        <p:sp>
          <p:nvSpPr>
            <p:cNvPr id="14" name="矩形 13"/>
            <p:cNvSpPr/>
            <p:nvPr/>
          </p:nvSpPr>
          <p:spPr>
            <a:xfrm>
              <a:off x="10496" y="2907"/>
              <a:ext cx="11284" cy="2445"/>
            </a:xfrm>
            <a:prstGeom prst="rect">
              <a:avLst/>
            </a:prstGeom>
            <a:ln>
              <a:solidFill>
                <a:schemeClr val="bg1">
                  <a:lumMod val="85000"/>
                </a:schemeClr>
              </a:solidFill>
              <a:prstDash val="dash"/>
            </a:ln>
          </p:spPr>
          <p:style>
            <a:lnRef idx="2">
              <a:schemeClr val="accent1"/>
            </a:lnRef>
            <a:fillRef idx="0">
              <a:srgbClr val="FFFFFF"/>
            </a:fillRef>
            <a:effectRef idx="0">
              <a:srgbClr val="FFFFFF"/>
            </a:effectRef>
            <a:fontRef idx="minor">
              <a:schemeClr val="tx1"/>
            </a:fontRef>
          </p:style>
          <p:txBody>
            <a:bodyPr rtlCol="0" anchor="ctr"/>
            <a:lstStyle/>
            <a:p>
              <a:pPr marL="171450" indent="-171450" algn="l">
                <a:lnSpc>
                  <a:spcPct val="170000"/>
                </a:lnSpc>
                <a:buClrTx/>
                <a:buSzTx/>
                <a:buFont typeface="Wingdings" panose="05000000000000000000" charset="0"/>
                <a:buChar char="Ø"/>
              </a:pPr>
              <a:r>
                <a:rPr lang="zh-CN" altLang="en-US" sz="900" b="1" dirty="0">
                  <a:solidFill>
                    <a:schemeClr val="tx1"/>
                  </a:solidFill>
                  <a:latin typeface="微软雅黑" panose="020B0503020204020204" pitchFamily="34" charset="-122"/>
                  <a:ea typeface="微软雅黑" panose="020B0503020204020204" pitchFamily="34" charset="-122"/>
                  <a:cs typeface="等线 Light" panose="02010600030101010101" charset="-122"/>
                </a:rPr>
                <a:t>规划：</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将复杂任务拆解为子目标，通过思维链进行推理和反思</a:t>
              </a:r>
              <a:endPar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a:p>
              <a:pPr marL="171450" indent="-171450" algn="l">
                <a:lnSpc>
                  <a:spcPct val="170000"/>
                </a:lnSpc>
                <a:buClrTx/>
                <a:buSzTx/>
                <a:buFont typeface="Wingdings" panose="05000000000000000000" charset="0"/>
                <a:buChar char="Ø"/>
              </a:pPr>
              <a:r>
                <a:rPr lang="zh-CN" altLang="en-US" sz="900" b="1" dirty="0">
                  <a:solidFill>
                    <a:schemeClr val="tx1"/>
                  </a:solidFill>
                  <a:latin typeface="微软雅黑" panose="020B0503020204020204" pitchFamily="34" charset="-122"/>
                  <a:ea typeface="微软雅黑" panose="020B0503020204020204" pitchFamily="34" charset="-122"/>
                  <a:cs typeface="等线 Light" panose="02010600030101010101" charset="-122"/>
                </a:rPr>
                <a:t>记忆：</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短期记忆</a:t>
              </a:r>
              <a:r>
                <a:rPr lang="en-US" altLang="zh-CN"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维护当前对话上下文，长期记忆</a:t>
              </a:r>
              <a:r>
                <a:rPr lang="en-US" altLang="zh-CN"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向量数据库存储知识库</a:t>
              </a:r>
              <a:endParaRPr lang="zh-CN" altLang="en-US" sz="900" b="1"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a:p>
              <a:pPr marL="171450" indent="-171450" algn="l">
                <a:lnSpc>
                  <a:spcPct val="170000"/>
                </a:lnSpc>
                <a:buClrTx/>
                <a:buSzTx/>
                <a:buFont typeface="Wingdings" panose="05000000000000000000" charset="0"/>
                <a:buChar char="Ø"/>
              </a:pPr>
              <a:r>
                <a:rPr lang="zh-CN" altLang="en-US" sz="900" b="1" dirty="0">
                  <a:solidFill>
                    <a:schemeClr val="tx1"/>
                  </a:solidFill>
                  <a:latin typeface="微软雅黑" panose="020B0503020204020204" pitchFamily="34" charset="-122"/>
                  <a:ea typeface="微软雅黑" panose="020B0503020204020204" pitchFamily="34" charset="-122"/>
                  <a:cs typeface="等线 Light" panose="02010600030101010101" charset="-122"/>
                </a:rPr>
                <a:t>工具：</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集成代码解释器、</a:t>
              </a:r>
              <a:r>
                <a:rPr lang="en-US" altLang="zh-CN"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API</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接口等工具链，通过函数调用实现物理世界交互</a:t>
              </a:r>
              <a:endPar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a:p>
              <a:pPr marL="171450" indent="-171450" algn="l">
                <a:lnSpc>
                  <a:spcPct val="170000"/>
                </a:lnSpc>
                <a:buClrTx/>
                <a:buSzTx/>
                <a:buFont typeface="Wingdings" panose="05000000000000000000" charset="0"/>
                <a:buChar char="Ø"/>
              </a:pPr>
              <a:r>
                <a:rPr lang="zh-CN" altLang="en-US" sz="900" b="1" dirty="0">
                  <a:solidFill>
                    <a:schemeClr val="tx1"/>
                  </a:solidFill>
                  <a:latin typeface="微软雅黑" panose="020B0503020204020204" pitchFamily="34" charset="-122"/>
                  <a:ea typeface="微软雅黑" panose="020B0503020204020204" pitchFamily="34" charset="-122"/>
                  <a:cs typeface="等线 Light" panose="02010600030101010101" charset="-122"/>
                </a:rPr>
                <a:t>行动：</a:t>
              </a:r>
              <a:r>
                <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rPr>
                <a:t>智能体根据规划和工具调用的结果，执行最终决策</a:t>
              </a:r>
              <a:endPar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p:txBody>
        </p:sp>
        <p:sp>
          <p:nvSpPr>
            <p:cNvPr id="13" name="矩形 12"/>
            <p:cNvSpPr/>
            <p:nvPr/>
          </p:nvSpPr>
          <p:spPr>
            <a:xfrm>
              <a:off x="12817" y="2443"/>
              <a:ext cx="7125" cy="503"/>
            </a:xfrm>
            <a:prstGeom prst="rect">
              <a:avLst/>
            </a:prstGeom>
            <a:solidFill>
              <a:srgbClr val="0089CF"/>
            </a:solidFill>
            <a:ln w="3175">
              <a:noFill/>
            </a:ln>
            <a:effectLst/>
          </p:spPr>
          <p:style>
            <a:lnRef idx="3">
              <a:schemeClr val="lt1"/>
            </a:lnRef>
            <a:fillRef idx="1">
              <a:schemeClr val="accent1"/>
            </a:fillRef>
            <a:effectRef idx="1">
              <a:schemeClr val="accent1"/>
            </a:effectRef>
            <a:fontRef idx="minor">
              <a:schemeClr val="lt1"/>
            </a:fontRef>
          </p:style>
          <p:txBody>
            <a:bodyPr vert="horz" rtlCol="0" anchor="ctr" anchorCtr="0"/>
            <a:lstStyle/>
            <a:p>
              <a:pPr algn="ctr"/>
              <a:r>
                <a:rPr lang="zh-CN" altLang="en-US" sz="1050" b="1" dirty="0">
                  <a:solidFill>
                    <a:schemeClr val="bg1"/>
                  </a:solidFill>
                  <a:latin typeface="微软雅黑" panose="020B0503020204020204" pitchFamily="34" charset="-122"/>
                  <a:ea typeface="微软雅黑" panose="020B0503020204020204" pitchFamily="34" charset="-122"/>
                </a:rPr>
                <a:t>主要组成部分</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grpSp>
      <p:sp>
        <p:nvSpPr>
          <p:cNvPr id="6" name="文本占位符 5"/>
          <p:cNvSpPr>
            <a:spLocks noGrp="1"/>
          </p:cNvSpPr>
          <p:nvPr>
            <p:ph type="body" sz="quarter" idx="10"/>
          </p:nvPr>
        </p:nvSpPr>
        <p:spPr>
          <a:xfrm>
            <a:off x="548164" y="116681"/>
            <a:ext cx="6070283" cy="437674"/>
          </a:xfrm>
        </p:spPr>
        <p:txBody>
          <a:bodyPr wrap="square" anchor="ctr" anchorCtr="0">
            <a:noAutofit/>
          </a:bodyPr>
          <a:lstStyle/>
          <a:p>
            <a:r>
              <a:rPr lang="zh-CN" altLang="en-US"/>
              <a:t>智能体（</a:t>
            </a:r>
            <a:r>
              <a:rPr lang="en-US" altLang="zh-CN"/>
              <a:t>AI Agent</a:t>
            </a:r>
            <a:r>
              <a:rPr lang="zh-CN" altLang="en-US"/>
              <a:t>）</a:t>
            </a:r>
            <a:endParaRPr lang="zh-CN" altLang="en-US"/>
          </a:p>
        </p:txBody>
      </p:sp>
      <p:sp>
        <p:nvSpPr>
          <p:cNvPr id="89" name="矩形 88"/>
          <p:cNvSpPr/>
          <p:nvPr/>
        </p:nvSpPr>
        <p:spPr>
          <a:xfrm>
            <a:off x="1316831" y="1286828"/>
            <a:ext cx="1770221" cy="228124"/>
          </a:xfrm>
          <a:prstGeom prst="rect">
            <a:avLst/>
          </a:prstGeom>
          <a:solidFill>
            <a:srgbClr val="0089CF"/>
          </a:solidFill>
          <a:ln w="3175">
            <a:noFill/>
          </a:ln>
          <a:effectLst/>
        </p:spPr>
        <p:style>
          <a:lnRef idx="3">
            <a:schemeClr val="lt1"/>
          </a:lnRef>
          <a:fillRef idx="1">
            <a:schemeClr val="accent1"/>
          </a:fillRef>
          <a:effectRef idx="1">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050" b="1" dirty="0">
                <a:solidFill>
                  <a:schemeClr val="bg1"/>
                </a:solidFill>
                <a:latin typeface="微软雅黑" panose="020B0503020204020204" pitchFamily="34" charset="-122"/>
                <a:ea typeface="微软雅黑" panose="020B0503020204020204" pitchFamily="34" charset="-122"/>
                <a:sym typeface="+mn-ea"/>
              </a:rPr>
              <a:t>客</a:t>
            </a:r>
            <a:r>
              <a:rPr lang="en-US" altLang="zh-CN" sz="1050" b="1" dirty="0">
                <a:solidFill>
                  <a:schemeClr val="bg1"/>
                </a:solidFill>
                <a:latin typeface="微软雅黑" panose="020B0503020204020204" pitchFamily="34" charset="-122"/>
                <a:ea typeface="微软雅黑" panose="020B0503020204020204" pitchFamily="34" charset="-122"/>
                <a:sym typeface="+mn-ea"/>
              </a:rPr>
              <a:t> </a:t>
            </a:r>
            <a:r>
              <a:rPr lang="zh-CN" altLang="en-US" sz="1050" b="1" dirty="0">
                <a:solidFill>
                  <a:schemeClr val="bg1"/>
                </a:solidFill>
                <a:latin typeface="微软雅黑" panose="020B0503020204020204" pitchFamily="34" charset="-122"/>
                <a:ea typeface="微软雅黑" panose="020B0503020204020204" pitchFamily="34" charset="-122"/>
                <a:sym typeface="+mn-ea"/>
              </a:rPr>
              <a:t>户</a:t>
            </a:r>
            <a:r>
              <a:rPr lang="en-US" altLang="zh-CN" sz="1050" b="1" dirty="0">
                <a:solidFill>
                  <a:schemeClr val="bg1"/>
                </a:solidFill>
                <a:latin typeface="微软雅黑" panose="020B0503020204020204" pitchFamily="34" charset="-122"/>
                <a:ea typeface="微软雅黑" panose="020B0503020204020204" pitchFamily="34" charset="-122"/>
                <a:sym typeface="+mn-ea"/>
              </a:rPr>
              <a:t> </a:t>
            </a:r>
            <a:r>
              <a:rPr lang="zh-CN" altLang="en-US" sz="1050" b="1" dirty="0">
                <a:solidFill>
                  <a:schemeClr val="bg1"/>
                </a:solidFill>
                <a:latin typeface="微软雅黑" panose="020B0503020204020204" pitchFamily="34" charset="-122"/>
                <a:ea typeface="微软雅黑" panose="020B0503020204020204" pitchFamily="34" charset="-122"/>
                <a:sym typeface="+mn-ea"/>
              </a:rPr>
              <a:t>痛</a:t>
            </a:r>
            <a:r>
              <a:rPr lang="en-US" altLang="zh-CN" sz="1050" b="1" dirty="0">
                <a:solidFill>
                  <a:schemeClr val="bg1"/>
                </a:solidFill>
                <a:latin typeface="微软雅黑" panose="020B0503020204020204" pitchFamily="34" charset="-122"/>
                <a:ea typeface="微软雅黑" panose="020B0503020204020204" pitchFamily="34" charset="-122"/>
                <a:sym typeface="+mn-ea"/>
              </a:rPr>
              <a:t> </a:t>
            </a:r>
            <a:r>
              <a:rPr lang="zh-CN" altLang="en-US" sz="1050" b="1" dirty="0">
                <a:solidFill>
                  <a:schemeClr val="bg1"/>
                </a:solidFill>
                <a:latin typeface="微软雅黑" panose="020B0503020204020204" pitchFamily="34" charset="-122"/>
                <a:ea typeface="微软雅黑" panose="020B0503020204020204" pitchFamily="34" charset="-122"/>
                <a:sym typeface="+mn-ea"/>
              </a:rPr>
              <a:t>点</a:t>
            </a:r>
            <a:endParaRPr lang="zh-CN" altLang="en-US" sz="105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230" name="组合 229"/>
          <p:cNvGrpSpPr/>
          <p:nvPr/>
        </p:nvGrpSpPr>
        <p:grpSpPr>
          <a:xfrm>
            <a:off x="5073015" y="2750154"/>
            <a:ext cx="3766185" cy="2117597"/>
            <a:chOff x="648" y="6048"/>
            <a:chExt cx="7908" cy="4161"/>
          </a:xfrm>
        </p:grpSpPr>
        <p:grpSp>
          <p:nvGrpSpPr>
            <p:cNvPr id="95" name="组合 94"/>
            <p:cNvGrpSpPr/>
            <p:nvPr/>
          </p:nvGrpSpPr>
          <p:grpSpPr>
            <a:xfrm>
              <a:off x="648" y="6048"/>
              <a:ext cx="7908" cy="4161"/>
              <a:chOff x="12461" y="5800"/>
              <a:chExt cx="6718" cy="3885"/>
            </a:xfrm>
          </p:grpSpPr>
          <p:sp>
            <p:nvSpPr>
              <p:cNvPr id="12" name="矩形 11"/>
              <p:cNvSpPr/>
              <p:nvPr/>
            </p:nvSpPr>
            <p:spPr>
              <a:xfrm>
                <a:off x="12461" y="6206"/>
                <a:ext cx="6718" cy="3479"/>
              </a:xfrm>
              <a:prstGeom prst="rect">
                <a:avLst/>
              </a:prstGeom>
              <a:ln>
                <a:solidFill>
                  <a:schemeClr val="bg1">
                    <a:lumMod val="85000"/>
                  </a:schemeClr>
                </a:solidFill>
                <a:prstDash val="dash"/>
              </a:ln>
            </p:spPr>
            <p:style>
              <a:lnRef idx="2">
                <a:schemeClr val="accent1"/>
              </a:lnRef>
              <a:fillRef idx="0">
                <a:srgbClr val="FFFFFF"/>
              </a:fillRef>
              <a:effectRef idx="0">
                <a:srgbClr val="FFFFFF"/>
              </a:effectRef>
              <a:fontRef idx="minor">
                <a:schemeClr val="tx1"/>
              </a:fontRef>
            </p:style>
            <p:txBody>
              <a:bodyPr rtlCol="0" anchor="ctr"/>
              <a:lstStyle/>
              <a:p>
                <a:pPr marL="171450" indent="-171450" algn="l">
                  <a:lnSpc>
                    <a:spcPct val="150000"/>
                  </a:lnSpc>
                  <a:buClrTx/>
                  <a:buSzTx/>
                  <a:buFont typeface="Wingdings" panose="05000000000000000000" charset="0"/>
                  <a:buChar char="Ø"/>
                </a:pPr>
                <a:endParaRPr lang="zh-CN" altLang="en-US" sz="900" dirty="0">
                  <a:solidFill>
                    <a:schemeClr val="tx1"/>
                  </a:solidFill>
                  <a:latin typeface="微软雅黑" panose="020B0503020204020204" pitchFamily="34" charset="-122"/>
                  <a:ea typeface="微软雅黑" panose="020B0503020204020204" pitchFamily="34" charset="-122"/>
                  <a:cs typeface="等线 Light" panose="02010600030101010101" charset="-122"/>
                </a:endParaRPr>
              </a:p>
            </p:txBody>
          </p:sp>
          <p:sp>
            <p:nvSpPr>
              <p:cNvPr id="94" name="矩形 93"/>
              <p:cNvSpPr/>
              <p:nvPr/>
            </p:nvSpPr>
            <p:spPr>
              <a:xfrm>
                <a:off x="14050" y="5800"/>
                <a:ext cx="3897" cy="412"/>
              </a:xfrm>
              <a:prstGeom prst="rect">
                <a:avLst/>
              </a:prstGeom>
              <a:solidFill>
                <a:srgbClr val="0089CF"/>
              </a:solidFill>
              <a:ln w="3175">
                <a:noFill/>
              </a:ln>
              <a:effectLst/>
            </p:spPr>
            <p:style>
              <a:lnRef idx="3">
                <a:schemeClr val="lt1"/>
              </a:lnRef>
              <a:fillRef idx="1">
                <a:schemeClr val="accent1"/>
              </a:fillRef>
              <a:effectRef idx="1">
                <a:schemeClr val="accent1"/>
              </a:effectRef>
              <a:fontRef idx="minor">
                <a:schemeClr val="lt1"/>
              </a:fontRef>
            </p:style>
            <p:txBody>
              <a:bodyPr vert="horz" rtlCol="0" anchor="ctr" anchorCtr="0"/>
              <a:lstStyle/>
              <a:p>
                <a:pPr algn="ctr"/>
                <a:r>
                  <a:rPr lang="zh-CN" altLang="en-US" sz="1050" b="1" dirty="0">
                    <a:solidFill>
                      <a:schemeClr val="bg1"/>
                    </a:solidFill>
                    <a:latin typeface="微软雅黑" panose="020B0503020204020204" pitchFamily="34" charset="-122"/>
                    <a:ea typeface="微软雅黑" panose="020B0503020204020204" pitchFamily="34" charset="-122"/>
                  </a:rPr>
                  <a:t>核</a:t>
                </a:r>
                <a:r>
                  <a:rPr lang="en-US" altLang="zh-CN" sz="1050" b="1" dirty="0">
                    <a:solidFill>
                      <a:schemeClr val="bg1"/>
                    </a:solidFill>
                    <a:latin typeface="微软雅黑" panose="020B0503020204020204" pitchFamily="34" charset="-122"/>
                    <a:ea typeface="微软雅黑" panose="020B0503020204020204" pitchFamily="34" charset="-122"/>
                  </a:rPr>
                  <a:t> </a:t>
                </a:r>
                <a:r>
                  <a:rPr lang="zh-CN" altLang="en-US" sz="1050" b="1" dirty="0">
                    <a:solidFill>
                      <a:schemeClr val="bg1"/>
                    </a:solidFill>
                    <a:latin typeface="微软雅黑" panose="020B0503020204020204" pitchFamily="34" charset="-122"/>
                    <a:ea typeface="微软雅黑" panose="020B0503020204020204" pitchFamily="34" charset="-122"/>
                  </a:rPr>
                  <a:t>心</a:t>
                </a:r>
                <a:r>
                  <a:rPr lang="en-US" altLang="zh-CN" sz="1050" b="1" dirty="0">
                    <a:solidFill>
                      <a:schemeClr val="bg1"/>
                    </a:solidFill>
                    <a:latin typeface="微软雅黑" panose="020B0503020204020204" pitchFamily="34" charset="-122"/>
                    <a:ea typeface="微软雅黑" panose="020B0503020204020204" pitchFamily="34" charset="-122"/>
                  </a:rPr>
                  <a:t> </a:t>
                </a:r>
                <a:r>
                  <a:rPr lang="zh-CN" altLang="en-US" sz="1050" b="1" dirty="0">
                    <a:solidFill>
                      <a:schemeClr val="bg1"/>
                    </a:solidFill>
                    <a:latin typeface="微软雅黑" panose="020B0503020204020204" pitchFamily="34" charset="-122"/>
                    <a:ea typeface="微软雅黑" panose="020B0503020204020204" pitchFamily="34" charset="-122"/>
                  </a:rPr>
                  <a:t>优</a:t>
                </a:r>
                <a:r>
                  <a:rPr lang="en-US" altLang="zh-CN" sz="1050" b="1" dirty="0">
                    <a:solidFill>
                      <a:schemeClr val="bg1"/>
                    </a:solidFill>
                    <a:latin typeface="微软雅黑" panose="020B0503020204020204" pitchFamily="34" charset="-122"/>
                    <a:ea typeface="微软雅黑" panose="020B0503020204020204" pitchFamily="34" charset="-122"/>
                  </a:rPr>
                  <a:t> </a:t>
                </a:r>
                <a:r>
                  <a:rPr lang="zh-CN" altLang="en-US" sz="1050" b="1" dirty="0">
                    <a:solidFill>
                      <a:schemeClr val="bg1"/>
                    </a:solidFill>
                    <a:latin typeface="微软雅黑" panose="020B0503020204020204" pitchFamily="34" charset="-122"/>
                    <a:ea typeface="微软雅黑" panose="020B0503020204020204" pitchFamily="34" charset="-122"/>
                  </a:rPr>
                  <a:t>势</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grpSp>
        <p:sp>
          <p:nvSpPr>
            <p:cNvPr id="223" name="文本框 222"/>
            <p:cNvSpPr txBox="1"/>
            <p:nvPr/>
          </p:nvSpPr>
          <p:spPr>
            <a:xfrm>
              <a:off x="660" y="6545"/>
              <a:ext cx="7895" cy="3543"/>
            </a:xfrm>
            <a:prstGeom prst="rect">
              <a:avLst/>
            </a:prstGeom>
            <a:noFill/>
          </p:spPr>
          <p:txBody>
            <a:bodyPr wrap="square" rtlCol="0" anchor="t">
              <a:noAutofit/>
            </a:bodyPr>
            <a:lstStyle/>
            <a:p>
              <a:pPr marL="285750" indent="-285750" algn="l">
                <a:lnSpc>
                  <a:spcPct val="180000"/>
                </a:lnSpc>
                <a:buFont typeface="Wingdings" panose="05000000000000000000" charset="0"/>
                <a:buChar char="Ø"/>
              </a:pPr>
              <a:r>
                <a:rPr lang="zh-CN" altLang="en-US" sz="900" b="1" dirty="0">
                  <a:latin typeface="微软雅黑" panose="020B0503020204020204" pitchFamily="34" charset="-122"/>
                  <a:ea typeface="微软雅黑" panose="020B0503020204020204" pitchFamily="34" charset="-122"/>
                  <a:sym typeface="+mn-ea"/>
                </a:rPr>
                <a:t>个性化服务：</a:t>
              </a:r>
              <a:r>
                <a:rPr lang="zh-CN" altLang="en-US" sz="900" dirty="0">
                  <a:latin typeface="微软雅黑" panose="020B0503020204020204" pitchFamily="34" charset="-122"/>
                  <a:ea typeface="微软雅黑" panose="020B0503020204020204" pitchFamily="34" charset="-122"/>
                  <a:sym typeface="+mn-ea"/>
                </a:rPr>
                <a:t>根据用户偏好、历史行为和实时需求，提供定制化的内容和服务</a:t>
              </a:r>
              <a:endParaRPr lang="zh-CN" altLang="en-US" sz="900" dirty="0">
                <a:latin typeface="微软雅黑" panose="020B0503020204020204" pitchFamily="34" charset="-122"/>
                <a:ea typeface="微软雅黑" panose="020B0503020204020204" pitchFamily="34" charset="-122"/>
                <a:sym typeface="+mn-ea"/>
              </a:endParaRPr>
            </a:p>
            <a:p>
              <a:pPr marL="285750" indent="-285750" algn="l">
                <a:lnSpc>
                  <a:spcPct val="180000"/>
                </a:lnSpc>
                <a:buFont typeface="Wingdings" panose="05000000000000000000" charset="0"/>
                <a:buChar char="Ø"/>
              </a:pPr>
              <a:r>
                <a:rPr lang="zh-CN" altLang="en-US" sz="900" b="1" dirty="0">
                  <a:latin typeface="微软雅黑" panose="020B0503020204020204" pitchFamily="34" charset="-122"/>
                  <a:ea typeface="微软雅黑" panose="020B0503020204020204" pitchFamily="34" charset="-122"/>
                  <a:sym typeface="+mn-ea"/>
                </a:rPr>
                <a:t>自主决策学习能力：</a:t>
              </a:r>
              <a:r>
                <a:rPr lang="zh-CN" altLang="en-US" sz="900" dirty="0">
                  <a:latin typeface="微软雅黑" panose="020B0503020204020204" pitchFamily="34" charset="-122"/>
                  <a:ea typeface="微软雅黑" panose="020B0503020204020204" pitchFamily="34" charset="-122"/>
                  <a:sym typeface="+mn-ea"/>
                </a:rPr>
                <a:t>通过实时数据分析和经验积累，优化决策策略</a:t>
              </a:r>
              <a:endParaRPr lang="zh-CN" altLang="en-US" sz="900" dirty="0">
                <a:latin typeface="微软雅黑" panose="020B0503020204020204" pitchFamily="34" charset="-122"/>
                <a:ea typeface="微软雅黑" panose="020B0503020204020204" pitchFamily="34" charset="-122"/>
                <a:sym typeface="+mn-ea"/>
              </a:endParaRPr>
            </a:p>
            <a:p>
              <a:pPr marL="285750" indent="-285750" algn="l">
                <a:lnSpc>
                  <a:spcPct val="180000"/>
                </a:lnSpc>
                <a:buFont typeface="Wingdings" panose="05000000000000000000" charset="0"/>
                <a:buChar char="Ø"/>
              </a:pPr>
              <a:r>
                <a:rPr lang="zh-CN" altLang="en-US" sz="900" b="1" dirty="0">
                  <a:latin typeface="微软雅黑" panose="020B0503020204020204" pitchFamily="34" charset="-122"/>
                  <a:ea typeface="微软雅黑" panose="020B0503020204020204" pitchFamily="34" charset="-122"/>
                  <a:sym typeface="+mn-ea"/>
                </a:rPr>
                <a:t>多任务协同与跨领域整合：</a:t>
              </a:r>
              <a:r>
                <a:rPr lang="zh-CN" altLang="en-US" sz="900" dirty="0">
                  <a:latin typeface="微软雅黑" panose="020B0503020204020204" pitchFamily="34" charset="-122"/>
                  <a:ea typeface="微软雅黑" panose="020B0503020204020204" pitchFamily="34" charset="-122"/>
                  <a:sym typeface="+mn-ea"/>
                </a:rPr>
                <a:t>不仅能在单一任务中展现优势，还能跨领域协作，发挥更大效能</a:t>
              </a:r>
              <a:endParaRPr lang="zh-CN" altLang="en-US" sz="900" dirty="0">
                <a:latin typeface="微软雅黑" panose="020B0503020204020204" pitchFamily="34" charset="-122"/>
                <a:ea typeface="微软雅黑" panose="020B0503020204020204" pitchFamily="34" charset="-122"/>
                <a:sym typeface="+mn-ea"/>
              </a:endParaRPr>
            </a:p>
            <a:p>
              <a:pPr marL="285750" indent="-285750" algn="l">
                <a:lnSpc>
                  <a:spcPct val="180000"/>
                </a:lnSpc>
                <a:buFont typeface="Wingdings" panose="05000000000000000000" charset="0"/>
                <a:buChar char="Ø"/>
              </a:pPr>
              <a:r>
                <a:rPr lang="zh-CN" altLang="en-US" sz="900" b="1" dirty="0">
                  <a:latin typeface="微软雅黑" panose="020B0503020204020204" pitchFamily="34" charset="-122"/>
                  <a:ea typeface="微软雅黑" panose="020B0503020204020204" pitchFamily="34" charset="-122"/>
                  <a:sym typeface="+mn-ea"/>
                </a:rPr>
                <a:t>成本效益：</a:t>
              </a:r>
              <a:r>
                <a:rPr lang="zh-CN" altLang="en-US" sz="900" dirty="0">
                  <a:latin typeface="微软雅黑" panose="020B0503020204020204" pitchFamily="34" charset="-122"/>
                  <a:ea typeface="微软雅黑" panose="020B0503020204020204" pitchFamily="34" charset="-122"/>
                  <a:sym typeface="+mn-ea"/>
                </a:rPr>
                <a:t>能够在降低运营成本的同时，保持高质量的服务水平</a:t>
              </a:r>
              <a:endParaRPr lang="zh-CN" altLang="en-US" sz="900" dirty="0">
                <a:latin typeface="微软雅黑" panose="020B0503020204020204" pitchFamily="34" charset="-122"/>
                <a:ea typeface="微软雅黑" panose="020B0503020204020204" pitchFamily="34" charset="-122"/>
                <a:sym typeface="+mn-ea"/>
              </a:endParaRPr>
            </a:p>
            <a:p>
              <a:pPr marL="285750" indent="-285750" algn="l">
                <a:lnSpc>
                  <a:spcPct val="180000"/>
                </a:lnSpc>
                <a:buFont typeface="Wingdings" panose="05000000000000000000" charset="0"/>
                <a:buChar char="Ø"/>
              </a:pPr>
              <a:r>
                <a:rPr lang="zh-CN" altLang="en-US" sz="900" b="1" dirty="0">
                  <a:latin typeface="微软雅黑" panose="020B0503020204020204" pitchFamily="34" charset="-122"/>
                  <a:ea typeface="微软雅黑" panose="020B0503020204020204" pitchFamily="34" charset="-122"/>
                  <a:sym typeface="+mn-ea"/>
                </a:rPr>
                <a:t>灵活性与适应性：</a:t>
              </a:r>
              <a:r>
                <a:rPr lang="zh-CN" altLang="en-US" sz="900" dirty="0">
                  <a:latin typeface="微软雅黑" panose="020B0503020204020204" pitchFamily="34" charset="-122"/>
                  <a:ea typeface="微软雅黑" panose="020B0503020204020204" pitchFamily="34" charset="-122"/>
                  <a:sym typeface="+mn-ea"/>
                </a:rPr>
                <a:t>不断学习和进化，适应新的环境和任务要求</a:t>
              </a:r>
              <a:endParaRPr lang="zh-CN" altLang="en-US" sz="900" dirty="0">
                <a:latin typeface="微软雅黑" panose="020B0503020204020204" pitchFamily="34" charset="-122"/>
                <a:ea typeface="微软雅黑" panose="020B0503020204020204" pitchFamily="34" charset="-122"/>
                <a:sym typeface="+mn-ea"/>
              </a:endParaRPr>
            </a:p>
          </p:txBody>
        </p:sp>
      </p:grpSp>
      <p:sp>
        <p:nvSpPr>
          <p:cNvPr id="2" name="文本框 1"/>
          <p:cNvSpPr txBox="1"/>
          <p:nvPr>
            <p:custDataLst>
              <p:tags r:id="rId1"/>
            </p:custDataLst>
          </p:nvPr>
        </p:nvSpPr>
        <p:spPr>
          <a:xfrm>
            <a:off x="0" y="619601"/>
            <a:ext cx="9137809" cy="672941"/>
          </a:xfrm>
          <a:prstGeom prst="rect">
            <a:avLst/>
          </a:prstGeom>
          <a:solidFill>
            <a:srgbClr val="0070BF">
              <a:alpha val="4000"/>
            </a:srgbClr>
          </a:solidFill>
        </p:spPr>
        <p:txBody>
          <a:bodyPr wrap="square" lIns="297180" rIns="297180" rtlCol="0" anchor="t" anchorCtr="0">
            <a:noAutofit/>
          </a:bodyPr>
          <a:lstStyle/>
          <a:p>
            <a:pPr marL="285750" indent="-285750" algn="just">
              <a:lnSpc>
                <a:spcPct val="150000"/>
              </a:lnSpc>
              <a:buFont typeface="Wingdings" panose="05000000000000000000" charset="0"/>
              <a:buChar char=""/>
            </a:pPr>
            <a:r>
              <a:rPr lang="zh-CN" altLang="en-US" sz="1200" dirty="0">
                <a:latin typeface="微软雅黑" panose="020B0503020204020204" pitchFamily="34" charset="-122"/>
                <a:ea typeface="微软雅黑" panose="020B0503020204020204" pitchFamily="34" charset="-122"/>
                <a:sym typeface="+mn-ea"/>
              </a:rPr>
              <a:t>智能体是以</a:t>
            </a:r>
            <a:r>
              <a:rPr lang="en-US" altLang="zh-CN" sz="1200" dirty="0">
                <a:latin typeface="微软雅黑" panose="020B0503020204020204" pitchFamily="34" charset="-122"/>
                <a:ea typeface="微软雅黑" panose="020B0503020204020204" pitchFamily="34" charset="-122"/>
                <a:sym typeface="+mn-ea"/>
              </a:rPr>
              <a:t>AI</a:t>
            </a:r>
            <a:r>
              <a:rPr lang="zh-CN" altLang="en-US" sz="1200" dirty="0">
                <a:latin typeface="微软雅黑" panose="020B0503020204020204" pitchFamily="34" charset="-122"/>
                <a:ea typeface="微软雅黑" panose="020B0503020204020204" pitchFamily="34" charset="-122"/>
                <a:sym typeface="+mn-ea"/>
              </a:rPr>
              <a:t>为核心，具备</a:t>
            </a:r>
            <a:r>
              <a:rPr lang="zh-CN" altLang="en-US" sz="1200" b="1" dirty="0">
                <a:latin typeface="微软雅黑" panose="020B0503020204020204" pitchFamily="34" charset="-122"/>
                <a:ea typeface="微软雅黑" panose="020B0503020204020204" pitchFamily="34" charset="-122"/>
                <a:sym typeface="+mn-ea"/>
              </a:rPr>
              <a:t>环境感知</a:t>
            </a:r>
            <a:r>
              <a:rPr lang="zh-CN" altLang="en-US" sz="1200" dirty="0">
                <a:latin typeface="微软雅黑" panose="020B0503020204020204" pitchFamily="34" charset="-122"/>
                <a:ea typeface="微软雅黑" panose="020B0503020204020204" pitchFamily="34" charset="-122"/>
                <a:sym typeface="+mn-ea"/>
              </a:rPr>
              <a:t>、</a:t>
            </a:r>
            <a:r>
              <a:rPr lang="zh-CN" altLang="en-US" sz="1200" b="1" dirty="0">
                <a:latin typeface="微软雅黑" panose="020B0503020204020204" pitchFamily="34" charset="-122"/>
                <a:ea typeface="微软雅黑" panose="020B0503020204020204" pitchFamily="34" charset="-122"/>
                <a:sym typeface="+mn-ea"/>
              </a:rPr>
              <a:t>信息处理</a:t>
            </a:r>
            <a:r>
              <a:rPr lang="zh-CN" altLang="en-US" sz="1200" dirty="0">
                <a:latin typeface="微软雅黑" panose="020B0503020204020204" pitchFamily="34" charset="-122"/>
                <a:ea typeface="微软雅黑" panose="020B0503020204020204" pitchFamily="34" charset="-122"/>
                <a:sym typeface="+mn-ea"/>
              </a:rPr>
              <a:t>与</a:t>
            </a:r>
            <a:r>
              <a:rPr lang="zh-CN" altLang="en-US" sz="1200" b="1" dirty="0">
                <a:latin typeface="微软雅黑" panose="020B0503020204020204" pitchFamily="34" charset="-122"/>
                <a:ea typeface="微软雅黑" panose="020B0503020204020204" pitchFamily="34" charset="-122"/>
                <a:sym typeface="+mn-ea"/>
              </a:rPr>
              <a:t>任务执行</a:t>
            </a:r>
            <a:r>
              <a:rPr lang="zh-CN" altLang="en-US" sz="1200" dirty="0">
                <a:latin typeface="微软雅黑" panose="020B0503020204020204" pitchFamily="34" charset="-122"/>
                <a:ea typeface="微软雅黑" panose="020B0503020204020204" pitchFamily="34" charset="-122"/>
                <a:sym typeface="+mn-ea"/>
              </a:rPr>
              <a:t>等能力的自主系统，其通过整合多模态信息，结合知识库与工具链，模拟人类智能行为，实现自然、高效的个性化交互，适用于客服助手、自动化系统等需</a:t>
            </a:r>
            <a:r>
              <a:rPr lang="zh-CN" altLang="en-US" sz="1200" b="1" dirty="0">
                <a:latin typeface="微软雅黑" panose="020B0503020204020204" pitchFamily="34" charset="-122"/>
                <a:ea typeface="微软雅黑" panose="020B0503020204020204" pitchFamily="34" charset="-122"/>
                <a:sym typeface="+mn-ea"/>
              </a:rPr>
              <a:t>实时响应与多任务协同</a:t>
            </a:r>
            <a:r>
              <a:rPr lang="zh-CN" altLang="en-US" sz="1200" dirty="0">
                <a:latin typeface="微软雅黑" panose="020B0503020204020204" pitchFamily="34" charset="-122"/>
                <a:ea typeface="微软雅黑" panose="020B0503020204020204" pitchFamily="34" charset="-122"/>
                <a:sym typeface="+mn-ea"/>
              </a:rPr>
              <a:t>的场景。</a:t>
            </a:r>
            <a:endParaRPr lang="zh-CN" altLang="en-US"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251460" y="2788285"/>
            <a:ext cx="3900170" cy="2369820"/>
          </a:xfrm>
          <a:prstGeom prst="rect">
            <a:avLst/>
          </a:prstGeom>
        </p:spPr>
      </p:pic>
    </p:spTree>
  </p:cSld>
  <p:clrMapOvr>
    <a:masterClrMapping/>
  </p:clrMapOvr>
</p:sld>
</file>

<file path=ppt/tags/tag1.xml><?xml version="1.0" encoding="utf-8"?>
<p:tagLst xmlns:p="http://schemas.openxmlformats.org/presentationml/2006/main">
  <p:tag name="PA" val="v5.2.7"/>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 name="KSO_WM_DIAGRAM_VIRTUALLY_FRAME" val="{&quot;height&quot;:256.4,&quot;left&quot;:161.55,&quot;top&quot;:112.55,&quot;width&quot;:509.95}"/>
</p:tagLst>
</file>

<file path=ppt/tags/tag102.xml><?xml version="1.0" encoding="utf-8"?>
<p:tagLst xmlns:p="http://schemas.openxmlformats.org/presentationml/2006/main">
  <p:tag name="KSO_WM_BEAUTIFY_FLAG" val=""/>
  <p:tag name="KSO_WM_DIAGRAM_VIRTUALLY_FRAME" val="{&quot;height&quot;:256.4,&quot;left&quot;:161.55,&quot;top&quot;:112.55,&quot;width&quot;:509.95}"/>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 name="KSO_WM_DIAGRAM_VIRTUALLY_FRAME" val="{&quot;height&quot;:256.4,&quot;left&quot;:161.55,&quot;top&quot;:112.55,&quot;width&quot;:509.95}"/>
</p:tagLst>
</file>

<file path=ppt/tags/tag106.xml><?xml version="1.0" encoding="utf-8"?>
<p:tagLst xmlns:p="http://schemas.openxmlformats.org/presentationml/2006/main">
  <p:tag name="KSO_WM_BEAUTIFY_FLAG" val=""/>
  <p:tag name="KSO_WM_DIAGRAM_VIRTUALLY_FRAME" val="{&quot;height&quot;:256.4,&quot;left&quot;:161.55,&quot;top&quot;:112.55,&quot;width&quot;:509.95}"/>
</p:tagLst>
</file>

<file path=ppt/tags/tag107.xml><?xml version="1.0" encoding="utf-8"?>
<p:tagLst xmlns:p="http://schemas.openxmlformats.org/presentationml/2006/main">
  <p:tag name="KSO_WM_BEAUTIFY_FLAG" val=""/>
  <p:tag name="KSO_WM_DIAGRAM_VIRTUALLY_FRAME" val="{&quot;height&quot;:256.4,&quot;left&quot;:161.55,&quot;top&quot;:112.55,&quot;width&quot;:509.95}"/>
</p:tagLst>
</file>

<file path=ppt/tags/tag108.xml><?xml version="1.0" encoding="utf-8"?>
<p:tagLst xmlns:p="http://schemas.openxmlformats.org/presentationml/2006/main">
  <p:tag name="KSO_WM_BEAUTIFY_FLAG" val=""/>
  <p:tag name="KSO_WM_DIAGRAM_VIRTUALLY_FRAME" val="{&quot;height&quot;:256.4,&quot;left&quot;:161.55,&quot;top&quot;:112.55,&quot;width&quot;:509.95}"/>
</p:tagLst>
</file>

<file path=ppt/tags/tag109.xml><?xml version="1.0" encoding="utf-8"?>
<p:tagLst xmlns:p="http://schemas.openxmlformats.org/presentationml/2006/main">
  <p:tag name="KSO_WM_BEAUTIFY_FLAG" val=""/>
  <p:tag name="KSO_WM_DIAGRAM_VIRTUALLY_FRAME" val="{&quot;height&quot;:256.4,&quot;left&quot;:161.55,&quot;top&quot;:112.55,&quot;width&quot;:509.95}"/>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 name="KSO_WM_DIAGRAM_VIRTUALLY_FRAME" val="{&quot;height&quot;:256.4,&quot;left&quot;:161.55,&quot;top&quot;:112.55,&quot;width&quot;:509.95}"/>
</p:tagLst>
</file>

<file path=ppt/tags/tag111.xml><?xml version="1.0" encoding="utf-8"?>
<p:tagLst xmlns:p="http://schemas.openxmlformats.org/presentationml/2006/main">
  <p:tag name="KSO_WM_BEAUTIFY_FLAG" val=""/>
  <p:tag name="KSO_WM_DIAGRAM_VIRTUALLY_FRAME" val="{&quot;height&quot;:256.4,&quot;left&quot;:161.55,&quot;top&quot;:112.55,&quot;width&quot;:509.95}"/>
</p:tagLst>
</file>

<file path=ppt/tags/tag112.xml><?xml version="1.0" encoding="utf-8"?>
<p:tagLst xmlns:p="http://schemas.openxmlformats.org/presentationml/2006/main">
  <p:tag name="KSO_WM_BEAUTIFY_FLAG" val=""/>
  <p:tag name="KSO_WM_DIAGRAM_VIRTUALLY_FRAME" val="{&quot;height&quot;:256.4,&quot;left&quot;:161.55,&quot;top&quot;:112.55,&quot;width&quot;:509.95}"/>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TABLE_ENDDRAG_ORIGIN_RECT" val="417*303"/>
  <p:tag name="TABLE_ENDDRAG_RECT" val="167*60*417*303"/>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TABLE_ENDDRAG_ORIGIN_RECT" val="662*187"/>
  <p:tag name="TABLE_ENDDRAG_RECT" val="26*92*662*187"/>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AS_UNIQUEID" val="72"/>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AS_UNIQUEID" val="72"/>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PA" val="v3.0.1"/>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PA" val="v3.0.1"/>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PA" val="v3.0.1"/>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PA" val="v5.2.7"/>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TABLE_ENDDRAG_ORIGIN_RECT" val="287*276"/>
  <p:tag name="TABLE_ENDDRAG_RECT" val="397*237*287*276"/>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TABLE_ENDDRAG_ORIGIN_RECT" val="356*217"/>
  <p:tag name="TABLE_ENDDRAG_RECT" val="15*183*356*217"/>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DIAGRAM_VIRTUALLY_FRAME" val="{&quot;height&quot;:371.47732283464563,&quot;left&quot;:496.7111811023622,&quot;top&quot;:132.81913385826772,&quot;width&quot;:430.3171653543306}"/>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UNIT_VALUE" val="1904*1577"/>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804_1*d*1"/>
  <p:tag name="KSO_WM_TEMPLATE_CATEGORY" val="custom"/>
  <p:tag name="KSO_WM_TEMPLATE_INDEX" val="20231804"/>
  <p:tag name="KSO_WM_UNIT_LAYERLEVEL" val="1"/>
  <p:tag name="KSO_WM_TAG_VERSION" val="3.0"/>
  <p:tag name="KSO_WM_BEAUTIFY_FLAG" val="#wm#"/>
  <p:tag name="KSO_WM_UNIT_PICTURE_SUBTYPE" val="b"/>
  <p:tag name="KSO_WM_UNIT_USESOURCEFORMAT_APPLY" val="0"/>
</p:tagLst>
</file>

<file path=ppt/tags/tag31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59_2*l_h_f*1_1_1"/>
  <p:tag name="KSO_WM_TEMPLATE_CATEGORY" val="diagram"/>
  <p:tag name="KSO_WM_TEMPLATE_INDEX" val="20231759"/>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83.20448818897637,&quot;left&quot;:54.782322834645676,&quot;top&quot;:71.04551181102366,&quot;width&quot;:821.16767716535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3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59_2*l_h_a*1_1_1"/>
  <p:tag name="KSO_WM_TEMPLATE_CATEGORY" val="diagram"/>
  <p:tag name="KSO_WM_TEMPLATE_INDEX" val="20231759"/>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83.20448818897637,&quot;left&quot;:54.782322834645676,&quot;top&quot;:71.04551181102366,&quot;width&quot;:821.16767716535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0"/>
</p:tagLst>
</file>

<file path=ppt/tags/tag31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59_2*l_h_f*1_2_1"/>
  <p:tag name="KSO_WM_TEMPLATE_CATEGORY" val="diagram"/>
  <p:tag name="KSO_WM_TEMPLATE_INDEX" val="20231759"/>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83.20448818897637,&quot;left&quot;:54.782322834645676,&quot;top&quot;:71.04551181102366,&quot;width&quot;:821.16767716535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31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59_2*l_h_a*1_2_1"/>
  <p:tag name="KSO_WM_TEMPLATE_CATEGORY" val="diagram"/>
  <p:tag name="KSO_WM_TEMPLATE_INDEX" val="20231759"/>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83.20448818897637,&quot;left&quot;:54.782322834645676,&quot;top&quot;:71.04551181102366,&quot;width&quot;:821.16767716535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0"/>
</p:tagLst>
</file>

<file path=ppt/tags/tag3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59_2*l_h_f*1_3_1"/>
  <p:tag name="KSO_WM_TEMPLATE_CATEGORY" val="diagram"/>
  <p:tag name="KSO_WM_TEMPLATE_INDEX" val="20231759"/>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83.20448818897637,&quot;left&quot;:54.782322834645676,&quot;top&quot;:71.04551181102366,&quot;width&quot;:821.16767716535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3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59_2*l_h_a*1_3_1"/>
  <p:tag name="KSO_WM_TEMPLATE_CATEGORY" val="diagram"/>
  <p:tag name="KSO_WM_TEMPLATE_INDEX" val="20231759"/>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83.20448818897637,&quot;left&quot;:54.782322834645676,&quot;top&quot;:71.04551181102366,&quot;width&quot;:821.16767716535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0"/>
</p:tagLst>
</file>

<file path=ppt/tags/tag3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59_2*l_h_f*1_1_1"/>
  <p:tag name="KSO_WM_TEMPLATE_CATEGORY" val="diagram"/>
  <p:tag name="KSO_WM_TEMPLATE_INDEX" val="20231759"/>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83.20448818897637,&quot;left&quot;:54.782322834645676,&quot;top&quot;:71.04551181102366,&quot;width&quot;:821.16767716535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3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59_2*l_h_f*1_1_1"/>
  <p:tag name="KSO_WM_TEMPLATE_CATEGORY" val="diagram"/>
  <p:tag name="KSO_WM_TEMPLATE_INDEX" val="20231759"/>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83.20448818897637,&quot;left&quot;:54.782322834645676,&quot;top&quot;:71.04551181102366,&quot;width&quot;:821.167677165354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USESOURCEFORMAT_APPLY" val="0"/>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22.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23.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24.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25.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26.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27.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28.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29.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31.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32.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33.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34.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35.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36.xml><?xml version="1.0" encoding="utf-8"?>
<p:tagLst xmlns:p="http://schemas.openxmlformats.org/presentationml/2006/main">
  <p:tag name="KSO_WM_DIAGRAM_VIRTUALLY_FRAME" val="{&quot;height&quot;:315.06889763779526,&quot;left&quot;:47,&quot;top&quot;:158.74015748031496,&quot;width&quot;:861.65}"/>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DIAGRAM_VIRTUALLY_FRAME" val="{&quot;height&quot;:561.9021606540358,&quot;left&quot;:24.25,&quot;top&quot;:145.25,&quot;width&quot;:913.7}"/>
</p:tagLst>
</file>

<file path=ppt/tags/tag339.xml><?xml version="1.0" encoding="utf-8"?>
<p:tagLst xmlns:p="http://schemas.openxmlformats.org/presentationml/2006/main">
  <p:tag name="KSO_WM_BEAUTIFY_FLAG" val=""/>
  <p:tag name="KSO_WM_DIAGRAM_VIRTUALLY_FRAME" val="{&quot;height&quot;:561.9021606540358,&quot;left&quot;:24.25,&quot;top&quot;:145.25,&quot;width&quot;:913.7}"/>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DIAGRAM_VIRTUALLY_FRAME" val="{&quot;height&quot;:561.9021606540358,&quot;left&quot;:24.25,&quot;top&quot;:145.25,&quot;width&quot;:913.7}"/>
</p:tagLst>
</file>

<file path=ppt/tags/tag341.xml><?xml version="1.0" encoding="utf-8"?>
<p:tagLst xmlns:p="http://schemas.openxmlformats.org/presentationml/2006/main">
  <p:tag name="KSO_WM_BEAUTIFY_FLAG" val=""/>
  <p:tag name="KSO_WM_DIAGRAM_VIRTUALLY_FRAME" val="{&quot;height&quot;:561.9021606540358,&quot;left&quot;:24.25,&quot;top&quot;:145.25,&quot;width&quot;:913.7}"/>
</p:tagLst>
</file>

<file path=ppt/tags/tag342.xml><?xml version="1.0" encoding="utf-8"?>
<p:tagLst xmlns:p="http://schemas.openxmlformats.org/presentationml/2006/main">
  <p:tag name="KSO_WM_DIAGRAM_VIRTUALLY_FRAME" val="{&quot;height&quot;:561.9021606540358,&quot;left&quot;:24.25,&quot;top&quot;:145.25,&quot;width&quot;:913.7}"/>
</p:tagLst>
</file>

<file path=ppt/tags/tag343.xml><?xml version="1.0" encoding="utf-8"?>
<p:tagLst xmlns:p="http://schemas.openxmlformats.org/presentationml/2006/main">
  <p:tag name="KSO_WM_BEAUTIFY_FLAG" val=""/>
  <p:tag name="KSO_WM_DIAGRAM_VIRTUALLY_FRAME" val="{&quot;height&quot;:561.9021606540358,&quot;left&quot;:24.25,&quot;top&quot;:145.25,&quot;width&quot;:913.7}"/>
</p:tagLst>
</file>

<file path=ppt/tags/tag344.xml><?xml version="1.0" encoding="utf-8"?>
<p:tagLst xmlns:p="http://schemas.openxmlformats.org/presentationml/2006/main">
  <p:tag name="KSO_WM_DIAGRAM_VIRTUALLY_FRAME" val="{&quot;height&quot;:561.9021606540358,&quot;left&quot;:24.25,&quot;top&quot;:145.25,&quot;width&quot;:913.7}"/>
</p:tagLst>
</file>

<file path=ppt/tags/tag345.xml><?xml version="1.0" encoding="utf-8"?>
<p:tagLst xmlns:p="http://schemas.openxmlformats.org/presentationml/2006/main">
  <p:tag name="KSO_WM_BEAUTIFY_FLAG" val=""/>
  <p:tag name="KSO_WM_DIAGRAM_VIRTUALLY_FRAME" val="{&quot;height&quot;:561.9021606540358,&quot;left&quot;:24.25,&quot;top&quot;:145.25,&quot;width&quot;:913.7}"/>
</p:tagLst>
</file>

<file path=ppt/tags/tag346.xml><?xml version="1.0" encoding="utf-8"?>
<p:tagLst xmlns:p="http://schemas.openxmlformats.org/presentationml/2006/main">
  <p:tag name="KSO_WM_DIAGRAM_VIRTUALLY_FRAME" val="{&quot;height&quot;:561.9021606540358,&quot;left&quot;:24.25,&quot;top&quot;:145.25,&quot;width&quot;:913.7}"/>
</p:tagLst>
</file>

<file path=ppt/tags/tag347.xml><?xml version="1.0" encoding="utf-8"?>
<p:tagLst xmlns:p="http://schemas.openxmlformats.org/presentationml/2006/main">
  <p:tag name="TABLE_ENDDRAG_ORIGIN_RECT" val="459*414"/>
  <p:tag name="TABLE_ENDDRAG_RECT" val="479*110*459*414"/>
  <p:tag name="KSO_WM_BEAUTIFY_FLAG" val=""/>
</p:tagLst>
</file>

<file path=ppt/tags/tag348.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658_3*l_h_f*1_1_1"/>
  <p:tag name="KSO_WM_TEMPLATE_CATEGORY" val="diagram"/>
  <p:tag name="KSO_WM_TEMPLATE_INDEX" val="20233658"/>
  <p:tag name="KSO_WM_UNIT_LAYERLEVEL" val="1_1_1"/>
  <p:tag name="KSO_WM_TAG_VERSION" val="3.0"/>
  <p:tag name="KSO_WM_UNIT_VALUE" val="87"/>
  <p:tag name="KSO_WM_DIAGRAM_MAX_ITEMCNT" val="3"/>
  <p:tag name="KSO_WM_DIAGRAM_MIN_ITEMCNT" val="1"/>
  <p:tag name="KSO_WM_DIAGRAM_VIRTUALLY_FRAME" val="{&quot;height&quot;:416.03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 name="KSO_WM_UNIT_USESOURCEFORMAT_APPLY" val="1"/>
</p:tagLst>
</file>

<file path=ppt/tags/tag34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658_3*l_h_a*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16.03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BEAUTIFY_FLAG" val="#wm#"/>
  <p:tag name="KSO_WM_UNIT_TEXT_FILL_FORE_SCHEMECOLOR_INDEX" val="1"/>
  <p:tag name="KSO_WM_UNIT_TEXT_FILL_TYPE" val="1"/>
  <p:tag name="KSO_WM_UNIT_PRESET_TEXT" val="此处添加项标题"/>
  <p:tag name="KSO_WM_UNIT_TEXT_TYPE" val="1"/>
  <p:tag name="KSO_WM_UNIT_USESOURCEFORMAT_APPLY" val="1"/>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3658_3*l_h_i*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16.0386261322743,&quot;left&quot;:61.74228041280908,&quot;top&quot;:113.36137386772575,&quot;width&quot;:395.600006103515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1"/>
</p:tagLst>
</file>

<file path=ppt/tags/tag35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658_3*l_h_f*1_2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16.03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7"/>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 name="KSO_WM_UNIT_USESOURCEFORMAT_APPLY" val="1"/>
</p:tagLst>
</file>

<file path=ppt/tags/tag35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658_3*l_h_a*1_2_1"/>
  <p:tag name="KSO_WM_TEMPLATE_CATEGORY" val="diagram"/>
  <p:tag name="KSO_WM_TEMPLATE_INDEX" val="20233658"/>
  <p:tag name="KSO_WM_UNIT_LAYERLEVEL" val="1_1_1"/>
  <p:tag name="KSO_WM_TAG_VERSION" val="3.0"/>
  <p:tag name="KSO_WM_UNIT_VALUE" val="21"/>
  <p:tag name="KSO_WM_DIAGRAM_MAX_ITEMCNT" val="3"/>
  <p:tag name="KSO_WM_DIAGRAM_MIN_ITEMCNT" val="1"/>
  <p:tag name="KSO_WM_DIAGRAM_VIRTUALLY_FRAME" val="{&quot;height&quot;:416.03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此处添加项标题"/>
  <p:tag name="KSO_WM_UNIT_TEXT_TYPE" val="1"/>
  <p:tag name="KSO_WM_UNIT_USESOURCEFORMAT_APPLY" val="1"/>
</p:tagLst>
</file>

<file path=ppt/tags/tag35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3658_3*l_h_i*1_2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16.0386261322743,&quot;left&quot;:61.74228041280908,&quot;top&quot;:113.36137386772575,&quot;width&quot;:395.600006103515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1"/>
</p:tagLst>
</file>

<file path=ppt/tags/tag35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658_3*l_h_f*1_3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16.03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7"/>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 name="KSO_WM_UNIT_USESOURCEFORMAT_APPLY" val="1"/>
</p:tagLst>
</file>

<file path=ppt/tags/tag35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658_3*l_h_a*1_3_1"/>
  <p:tag name="KSO_WM_TEMPLATE_CATEGORY" val="diagram"/>
  <p:tag name="KSO_WM_TEMPLATE_INDEX" val="20233658"/>
  <p:tag name="KSO_WM_UNIT_LAYERLEVEL" val="1_1_1"/>
  <p:tag name="KSO_WM_TAG_VERSION" val="3.0"/>
  <p:tag name="KSO_WM_UNIT_VALUE" val="21"/>
  <p:tag name="KSO_WM_DIAGRAM_MAX_ITEMCNT" val="3"/>
  <p:tag name="KSO_WM_DIAGRAM_MIN_ITEMCNT" val="1"/>
  <p:tag name="KSO_WM_DIAGRAM_VIRTUALLY_FRAME" val="{&quot;height&quot;:416.03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此处添加项标题"/>
  <p:tag name="KSO_WM_UNIT_TEXT_TYPE" val="1"/>
  <p:tag name="KSO_WM_UNIT_USESOURCEFORMAT_APPLY" val="1"/>
</p:tagLst>
</file>

<file path=ppt/tags/tag35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3658_3*l_h_i*1_3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16.0386261322743,&quot;left&quot;:61.74228041280908,&quot;top&quot;:113.36137386772575,&quot;width&quot;:395.600006103515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1"/>
</p:tagLst>
</file>

<file path=ppt/tags/tag35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81.641*348.251"/>
  <p:tag name="KSO_WM_SLIDE_POSITION" val="68.6846*121.233"/>
  <p:tag name="KSO_WM_SLIDE_LAYOUT" val="a_β_l"/>
  <p:tag name="KSO_WM_SLIDE_LAYOUT_CNT" val="1_1_1"/>
  <p:tag name="KSO_WM_SPECIAL_SOURCE" val="bdnull"/>
  <p:tag name="KSO_WM_DIAGRAM_GROUP_CODE" val="l1-1"/>
  <p:tag name="KSO_WM_SLIDE_DIAGTYPE" val="l"/>
  <p:tag name="KSO_WM_TEMPLATE_INDEX" val="20233666"/>
  <p:tag name="KSO_WM_TEMPLATE_SUBCATEGORY" val="0"/>
  <p:tag name="KSO_WM_SLIDE_INDEX" val="1"/>
  <p:tag name="KSO_WM_TAG_VERSION" val="3.0"/>
  <p:tag name="KSO_WM_SLIDE_ID" val="custom20233666_1"/>
  <p:tag name="KSO_WM_SLIDE_ITEM_CNT" val="3"/>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DIAGRAM_VIRTUALLY_FRAME" val="{&quot;height&quot;:561.9021606540358,&quot;left&quot;:24.25,&quot;top&quot;:145.25,&quot;width&quot;:913.7}"/>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 name="KSO_WM_DIAGRAM_VIRTUALLY_FRAME" val="{&quot;height&quot;:561.9021606540358,&quot;left&quot;:24.25,&quot;top&quot;:145.25,&quot;width&quot;:913.7}"/>
</p:tagLst>
</file>

<file path=ppt/tags/tag361.xml><?xml version="1.0" encoding="utf-8"?>
<p:tagLst xmlns:p="http://schemas.openxmlformats.org/presentationml/2006/main">
  <p:tag name="KSO_WM_DIAGRAM_VIRTUALLY_FRAME" val="{&quot;height&quot;:561.9021606540358,&quot;left&quot;:24.25,&quot;top&quot;:145.25,&quot;width&quot;:913.7}"/>
</p:tagLst>
</file>

<file path=ppt/tags/tag362.xml><?xml version="1.0" encoding="utf-8"?>
<p:tagLst xmlns:p="http://schemas.openxmlformats.org/presentationml/2006/main">
  <p:tag name="KSO_WM_BEAUTIFY_FLAG" val=""/>
  <p:tag name="KSO_WM_DIAGRAM_VIRTUALLY_FRAME" val="{&quot;height&quot;:561.9021606540358,&quot;left&quot;:24.25,&quot;top&quot;:145.25,&quot;width&quot;:913.7}"/>
</p:tagLst>
</file>

<file path=ppt/tags/tag363.xml><?xml version="1.0" encoding="utf-8"?>
<p:tagLst xmlns:p="http://schemas.openxmlformats.org/presentationml/2006/main">
  <p:tag name="KSO_WM_DIAGRAM_VIRTUALLY_FRAME" val="{&quot;height&quot;:561.9021606540358,&quot;left&quot;:24.25,&quot;top&quot;:145.25,&quot;width&quot;:913.7}"/>
</p:tagLst>
</file>

<file path=ppt/tags/tag364.xml><?xml version="1.0" encoding="utf-8"?>
<p:tagLst xmlns:p="http://schemas.openxmlformats.org/presentationml/2006/main">
  <p:tag name="KSO_WM_BEAUTIFY_FLAG" val=""/>
  <p:tag name="KSO_WM_DIAGRAM_VIRTUALLY_FRAME" val="{&quot;height&quot;:561.9021606540358,&quot;left&quot;:24.25,&quot;top&quot;:145.25,&quot;width&quot;:913.7}"/>
</p:tagLst>
</file>

<file path=ppt/tags/tag365.xml><?xml version="1.0" encoding="utf-8"?>
<p:tagLst xmlns:p="http://schemas.openxmlformats.org/presentationml/2006/main">
  <p:tag name="KSO_WM_DIAGRAM_VIRTUALLY_FRAME" val="{&quot;height&quot;:561.9021606540358,&quot;left&quot;:24.25,&quot;top&quot;:145.25,&quot;width&quot;:913.7}"/>
</p:tagLst>
</file>

<file path=ppt/tags/tag366.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658_3*l_h_f*1_1_1"/>
  <p:tag name="KSO_WM_TEMPLATE_CATEGORY" val="diagram"/>
  <p:tag name="KSO_WM_TEMPLATE_INDEX" val="20233658"/>
  <p:tag name="KSO_WM_UNIT_LAYERLEVEL" val="1_1_1"/>
  <p:tag name="KSO_WM_TAG_VERSION" val="3.0"/>
  <p:tag name="KSO_WM_UNIT_VALUE" val="87"/>
  <p:tag name="KSO_WM_DIAGRAM_MAX_ITEMCNT" val="3"/>
  <p:tag name="KSO_WM_DIAGRAM_MIN_ITEMCNT" val="1"/>
  <p:tag name="KSO_WM_DIAGRAM_VIRTUALLY_FRAME" val="{&quot;height&quot;:420.98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 name="KSO_WM_UNIT_USESOURCEFORMAT_APPLY" val="1"/>
</p:tagLst>
</file>

<file path=ppt/tags/tag367.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658_3*l_h_a*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20.98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1"/>
  <p:tag name="KSO_WM_BEAUTIFY_FLAG" val="#wm#"/>
  <p:tag name="KSO_WM_UNIT_TEXT_FILL_FORE_SCHEMECOLOR_INDEX" val="1"/>
  <p:tag name="KSO_WM_UNIT_TEXT_FILL_TYPE" val="1"/>
  <p:tag name="KSO_WM_UNIT_PRESET_TEXT" val="此处添加项标题"/>
  <p:tag name="KSO_WM_UNIT_TEXT_TYPE" val="1"/>
  <p:tag name="KSO_WM_UNIT_USESOURCEFORMAT_APPLY" val="1"/>
</p:tagLst>
</file>

<file path=ppt/tags/tag36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3658_3*l_h_i*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20.9886261322743,&quot;left&quot;:61.74228041280908,&quot;top&quot;:113.36137386772575,&quot;width&quot;:395.600006103515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1"/>
</p:tagLst>
</file>

<file path=ppt/tags/tag36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658_3*l_h_f*1_2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20.98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7"/>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 name="KSO_WM_UNIT_USESOURCEFORMAT_APPLY" val="1"/>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658_3*l_h_a*1_2_1"/>
  <p:tag name="KSO_WM_TEMPLATE_CATEGORY" val="diagram"/>
  <p:tag name="KSO_WM_TEMPLATE_INDEX" val="20233658"/>
  <p:tag name="KSO_WM_UNIT_LAYERLEVEL" val="1_1_1"/>
  <p:tag name="KSO_WM_TAG_VERSION" val="3.0"/>
  <p:tag name="KSO_WM_UNIT_VALUE" val="21"/>
  <p:tag name="KSO_WM_DIAGRAM_MAX_ITEMCNT" val="3"/>
  <p:tag name="KSO_WM_DIAGRAM_MIN_ITEMCNT" val="1"/>
  <p:tag name="KSO_WM_DIAGRAM_VIRTUALLY_FRAME" val="{&quot;height&quot;:420.98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此处添加项标题"/>
  <p:tag name="KSO_WM_UNIT_TEXT_TYPE" val="1"/>
  <p:tag name="KSO_WM_UNIT_USESOURCEFORMAT_APPLY" val="1"/>
</p:tagLst>
</file>

<file path=ppt/tags/tag37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3658_3*l_h_i*1_2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20.9886261322743,&quot;left&quot;:61.74228041280908,&quot;top&quot;:113.36137386772575,&quot;width&quot;:395.600006103515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1"/>
</p:tagLst>
</file>

<file path=ppt/tags/tag37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658_3*l_h_f*1_3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20.98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7"/>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 name="KSO_WM_UNIT_USESOURCEFORMAT_APPLY" val="1"/>
</p:tagLst>
</file>

<file path=ppt/tags/tag37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658_3*l_h_a*1_3_1"/>
  <p:tag name="KSO_WM_TEMPLATE_CATEGORY" val="diagram"/>
  <p:tag name="KSO_WM_TEMPLATE_INDEX" val="20233658"/>
  <p:tag name="KSO_WM_UNIT_LAYERLEVEL" val="1_1_1"/>
  <p:tag name="KSO_WM_TAG_VERSION" val="3.0"/>
  <p:tag name="KSO_WM_UNIT_VALUE" val="21"/>
  <p:tag name="KSO_WM_DIAGRAM_MAX_ITEMCNT" val="3"/>
  <p:tag name="KSO_WM_DIAGRAM_MIN_ITEMCNT" val="1"/>
  <p:tag name="KSO_WM_DIAGRAM_VIRTUALLY_FRAME" val="{&quot;height&quot;:420.9886261322743,&quot;left&quot;:61.74228041280908,&quot;top&quot;:113.36137386772575,&quot;width&quot;:395.600006103515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此处添加项标题"/>
  <p:tag name="KSO_WM_UNIT_TEXT_TYPE" val="1"/>
  <p:tag name="KSO_WM_UNIT_USESOURCEFORMAT_APPLY" val="1"/>
</p:tagLst>
</file>

<file path=ppt/tags/tag37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3658_3*l_h_i*1_3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420.9886261322743,&quot;left&quot;:61.74228041280908,&quot;top&quot;:113.36137386772575,&quot;width&quot;:395.600006103515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1"/>
</p:tagLst>
</file>

<file path=ppt/tags/tag37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81.641*348.251"/>
  <p:tag name="KSO_WM_SLIDE_POSITION" val="68.6846*121.233"/>
  <p:tag name="KSO_WM_SLIDE_LAYOUT" val="a_β_l"/>
  <p:tag name="KSO_WM_SLIDE_LAYOUT_CNT" val="1_1_1"/>
  <p:tag name="KSO_WM_SPECIAL_SOURCE" val="bdnull"/>
  <p:tag name="KSO_WM_DIAGRAM_GROUP_CODE" val="l1-1"/>
  <p:tag name="KSO_WM_SLIDE_DIAGTYPE" val="l"/>
  <p:tag name="KSO_WM_TEMPLATE_INDEX" val="20233666"/>
  <p:tag name="KSO_WM_TEMPLATE_SUBCATEGORY" val="0"/>
  <p:tag name="KSO_WM_SLIDE_INDEX" val="1"/>
  <p:tag name="KSO_WM_TAG_VERSION" val="3.0"/>
  <p:tag name="KSO_WM_SLIDE_ID" val="custom20233666_1"/>
  <p:tag name="KSO_WM_SLIDE_ITEM_CNT" val="3"/>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 name="KSO_WM_DIAGRAM_VIRTUALLY_FRAME" val="{&quot;height&quot;:561.9021606540358,&quot;left&quot;:24.25,&quot;top&quot;:145.25,&quot;width&quot;:913.7}"/>
</p:tagLst>
</file>

<file path=ppt/tags/tag378.xml><?xml version="1.0" encoding="utf-8"?>
<p:tagLst xmlns:p="http://schemas.openxmlformats.org/presentationml/2006/main">
  <p:tag name="KSO_WM_DIAGRAM_VIRTUALLY_FRAME" val="{&quot;height&quot;:561.9021606540358,&quot;left&quot;:24.25,&quot;top&quot;:145.25,&quot;width&quot;:913.7}"/>
</p:tagLst>
</file>

<file path=ppt/tags/tag379.xml><?xml version="1.0" encoding="utf-8"?>
<p:tagLst xmlns:p="http://schemas.openxmlformats.org/presentationml/2006/main">
  <p:tag name="KSO_WM_BEAUTIFY_FLAG" val=""/>
  <p:tag name="KSO_WM_DIAGRAM_VIRTUALLY_FRAME" val="{&quot;height&quot;:561.9021606540358,&quot;left&quot;:24.25,&quot;top&quot;:145.25,&quot;width&quot;:913.7}"/>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DIAGRAM_VIRTUALLY_FRAME" val="{&quot;height&quot;:561.9021606540358,&quot;left&quot;:24.25,&quot;top&quot;:145.25,&quot;width&quot;:913.7}"/>
</p:tagLst>
</file>

<file path=ppt/tags/tag381.xml><?xml version="1.0" encoding="utf-8"?>
<p:tagLst xmlns:p="http://schemas.openxmlformats.org/presentationml/2006/main">
  <p:tag name="KSO_WM_DIAGRAM_VIRTUALLY_FRAME" val="{&quot;height&quot;:561.9021606540358,&quot;left&quot;:24.25,&quot;top&quot;:145.25,&quot;width&quot;:913.7}"/>
</p:tagLst>
</file>

<file path=ppt/tags/tag382.xml><?xml version="1.0" encoding="utf-8"?>
<p:tagLst xmlns:p="http://schemas.openxmlformats.org/presentationml/2006/main">
  <p:tag name="KSO_WM_BEAUTIFY_FLAG" val=""/>
  <p:tag name="KSO_WM_DIAGRAM_VIRTUALLY_FRAME" val="{&quot;height&quot;:561.9021606540358,&quot;left&quot;:24.25,&quot;top&quot;:145.25,&quot;width&quot;:913.7}"/>
</p:tagLst>
</file>

<file path=ppt/tags/tag383.xml><?xml version="1.0" encoding="utf-8"?>
<p:tagLst xmlns:p="http://schemas.openxmlformats.org/presentationml/2006/main">
  <p:tag name="KSO_WM_DIAGRAM_VIRTUALLY_FRAME" val="{&quot;height&quot;:561.9021606540358,&quot;left&quot;:24.25,&quot;top&quot;:145.25,&quot;width&quot;:913.7}"/>
</p:tagLst>
</file>

<file path=ppt/tags/tag384.xml><?xml version="1.0" encoding="utf-8"?>
<p:tagLst xmlns:p="http://schemas.openxmlformats.org/presentationml/2006/main">
  <p:tag name="KSO_WM_DIAGRAM_VIRTUALLY_FRAME" val="{&quot;height&quot;:561.9021606540358,&quot;left&quot;:24.25,&quot;top&quot;:145.25,&quot;width&quot;:913.7}"/>
</p:tagLst>
</file>

<file path=ppt/tags/tag385.xml><?xml version="1.0" encoding="utf-8"?>
<p:tagLst xmlns:p="http://schemas.openxmlformats.org/presentationml/2006/main">
  <p:tag name="KSO_WM_DIAGRAM_VIRTUALLY_FRAME" val="{&quot;height&quot;:561.9021606540358,&quot;left&quot;:24.25,&quot;top&quot;:145.25,&quot;width&quot;:913.7}"/>
</p:tagLst>
</file>

<file path=ppt/tags/tag386.xml><?xml version="1.0" encoding="utf-8"?>
<p:tagLst xmlns:p="http://schemas.openxmlformats.org/presentationml/2006/main">
  <p:tag name="KSO_WM_BEAUTIFY_FLAG" val=""/>
  <p:tag name="PA" val="v5.2.8"/>
</p:tagLst>
</file>

<file path=ppt/tags/tag387.xml><?xml version="1.0" encoding="utf-8"?>
<p:tagLst xmlns:p="http://schemas.openxmlformats.org/presentationml/2006/main">
  <p:tag name="KSO_WM_BEAUTIFY_FLAG" val=""/>
  <p:tag name="PA" val="v5.2.8"/>
</p:tagLst>
</file>

<file path=ppt/tags/tag388.xml><?xml version="1.0" encoding="utf-8"?>
<p:tagLst xmlns:p="http://schemas.openxmlformats.org/presentationml/2006/main">
  <p:tag name="KSO_WM_BEAUTIFY_FLAG" val=""/>
  <p:tag name="PA" val="v5.2.8"/>
</p:tagLst>
</file>

<file path=ppt/tags/tag389.xml><?xml version="1.0" encoding="utf-8"?>
<p:tagLst xmlns:p="http://schemas.openxmlformats.org/presentationml/2006/main">
  <p:tag name="KSO_WM_BEAUTIFY_FLAG" val=""/>
  <p:tag name="PA" val="v5.2.8"/>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 name="PA" val="v5.2.8"/>
</p:tagLst>
</file>

<file path=ppt/tags/tag391.xml><?xml version="1.0" encoding="utf-8"?>
<p:tagLst xmlns:p="http://schemas.openxmlformats.org/presentationml/2006/main">
  <p:tag name="KSO_WM_BEAUTIFY_FLAG" val=""/>
  <p:tag name="PA" val="v5.2.8"/>
</p:tagLst>
</file>

<file path=ppt/tags/tag392.xml><?xml version="1.0" encoding="utf-8"?>
<p:tagLst xmlns:p="http://schemas.openxmlformats.org/presentationml/2006/main">
  <p:tag name="KSO_WM_BEAUTIFY_FLAG" val=""/>
  <p:tag name="PA" val="v5.2.8"/>
</p:tagLst>
</file>

<file path=ppt/tags/tag393.xml><?xml version="1.0" encoding="utf-8"?>
<p:tagLst xmlns:p="http://schemas.openxmlformats.org/presentationml/2006/main">
  <p:tag name="KSO_WM_BEAUTIFY_FLAG" val=""/>
  <p:tag name="PA" val="v5.2.8"/>
</p:tagLst>
</file>

<file path=ppt/tags/tag394.xml><?xml version="1.0" encoding="utf-8"?>
<p:tagLst xmlns:p="http://schemas.openxmlformats.org/presentationml/2006/main">
  <p:tag name="KSO_WM_BEAUTIFY_FLAG" val=""/>
  <p:tag name="PA" val="v5.2.8"/>
</p:tagLst>
</file>

<file path=ppt/tags/tag395.xml><?xml version="1.0" encoding="utf-8"?>
<p:tagLst xmlns:p="http://schemas.openxmlformats.org/presentationml/2006/main">
  <p:tag name="KSO_WM_BEAUTIFY_FLAG" val=""/>
  <p:tag name="PA" val="v5.2.8"/>
</p:tagLst>
</file>

<file path=ppt/tags/tag396.xml><?xml version="1.0" encoding="utf-8"?>
<p:tagLst xmlns:p="http://schemas.openxmlformats.org/presentationml/2006/main">
  <p:tag name="KSO_WM_BEAUTIFY_FLAG" val=""/>
  <p:tag name="PA" val="v5.2.8"/>
</p:tagLst>
</file>

<file path=ppt/tags/tag397.xml><?xml version="1.0" encoding="utf-8"?>
<p:tagLst xmlns:p="http://schemas.openxmlformats.org/presentationml/2006/main">
  <p:tag name="KSO_WM_BEAUTIFY_FLAG" val=""/>
  <p:tag name="PA" val="v5.2.8"/>
</p:tagLst>
</file>

<file path=ppt/tags/tag398.xml><?xml version="1.0" encoding="utf-8"?>
<p:tagLst xmlns:p="http://schemas.openxmlformats.org/presentationml/2006/main">
  <p:tag name="KSO_WM_BEAUTIFY_FLAG" val=""/>
  <p:tag name="PA" val="v5.2.8"/>
</p:tagLst>
</file>

<file path=ppt/tags/tag399.xml><?xml version="1.0" encoding="utf-8"?>
<p:tagLst xmlns:p="http://schemas.openxmlformats.org/presentationml/2006/main">
  <p:tag name="KSO_WM_BEAUTIFY_FLAG" val=""/>
  <p:tag name="PA" val="v5.2.8"/>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 name="PA" val="v5.2.8"/>
</p:tagLst>
</file>

<file path=ppt/tags/tag401.xml><?xml version="1.0" encoding="utf-8"?>
<p:tagLst xmlns:p="http://schemas.openxmlformats.org/presentationml/2006/main">
  <p:tag name="KSO_WM_BEAUTIFY_FLAG" val=""/>
  <p:tag name="PA" val="v5.2.8"/>
</p:tagLst>
</file>

<file path=ppt/tags/tag402.xml><?xml version="1.0" encoding="utf-8"?>
<p:tagLst xmlns:p="http://schemas.openxmlformats.org/presentationml/2006/main">
  <p:tag name="KSO_WM_BEAUTIFY_FLAG" val=""/>
  <p:tag name="PA" val="v5.2.8"/>
</p:tagLst>
</file>

<file path=ppt/tags/tag403.xml><?xml version="1.0" encoding="utf-8"?>
<p:tagLst xmlns:p="http://schemas.openxmlformats.org/presentationml/2006/main">
  <p:tag name="KSO_WM_BEAUTIFY_FLAG" val=""/>
  <p:tag name="PA" val="v5.2.8"/>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TABLE_ENDDRAG_ORIGIN_RECT" val="931*384"/>
  <p:tag name="TABLE_ENDDRAG_RECT" val="17*122*931*384"/>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DIAGRAM_VIRTUALLY_FRAME" val="{&quot;height&quot;:377.3,&quot;left&quot;:29.8,&quot;top&quot;:149.85,&quot;width&quot;:980.15}"/>
</p:tagLst>
</file>

<file path=ppt/tags/tag435.xml><?xml version="1.0" encoding="utf-8"?>
<p:tagLst xmlns:p="http://schemas.openxmlformats.org/presentationml/2006/main">
  <p:tag name="KSO_WM_BEAUTIFY_FLAG" val=""/>
  <p:tag name="KSO_WM_DIAGRAM_VIRTUALLY_FRAME" val="{&quot;height&quot;:377.3,&quot;left&quot;:29.8,&quot;top&quot;:149.85,&quot;width&quot;:980.15}"/>
</p:tagLst>
</file>

<file path=ppt/tags/tag436.xml><?xml version="1.0" encoding="utf-8"?>
<p:tagLst xmlns:p="http://schemas.openxmlformats.org/presentationml/2006/main">
  <p:tag name="KSO_WM_BEAUTIFY_FLAG" val=""/>
  <p:tag name="KSO_WM_DIAGRAM_VIRTUALLY_FRAME" val="{&quot;height&quot;:377.3,&quot;left&quot;:29.8,&quot;top&quot;:149.85,&quot;width&quot;:980.15}"/>
</p:tagLst>
</file>

<file path=ppt/tags/tag437.xml><?xml version="1.0" encoding="utf-8"?>
<p:tagLst xmlns:p="http://schemas.openxmlformats.org/presentationml/2006/main">
  <p:tag name="KSO_WM_DIAGRAM_VIRTUALLY_FRAME" val="{&quot;height&quot;:377.3,&quot;left&quot;:29.8,&quot;top&quot;:149.85,&quot;width&quot;:980.15}"/>
</p:tagLst>
</file>

<file path=ppt/tags/tag438.xml><?xml version="1.0" encoding="utf-8"?>
<p:tagLst xmlns:p="http://schemas.openxmlformats.org/presentationml/2006/main">
  <p:tag name="KSO_WM_BEAUTIFY_FLAG" val=""/>
  <p:tag name="KSO_WM_DIAGRAM_VIRTUALLY_FRAME" val="{&quot;height&quot;:377.3,&quot;left&quot;:29.8,&quot;top&quot;:149.85,&quot;width&quot;:980.15}"/>
</p:tagLst>
</file>

<file path=ppt/tags/tag439.xml><?xml version="1.0" encoding="utf-8"?>
<p:tagLst xmlns:p="http://schemas.openxmlformats.org/presentationml/2006/main">
  <p:tag name="KSO_WM_BEAUTIFY_FLAG" val=""/>
  <p:tag name="KSO_WM_DIAGRAM_VIRTUALLY_FRAME" val="{&quot;height&quot;:377.3,&quot;left&quot;:29.8,&quot;top&quot;:149.85,&quot;width&quot;:980.15}"/>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DIAGRAM_VIRTUALLY_FRAME" val="{&quot;height&quot;:377.3,&quot;left&quot;:29.8,&quot;top&quot;:149.85,&quot;width&quot;:980.15}"/>
</p:tagLst>
</file>

<file path=ppt/tags/tag441.xml><?xml version="1.0" encoding="utf-8"?>
<p:tagLst xmlns:p="http://schemas.openxmlformats.org/presentationml/2006/main">
  <p:tag name="KSO_WM_DIAGRAM_VIRTUALLY_FRAME" val="{&quot;height&quot;:282.17062992125983,&quot;left&quot;:674.92968503937,&quot;top&quot;:156.06188976377953,&quot;width&quot;:285.1703149606299}"/>
</p:tagLst>
</file>

<file path=ppt/tags/tag442.xml><?xml version="1.0" encoding="utf-8"?>
<p:tagLst xmlns:p="http://schemas.openxmlformats.org/presentationml/2006/main">
  <p:tag name="KSO_WM_DIAGRAM_VIRTUALLY_FRAME" val="{&quot;height&quot;:282.17062992125983,&quot;left&quot;:674.92968503937,&quot;top&quot;:156.06188976377953,&quot;width&quot;:285.1703149606299}"/>
</p:tagLst>
</file>

<file path=ppt/tags/tag443.xml><?xml version="1.0" encoding="utf-8"?>
<p:tagLst xmlns:p="http://schemas.openxmlformats.org/presentationml/2006/main">
  <p:tag name="KSO_WM_DIAGRAM_VIRTUALLY_FRAME" val="{&quot;height&quot;:282.17062992125983,&quot;left&quot;:674.92968503937,&quot;top&quot;:156.06188976377953,&quot;width&quot;:285.1703149606299}"/>
</p:tagLst>
</file>

<file path=ppt/tags/tag444.xml><?xml version="1.0" encoding="utf-8"?>
<p:tagLst xmlns:p="http://schemas.openxmlformats.org/presentationml/2006/main">
  <p:tag name="KSO_WM_DIAGRAM_VIRTUALLY_FRAME" val="{&quot;height&quot;:282.17062992125983,&quot;left&quot;:674.92968503937,&quot;top&quot;:156.06188976377953,&quot;width&quot;:285.1703149606299}"/>
</p:tagLst>
</file>

<file path=ppt/tags/tag445.xml><?xml version="1.0" encoding="utf-8"?>
<p:tagLst xmlns:p="http://schemas.openxmlformats.org/presentationml/2006/main">
  <p:tag name="KSO_WM_DIAGRAM_VIRTUALLY_FRAME" val="{&quot;height&quot;:282.17062992125983,&quot;left&quot;:674.92968503937,&quot;top&quot;:156.06188976377953,&quot;width&quot;:285.1703149606299}"/>
</p:tagLst>
</file>

<file path=ppt/tags/tag446.xml><?xml version="1.0" encoding="utf-8"?>
<p:tagLst xmlns:p="http://schemas.openxmlformats.org/presentationml/2006/main">
  <p:tag name="KSO_WM_DIAGRAM_VIRTUALLY_FRAME" val="{&quot;height&quot;:282.17062992125983,&quot;left&quot;:674.92968503937,&quot;top&quot;:156.06188976377953,&quot;width&quot;:285.1703149606299}"/>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DIAGRAM_VIRTUALLY_FRAME" val="{&quot;height&quot;:377.3,&quot;left&quot;:29.8,&quot;top&quot;:149.85,&quot;width&quot;:980.15}"/>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 name="KSO_WM_DIAGRAM_VIRTUALLY_FRAME" val="{&quot;height&quot;:377.3,&quot;left&quot;:29.8,&quot;top&quot;:149.85,&quot;width&quot;:980.15}"/>
</p:tagLst>
</file>

<file path=ppt/tags/tag451.xml><?xml version="1.0" encoding="utf-8"?>
<p:tagLst xmlns:p="http://schemas.openxmlformats.org/presentationml/2006/main">
  <p:tag name="KSO_WM_BEAUTIFY_FLAG" val=""/>
  <p:tag name="KSO_WM_DIAGRAM_VIRTUALLY_FRAME" val="{&quot;height&quot;:377.3,&quot;left&quot;:29.8,&quot;top&quot;:149.85,&quot;width&quot;:980.15}"/>
</p:tagLst>
</file>

<file path=ppt/tags/tag452.xml><?xml version="1.0" encoding="utf-8"?>
<p:tagLst xmlns:p="http://schemas.openxmlformats.org/presentationml/2006/main">
  <p:tag name="KSO_WM_DIAGRAM_VIRTUALLY_FRAME" val="{&quot;height&quot;:377.3,&quot;left&quot;:29.8,&quot;top&quot;:149.85,&quot;width&quot;:980.15}"/>
</p:tagLst>
</file>

<file path=ppt/tags/tag453.xml><?xml version="1.0" encoding="utf-8"?>
<p:tagLst xmlns:p="http://schemas.openxmlformats.org/presentationml/2006/main">
  <p:tag name="KSO_WM_BEAUTIFY_FLAG" val=""/>
  <p:tag name="KSO_WM_DIAGRAM_VIRTUALLY_FRAME" val="{&quot;height&quot;:377.3,&quot;left&quot;:29.8,&quot;top&quot;:149.85,&quot;width&quot;:980.15}"/>
</p:tagLst>
</file>

<file path=ppt/tags/tag454.xml><?xml version="1.0" encoding="utf-8"?>
<p:tagLst xmlns:p="http://schemas.openxmlformats.org/presentationml/2006/main">
  <p:tag name="KSO_WM_BEAUTIFY_FLAG" val=""/>
  <p:tag name="KSO_WM_DIAGRAM_VIRTUALLY_FRAME" val="{&quot;height&quot;:377.3,&quot;left&quot;:29.8,&quot;top&quot;:149.85,&quot;width&quot;:980.15}"/>
</p:tagLst>
</file>

<file path=ppt/tags/tag45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45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126_3*l_h_f*1_2_1"/>
  <p:tag name="KSO_WM_TEMPLATE_CATEGORY" val="diagram"/>
  <p:tag name="KSO_WM_TEMPLATE_INDEX" val="20233126"/>
  <p:tag name="KSO_WM_UNIT_LAYERLEVEL" val="1_1_1"/>
  <p:tag name="KSO_WM_TAG_VERSION" val="3.0"/>
  <p:tag name="KSO_WM_DIAGRAM_MAX_ITEMCNT" val="4"/>
  <p:tag name="KSO_WM_DIAGRAM_MIN_ITEMCNT" val="2"/>
  <p:tag name="KSO_WM_DIAGRAM_VIRTUALLY_FRAME" val="{&quot;height&quot;:435.25,&quot;left&quot;:51.27637795275591,&quot;top&quot;:87.05,&quot;width&quot;:873.02362204724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8"/>
  <p:tag name="KSO_WM_UNIT_TEXT_TYPE" val="1"/>
  <p:tag name="KSO_WM_UNIT_TEXT_LAYER_COUNT" val="1"/>
  <p:tag name="KSO_WM_UNIT_PRESET_TEXT" val="单击添加文本具体内容，简明扼要地阐述您的观点。根据需要酌情增减文字，以便观者准确地理解您传达的思想。"/>
  <p:tag name="KSO_WM_UNIT_TEXT_FILL_FORE_SCHEMECOLOR_INDEX" val="1"/>
  <p:tag name="KSO_WM_UNIT_TEXT_FILL_TYPE" val="1"/>
  <p:tag name="KSO_WM_UNIT_USESOURCEFORMAT_APPLY" val="0"/>
</p:tagLst>
</file>

<file path=ppt/tags/tag477.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126_3*l_h_a*1_2_1"/>
  <p:tag name="KSO_WM_TEMPLATE_CATEGORY" val="diagram"/>
  <p:tag name="KSO_WM_TEMPLATE_INDEX" val="20233126"/>
  <p:tag name="KSO_WM_UNIT_LAYERLEVEL" val="1_1_1"/>
  <p:tag name="KSO_WM_TAG_VERSION" val="3.0"/>
  <p:tag name="KSO_WM_DIAGRAM_MAX_ITEMCNT" val="4"/>
  <p:tag name="KSO_WM_DIAGRAM_MIN_ITEMCNT" val="2"/>
  <p:tag name="KSO_WM_DIAGRAM_VIRTUALLY_FRAME" val="{&quot;height&quot;:435.25,&quot;left&quot;:51.27637795275591,&quot;top&quot;:87.05,&quot;width&quot;:873.02362204724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2"/>
  <p:tag name="KSO_WM_UNIT_TEXT_TYPE" val="1"/>
  <p:tag name="KSO_WM_UNIT_PRESET_TEXT" val="添加项标题"/>
  <p:tag name="KSO_WM_UNIT_TEXT_FILL_FORE_SCHEMECOLOR_INDEX" val="1"/>
  <p:tag name="KSO_WM_UNIT_TEXT_FILL_TYPE" val="1"/>
  <p:tag name="KSO_WM_UNIT_USESOURCEFORMAT_APPLY" val="0"/>
</p:tagLst>
</file>

<file path=ppt/tags/tag478.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126_3*l_h_a*1_3_1"/>
  <p:tag name="KSO_WM_TEMPLATE_CATEGORY" val="diagram"/>
  <p:tag name="KSO_WM_TEMPLATE_INDEX" val="20233126"/>
  <p:tag name="KSO_WM_UNIT_LAYERLEVEL" val="1_1_1"/>
  <p:tag name="KSO_WM_TAG_VERSION" val="3.0"/>
  <p:tag name="KSO_WM_DIAGRAM_MAX_ITEMCNT" val="4"/>
  <p:tag name="KSO_WM_DIAGRAM_MIN_ITEMCNT" val="2"/>
  <p:tag name="KSO_WM_DIAGRAM_VIRTUALLY_FRAME" val="{&quot;height&quot;:435.25,&quot;left&quot;:47.15,&quot;top&quot;:87.05,&quot;width&quot;:954.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2"/>
  <p:tag name="KSO_WM_UNIT_TEXT_TYPE" val="1"/>
  <p:tag name="KSO_WM_UNIT_PRESET_TEXT" val="添加项标题"/>
  <p:tag name="KSO_WM_UNIT_TEXT_FILL_FORE_SCHEMECOLOR_INDEX" val="1"/>
  <p:tag name="KSO_WM_UNIT_TEXT_FILL_TYPE" val="1"/>
  <p:tag name="KSO_WM_UNIT_USESOURCEFORMAT_APPLY" val="0"/>
</p:tagLst>
</file>

<file path=ppt/tags/tag47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126_3*l_h_f*1_3_1"/>
  <p:tag name="KSO_WM_TEMPLATE_CATEGORY" val="diagram"/>
  <p:tag name="KSO_WM_TEMPLATE_INDEX" val="20233126"/>
  <p:tag name="KSO_WM_UNIT_LAYERLEVEL" val="1_1_1"/>
  <p:tag name="KSO_WM_TAG_VERSION" val="3.0"/>
  <p:tag name="KSO_WM_DIAGRAM_MAX_ITEMCNT" val="4"/>
  <p:tag name="KSO_WM_DIAGRAM_MIN_ITEMCNT" val="2"/>
  <p:tag name="KSO_WM_DIAGRAM_VIRTUALLY_FRAME" val="{&quot;height&quot;:435.25,&quot;left&quot;:47.15,&quot;top&quot;:87.05,&quot;width&quot;:954.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8"/>
  <p:tag name="KSO_WM_UNIT_TEXT_TYPE" val="1"/>
  <p:tag name="KSO_WM_UNIT_TEXT_LAYER_COUNT" val="1"/>
  <p:tag name="KSO_WM_UNIT_PRESET_TEXT" val="单击添加文本具体内容，简明扼要地阐述您的观点。根据需要酌情增减文字，以便观者准确地理解您传达的思想。"/>
  <p:tag name="KSO_WM_UNIT_TEXT_FILL_FORE_SCHEMECOLOR_INDEX" val="1"/>
  <p:tag name="KSO_WM_UNIT_TEXT_FILL_TYPE" val="1"/>
  <p:tag name="KSO_WM_UNIT_USESOURCEFORMAT_APPLY" val="0"/>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126_3*l_h_a*1_3_1"/>
  <p:tag name="KSO_WM_TEMPLATE_CATEGORY" val="diagram"/>
  <p:tag name="KSO_WM_TEMPLATE_INDEX" val="20233126"/>
  <p:tag name="KSO_WM_UNIT_LAYERLEVEL" val="1_1_1"/>
  <p:tag name="KSO_WM_TAG_VERSION" val="3.0"/>
  <p:tag name="KSO_WM_DIAGRAM_MAX_ITEMCNT" val="4"/>
  <p:tag name="KSO_WM_DIAGRAM_MIN_ITEMCNT" val="2"/>
  <p:tag name="KSO_WM_DIAGRAM_VIRTUALLY_FRAME" val="{&quot;height&quot;:435.25,&quot;left&quot;:47.15,&quot;top&quot;:87.05,&quot;width&quot;:954.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2"/>
  <p:tag name="KSO_WM_UNIT_TEXT_TYPE" val="1"/>
  <p:tag name="KSO_WM_UNIT_PRESET_TEXT" val="添加项标题"/>
  <p:tag name="KSO_WM_UNIT_TEXT_FILL_FORE_SCHEMECOLOR_INDEX" val="1"/>
  <p:tag name="KSO_WM_UNIT_TEXT_FILL_TYPE" val="1"/>
  <p:tag name="KSO_WM_UNIT_USESOURCEFORMAT_APPLY" val="0"/>
</p:tagLst>
</file>

<file path=ppt/tags/tag48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126_3*l_h_f*1_3_1"/>
  <p:tag name="KSO_WM_TEMPLATE_CATEGORY" val="diagram"/>
  <p:tag name="KSO_WM_TEMPLATE_INDEX" val="20233126"/>
  <p:tag name="KSO_WM_UNIT_LAYERLEVEL" val="1_1_1"/>
  <p:tag name="KSO_WM_TAG_VERSION" val="3.0"/>
  <p:tag name="KSO_WM_DIAGRAM_MAX_ITEMCNT" val="4"/>
  <p:tag name="KSO_WM_DIAGRAM_MIN_ITEMCNT" val="2"/>
  <p:tag name="KSO_WM_DIAGRAM_VIRTUALLY_FRAME" val="{&quot;height&quot;:435.25,&quot;left&quot;:47.15,&quot;top&quot;:87.05,&quot;width&quot;:954.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8"/>
  <p:tag name="KSO_WM_UNIT_TEXT_TYPE" val="1"/>
  <p:tag name="KSO_WM_UNIT_TEXT_LAYER_COUNT" val="1"/>
  <p:tag name="KSO_WM_UNIT_PRESET_TEXT" val="单击添加文本具体内容，简明扼要地阐述您的观点。根据需要酌情增减文字，以便观者准确地理解您传达的思想。"/>
  <p:tag name="KSO_WM_UNIT_TEXT_FILL_FORE_SCHEMECOLOR_INDEX" val="1"/>
  <p:tag name="KSO_WM_UNIT_TEXT_FILL_TYPE" val="1"/>
  <p:tag name="KSO_WM_UNIT_USESOURCEFORMAT_APPLY" val="0"/>
</p:tagLst>
</file>

<file path=ppt/tags/tag48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126_3*l_h_a*1_3_1"/>
  <p:tag name="KSO_WM_TEMPLATE_CATEGORY" val="diagram"/>
  <p:tag name="KSO_WM_TEMPLATE_INDEX" val="20233126"/>
  <p:tag name="KSO_WM_UNIT_LAYERLEVEL" val="1_1_1"/>
  <p:tag name="KSO_WM_TAG_VERSION" val="3.0"/>
  <p:tag name="KSO_WM_DIAGRAM_MAX_ITEMCNT" val="4"/>
  <p:tag name="KSO_WM_DIAGRAM_MIN_ITEMCNT" val="2"/>
  <p:tag name="KSO_WM_DIAGRAM_VIRTUALLY_FRAME" val="{&quot;height&quot;:435.25,&quot;left&quot;:47.15,&quot;top&quot;:87.05,&quot;width&quot;:954.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2"/>
  <p:tag name="KSO_WM_UNIT_TEXT_TYPE" val="1"/>
  <p:tag name="KSO_WM_UNIT_PRESET_TEXT" val="添加项标题"/>
  <p:tag name="KSO_WM_UNIT_TEXT_FILL_FORE_SCHEMECOLOR_INDEX" val="1"/>
  <p:tag name="KSO_WM_UNIT_TEXT_FILL_TYPE" val="1"/>
  <p:tag name="KSO_WM_UNIT_USESOURCEFORMAT_APPLY" val="0"/>
</p:tagLst>
</file>

<file path=ppt/tags/tag48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126_3*l_h_f*1_3_1"/>
  <p:tag name="KSO_WM_TEMPLATE_CATEGORY" val="diagram"/>
  <p:tag name="KSO_WM_TEMPLATE_INDEX" val="20233126"/>
  <p:tag name="KSO_WM_UNIT_LAYERLEVEL" val="1_1_1"/>
  <p:tag name="KSO_WM_TAG_VERSION" val="3.0"/>
  <p:tag name="KSO_WM_DIAGRAM_MAX_ITEMCNT" val="4"/>
  <p:tag name="KSO_WM_DIAGRAM_MIN_ITEMCNT" val="2"/>
  <p:tag name="KSO_WM_DIAGRAM_VIRTUALLY_FRAME" val="{&quot;height&quot;:435.25,&quot;left&quot;:47.15,&quot;top&quot;:87.05,&quot;width&quot;:954.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8"/>
  <p:tag name="KSO_WM_UNIT_TEXT_TYPE" val="1"/>
  <p:tag name="KSO_WM_UNIT_TEXT_LAYER_COUNT" val="1"/>
  <p:tag name="KSO_WM_UNIT_PRESET_TEXT" val="单击添加文本具体内容，简明扼要地阐述您的观点。根据需要酌情增减文字，以便观者准确地理解您传达的思想。"/>
  <p:tag name="KSO_WM_UNIT_TEXT_FILL_FORE_SCHEMECOLOR_INDEX" val="1"/>
  <p:tag name="KSO_WM_UNIT_TEXT_FILL_TYPE" val="1"/>
  <p:tag name="KSO_WM_UNIT_USESOURCEFORMAT_APPLY" val="0"/>
</p:tagLst>
</file>

<file path=ppt/tags/tag484.xml><?xml version="1.0" encoding="utf-8"?>
<p:tagLst xmlns:p="http://schemas.openxmlformats.org/presentationml/2006/main">
  <p:tag name="KSO_WM_BEAUTIFY_FLAG" val=""/>
  <p:tag name="KSO_WM_DIAGRAM_VIRTUALLY_FRAME" val="{&quot;height&quot;:377.3,&quot;left&quot;:29.8,&quot;top&quot;:149.85,&quot;width&quot;:980.15}"/>
</p:tagLst>
</file>

<file path=ppt/tags/tag485.xml><?xml version="1.0" encoding="utf-8"?>
<p:tagLst xmlns:p="http://schemas.openxmlformats.org/presentationml/2006/main">
  <p:tag name="KSO_WM_BEAUTIFY_FLAG" val=""/>
  <p:tag name="KSO_WM_DIAGRAM_VIRTUALLY_FRAME" val="{&quot;height&quot;:377.3,&quot;left&quot;:29.8,&quot;top&quot;:149.85,&quot;width&quot;:980.15}"/>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 name="KSO_WM_DIAGRAM_VIRTUALLY_FRAME" val="{&quot;height&quot;:358.2,&quot;left&quot;:29.8,&quot;top&quot;:149.85,&quot;width&quot;:908.35}"/>
</p:tagLst>
</file>

<file path=ppt/tags/tag497.xml><?xml version="1.0" encoding="utf-8"?>
<p:tagLst xmlns:p="http://schemas.openxmlformats.org/presentationml/2006/main">
  <p:tag name="KSO_WM_BEAUTIFY_FLAG" val=""/>
  <p:tag name="KSO_WM_DIAGRAM_VIRTUALLY_FRAME" val="{&quot;height&quot;:358.2,&quot;left&quot;:29.8,&quot;top&quot;:149.85,&quot;width&quot;:908.35}"/>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 name="KSO_WM_DIAGRAM_VIRTUALLY_FRAME" val="{&quot;height&quot;:377.3,&quot;left&quot;:29.8,&quot;top&quot;:149.85,&quot;width&quot;:980.15}"/>
</p:tagLst>
</file>

<file path=ppt/tags/tag536.xml><?xml version="1.0" encoding="utf-8"?>
<p:tagLst xmlns:p="http://schemas.openxmlformats.org/presentationml/2006/main">
  <p:tag name="KSO_WM_BEAUTIFY_FLAG" val=""/>
  <p:tag name="KSO_WM_DIAGRAM_VIRTUALLY_FRAME" val="{&quot;height&quot;:377.3,&quot;left&quot;:29.8,&quot;top&quot;:149.85,&quot;width&quot;:980.15}"/>
</p:tagLst>
</file>

<file path=ppt/tags/tag537.xml><?xml version="1.0" encoding="utf-8"?>
<p:tagLst xmlns:p="http://schemas.openxmlformats.org/presentationml/2006/main">
  <p:tag name="KSO_WM_BEAUTIFY_FLAG" val=""/>
  <p:tag name="KSO_WM_DIAGRAM_VIRTUALLY_FRAME" val="{&quot;height&quot;:358.2,&quot;left&quot;:29.8,&quot;top&quot;:149.85,&quot;width&quot;:908.35}"/>
</p:tagLst>
</file>

<file path=ppt/tags/tag538.xml><?xml version="1.0" encoding="utf-8"?>
<p:tagLst xmlns:p="http://schemas.openxmlformats.org/presentationml/2006/main">
  <p:tag name="KSO_WM_BEAUTIFY_FLAG" val=""/>
  <p:tag name="KSO_WM_DIAGRAM_VIRTUALLY_FRAME" val="{&quot;height&quot;:358.2,&quot;left&quot;:29.8,&quot;top&quot;:149.85,&quot;width&quot;:908.35}"/>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DIAGRAM_VIRTUALLY_FRAME" val="{&quot;height&quot;:358.2,&quot;left&quot;:29.8,&quot;top&quot;:149.85,&quot;width&quot;:908.35}"/>
</p:tagLst>
</file>

<file path=ppt/tags/tag543.xml><?xml version="1.0" encoding="utf-8"?>
<p:tagLst xmlns:p="http://schemas.openxmlformats.org/presentationml/2006/main">
  <p:tag name="KSO_WM_BEAUTIFY_FLAG" val=""/>
  <p:tag name="KSO_WM_DIAGRAM_VIRTUALLY_FRAME" val="{&quot;height&quot;:358.2,&quot;left&quot;:29.8,&quot;top&quot;:149.85,&quot;width&quot;:908.35}"/>
</p:tagLst>
</file>

<file path=ppt/tags/tag544.xml><?xml version="1.0" encoding="utf-8"?>
<p:tagLst xmlns:p="http://schemas.openxmlformats.org/presentationml/2006/main">
  <p:tag name="KSO_WM_BEAUTIFY_FLAG" val=""/>
  <p:tag name="KSO_WM_DIAGRAM_VIRTUALLY_FRAME" val="{&quot;height&quot;:358.2,&quot;left&quot;:29.8,&quot;top&quot;:149.85,&quot;width&quot;:908.35}"/>
</p:tagLst>
</file>

<file path=ppt/tags/tag545.xml><?xml version="1.0" encoding="utf-8"?>
<p:tagLst xmlns:p="http://schemas.openxmlformats.org/presentationml/2006/main">
  <p:tag name="KSO_WM_DIAGRAM_VIRTUALLY_FRAME" val="{&quot;height&quot;:358.2,&quot;left&quot;:29.8,&quot;top&quot;:149.85,&quot;width&quot;:908.35}"/>
</p:tagLst>
</file>

<file path=ppt/tags/tag546.xml><?xml version="1.0" encoding="utf-8"?>
<p:tagLst xmlns:p="http://schemas.openxmlformats.org/presentationml/2006/main">
  <p:tag name="KSO_WM_BEAUTIFY_FLAG" val=""/>
  <p:tag name="KSO_WM_DIAGRAM_VIRTUALLY_FRAME" val="{&quot;height&quot;:358.2,&quot;left&quot;:29.8,&quot;top&quot;:149.85,&quot;width&quot;:908.35}"/>
</p:tagLst>
</file>

<file path=ppt/tags/tag547.xml><?xml version="1.0" encoding="utf-8"?>
<p:tagLst xmlns:p="http://schemas.openxmlformats.org/presentationml/2006/main">
  <p:tag name="KSO_WM_BEAUTIFY_FLAG" val=""/>
  <p:tag name="KSO_WM_DIAGRAM_VIRTUALLY_FRAME" val="{&quot;height&quot;:358.2,&quot;left&quot;:29.8,&quot;top&quot;:149.85,&quot;width&quot;:908.35}"/>
</p:tagLst>
</file>

<file path=ppt/tags/tag548.xml><?xml version="1.0" encoding="utf-8"?>
<p:tagLst xmlns:p="http://schemas.openxmlformats.org/presentationml/2006/main">
  <p:tag name="KSO_WM_DIAGRAM_VIRTUALLY_FRAME" val="{&quot;height&quot;:358.2,&quot;left&quot;:29.8,&quot;top&quot;:149.85,&quot;width&quot;:908.35}"/>
</p:tagLst>
</file>

<file path=ppt/tags/tag549.xml><?xml version="1.0" encoding="utf-8"?>
<p:tagLst xmlns:p="http://schemas.openxmlformats.org/presentationml/2006/main">
  <p:tag name="KSO_WM_DIAGRAM_VIRTUALLY_FRAME" val="{&quot;height&quot;:358.2,&quot;left&quot;:29.8,&quot;top&quot;:149.85,&quot;width&quot;:908.35}"/>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DIAGRAM_VIRTUALLY_FRAME" val="{&quot;height&quot;:358.2,&quot;left&quot;:29.8,&quot;top&quot;:149.85,&quot;width&quot;:908.35}"/>
</p:tagLst>
</file>

<file path=ppt/tags/tag551.xml><?xml version="1.0" encoding="utf-8"?>
<p:tagLst xmlns:p="http://schemas.openxmlformats.org/presentationml/2006/main">
  <p:tag name="KSO_WM_BEAUTIFY_FLAG" val=""/>
  <p:tag name="KSO_WM_DIAGRAM_VIRTUALLY_FRAME" val="{&quot;height&quot;:358.2,&quot;left&quot;:29.8,&quot;top&quot;:149.85,&quot;width&quot;:908.35}"/>
</p:tagLst>
</file>

<file path=ppt/tags/tag552.xml><?xml version="1.0" encoding="utf-8"?>
<p:tagLst xmlns:p="http://schemas.openxmlformats.org/presentationml/2006/main">
  <p:tag name="KSO_WM_BEAUTIFY_FLAG" val=""/>
  <p:tag name="KSO_WM_DIAGRAM_VIRTUALLY_FRAME" val="{&quot;height&quot;:358.2,&quot;left&quot;:29.8,&quot;top&quot;:149.85,&quot;width&quot;:908.35}"/>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DIAGRAM_VIRTUALLY_FRAME" val="{&quot;height&quot;:358.2,&quot;left&quot;:29.8,&quot;top&quot;:149.85,&quot;width&quot;:908.35}"/>
</p:tagLst>
</file>

<file path=ppt/tags/tag555.xml><?xml version="1.0" encoding="utf-8"?>
<p:tagLst xmlns:p="http://schemas.openxmlformats.org/presentationml/2006/main">
  <p:tag name="KSO_WM_DIAGRAM_VIRTUALLY_FRAME" val="{&quot;height&quot;:358.2,&quot;left&quot;:29.8,&quot;top&quot;:149.85,&quot;width&quot;:908.35}"/>
</p:tagLst>
</file>

<file path=ppt/tags/tag556.xml><?xml version="1.0" encoding="utf-8"?>
<p:tagLst xmlns:p="http://schemas.openxmlformats.org/presentationml/2006/main">
  <p:tag name="KSO_WM_BEAUTIFY_FLAG" val=""/>
  <p:tag name="KSO_WM_DIAGRAM_VIRTUALLY_FRAME" val="{&quot;height&quot;:358.2,&quot;left&quot;:29.8,&quot;top&quot;:149.85,&quot;width&quot;:908.35}"/>
</p:tagLst>
</file>

<file path=ppt/tags/tag557.xml><?xml version="1.0" encoding="utf-8"?>
<p:tagLst xmlns:p="http://schemas.openxmlformats.org/presentationml/2006/main">
  <p:tag name="KSO_WM_BEAUTIFY_FLAG" val=""/>
  <p:tag name="KSO_WM_DIAGRAM_VIRTUALLY_FRAME" val="{&quot;height&quot;:358.2,&quot;left&quot;:29.8,&quot;top&quot;:149.85,&quot;width&quot;:908.35}"/>
</p:tagLst>
</file>

<file path=ppt/tags/tag558.xml><?xml version="1.0" encoding="utf-8"?>
<p:tagLst xmlns:p="http://schemas.openxmlformats.org/presentationml/2006/main">
  <p:tag name="KSO_WM_DIAGRAM_VIRTUALLY_FRAME" val="{&quot;height&quot;:358.2,&quot;left&quot;:29.8,&quot;top&quot;:149.85,&quot;width&quot;:908.35}"/>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DIAGRAM_VIRTUALLY_FRAME" val="{&quot;height&quot;:399.25,&quot;left&quot;:18.1,&quot;top&quot;:119,&quot;width&quot;:925.3}"/>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DIAGRAM_VIRTUALLY_FRAME" val="{&quot;height&quot;:358.2,&quot;left&quot;:29.8,&quot;top&quot;:149.85,&quot;width&quot;:908.35}"/>
</p:tagLst>
</file>

<file path=ppt/tags/tag562.xml><?xml version="1.0" encoding="utf-8"?>
<p:tagLst xmlns:p="http://schemas.openxmlformats.org/presentationml/2006/main">
  <p:tag name="KSO_WM_BEAUTIFY_FLAG" val=""/>
  <p:tag name="KSO_WM_DIAGRAM_VIRTUALLY_FRAME" val="{&quot;height&quot;:358.2,&quot;left&quot;:29.8,&quot;top&quot;:149.85,&quot;width&quot;:908.35}"/>
</p:tagLst>
</file>

<file path=ppt/tags/tag563.xml><?xml version="1.0" encoding="utf-8"?>
<p:tagLst xmlns:p="http://schemas.openxmlformats.org/presentationml/2006/main">
  <p:tag name="KSO_WM_BEAUTIFY_FLAG" val=""/>
  <p:tag name="KSO_WM_DIAGRAM_VIRTUALLY_FRAME" val="{&quot;height&quot;:358.2,&quot;left&quot;:29.8,&quot;top&quot;:149.85,&quot;width&quot;:908.35}"/>
</p:tagLst>
</file>

<file path=ppt/tags/tag564.xml><?xml version="1.0" encoding="utf-8"?>
<p:tagLst xmlns:p="http://schemas.openxmlformats.org/presentationml/2006/main">
  <p:tag name="KSO_WM_DIAGRAM_VIRTUALLY_FRAME" val="{&quot;height&quot;:358.2,&quot;left&quot;:29.8,&quot;top&quot;:149.85,&quot;width&quot;:908.35}"/>
</p:tagLst>
</file>

<file path=ppt/tags/tag565.xml><?xml version="1.0" encoding="utf-8"?>
<p:tagLst xmlns:p="http://schemas.openxmlformats.org/presentationml/2006/main">
  <p:tag name="KSO_WM_BEAUTIFY_FLAG" val=""/>
  <p:tag name="KSO_WM_DIAGRAM_VIRTUALLY_FRAME" val="{&quot;height&quot;:358.2,&quot;left&quot;:29.8,&quot;top&quot;:149.85,&quot;width&quot;:908.35}"/>
</p:tagLst>
</file>

<file path=ppt/tags/tag566.xml><?xml version="1.0" encoding="utf-8"?>
<p:tagLst xmlns:p="http://schemas.openxmlformats.org/presentationml/2006/main">
  <p:tag name="KSO_WM_BEAUTIFY_FLAG" val=""/>
  <p:tag name="KSO_WM_DIAGRAM_VIRTUALLY_FRAME" val="{&quot;height&quot;:358.2,&quot;left&quot;:29.8,&quot;top&quot;:149.85,&quot;width&quot;:908.35}"/>
</p:tagLst>
</file>

<file path=ppt/tags/tag567.xml><?xml version="1.0" encoding="utf-8"?>
<p:tagLst xmlns:p="http://schemas.openxmlformats.org/presentationml/2006/main">
  <p:tag name="KSO_WM_DIAGRAM_VIRTUALLY_FRAME" val="{&quot;height&quot;:358.2,&quot;left&quot;:29.8,&quot;top&quot;:149.85,&quot;width&quot;:908.35}"/>
</p:tagLst>
</file>

<file path=ppt/tags/tag568.xml><?xml version="1.0" encoding="utf-8"?>
<p:tagLst xmlns:p="http://schemas.openxmlformats.org/presentationml/2006/main">
  <p:tag name="KSO_WM_DIAGRAM_VIRTUALLY_FRAME" val="{&quot;height&quot;:358.2,&quot;left&quot;:29.8,&quot;top&quot;:149.85,&quot;width&quot;:908.35}"/>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 name="KSO_WM_DIAGRAM_VIRTUALLY_FRAME" val="{&quot;height&quot;:399.25,&quot;left&quot;:18.1,&quot;top&quot;:119,&quot;width&quot;:925.3}"/>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DIAGRAM_VIRTUALLY_FRAME" val="{&quot;height&quot;:363.2125196850394,&quot;left&quot;:25.95,&quot;top&quot;:66.58748031496063,&quot;width&quot;:676.4}"/>
</p:tagLst>
</file>

<file path=ppt/tags/tag58.xml><?xml version="1.0" encoding="utf-8"?>
<p:tagLst xmlns:p="http://schemas.openxmlformats.org/presentationml/2006/main">
  <p:tag name="KSO_WM_DIAGRAM_VIRTUALLY_FRAME" val="{&quot;height&quot;:399.25,&quot;left&quot;:18.1,&quot;top&quot;:119,&quot;width&quot;:925.3}"/>
</p:tagLst>
</file>

<file path=ppt/tags/tag580.xml><?xml version="1.0" encoding="utf-8"?>
<p:tagLst xmlns:p="http://schemas.openxmlformats.org/presentationml/2006/main">
  <p:tag name="KSO_WM_DIAGRAM_VIRTUALLY_FRAME" val="{&quot;height&quot;:363.2125196850394,&quot;left&quot;:25.95,&quot;top&quot;:66.58748031496063,&quot;width&quot;:676.4}"/>
</p:tagLst>
</file>

<file path=ppt/tags/tag581.xml><?xml version="1.0" encoding="utf-8"?>
<p:tagLst xmlns:p="http://schemas.openxmlformats.org/presentationml/2006/main">
  <p:tag name="KSO_WM_DIAGRAM_VIRTUALLY_FRAME" val="{&quot;height&quot;:363.2125196850394,&quot;left&quot;:25.95,&quot;top&quot;:66.58748031496063,&quot;width&quot;:676.4}"/>
</p:tagLst>
</file>

<file path=ppt/tags/tag582.xml><?xml version="1.0" encoding="utf-8"?>
<p:tagLst xmlns:p="http://schemas.openxmlformats.org/presentationml/2006/main">
  <p:tag name="KSO_WM_DIAGRAM_VIRTUALLY_FRAME" val="{&quot;height&quot;:363.2125196850394,&quot;left&quot;:25.95,&quot;top&quot;:66.58748031496063,&quot;width&quot;:676.4}"/>
</p:tagLst>
</file>

<file path=ppt/tags/tag583.xml><?xml version="1.0" encoding="utf-8"?>
<p:tagLst xmlns:p="http://schemas.openxmlformats.org/presentationml/2006/main">
  <p:tag name="KSO_WM_DIAGRAM_VIRTUALLY_FRAME" val="{&quot;height&quot;:363.2125196850394,&quot;left&quot;:25.95,&quot;top&quot;:66.58748031496063,&quot;width&quot;:676.4}"/>
</p:tagLst>
</file>

<file path=ppt/tags/tag584.xml><?xml version="1.0" encoding="utf-8"?>
<p:tagLst xmlns:p="http://schemas.openxmlformats.org/presentationml/2006/main">
  <p:tag name="KSO_WM_DIAGRAM_VIRTUALLY_FRAME" val="{&quot;height&quot;:363.2125196850394,&quot;left&quot;:25.95,&quot;top&quot;:66.58748031496063,&quot;width&quot;:676.4}"/>
</p:tagLst>
</file>

<file path=ppt/tags/tag585.xml><?xml version="1.0" encoding="utf-8"?>
<p:tagLst xmlns:p="http://schemas.openxmlformats.org/presentationml/2006/main">
  <p:tag name="KSO_WM_DIAGRAM_VIRTUALLY_FRAME" val="{&quot;height&quot;:363.2125196850394,&quot;left&quot;:25.95,&quot;top&quot;:66.58748031496063,&quot;width&quot;:676.4}"/>
</p:tagLst>
</file>

<file path=ppt/tags/tag586.xml><?xml version="1.0" encoding="utf-8"?>
<p:tagLst xmlns:p="http://schemas.openxmlformats.org/presentationml/2006/main">
  <p:tag name="KSO_WM_DIAGRAM_VIRTUALLY_FRAME" val="{&quot;height&quot;:363.2125196850394,&quot;left&quot;:25.95,&quot;top&quot;:66.58748031496063,&quot;width&quot;:676.4}"/>
</p:tagLst>
</file>

<file path=ppt/tags/tag587.xml><?xml version="1.0" encoding="utf-8"?>
<p:tagLst xmlns:p="http://schemas.openxmlformats.org/presentationml/2006/main">
  <p:tag name="KSO_WM_DIAGRAM_VIRTUALLY_FRAME" val="{&quot;height&quot;:363.2125196850394,&quot;left&quot;:25.95,&quot;top&quot;:66.58748031496063,&quot;width&quot;:676.4}"/>
</p:tagLst>
</file>

<file path=ppt/tags/tag588.xml><?xml version="1.0" encoding="utf-8"?>
<p:tagLst xmlns:p="http://schemas.openxmlformats.org/presentationml/2006/main">
  <p:tag name="TABLE_ENDDRAG_ORIGIN_RECT" val="859*180"/>
  <p:tag name="TABLE_ENDDRAG_RECT" val="62*229*859*180"/>
</p:tagLst>
</file>

<file path=ppt/tags/tag589.xml><?xml version="1.0" encoding="utf-8"?>
<p:tagLst xmlns:p="http://schemas.openxmlformats.org/presentationml/2006/main">
  <p:tag name="TABLE_ENDDRAG_ORIGIN_RECT" val="630*344"/>
  <p:tag name="TABLE_ENDDRAG_RECT" val="37*39*630*344"/>
</p:tagLst>
</file>

<file path=ppt/tags/tag59.xml><?xml version="1.0" encoding="utf-8"?>
<p:tagLst xmlns:p="http://schemas.openxmlformats.org/presentationml/2006/main">
  <p:tag name="KSO_WM_DIAGRAM_VIRTUALLY_FRAME" val="{&quot;height&quot;:399.25,&quot;left&quot;:18.1,&quot;top&quot;:119,&quot;width&quot;:925.3}"/>
</p:tagLst>
</file>

<file path=ppt/tags/tag6.xml><?xml version="1.0" encoding="utf-8"?>
<p:tagLst xmlns:p="http://schemas.openxmlformats.org/presentationml/2006/main">
  <p:tag name="AS_UNIQUEID" val="72"/>
</p:tagLst>
</file>

<file path=ppt/tags/tag60.xml><?xml version="1.0" encoding="utf-8"?>
<p:tagLst xmlns:p="http://schemas.openxmlformats.org/presentationml/2006/main">
  <p:tag name="KSO_WM_BEAUTIFY_FLAG" val=""/>
  <p:tag name="KSO_WM_DIAGRAM_VIRTUALLY_FRAME" val="{&quot;height&quot;:399.25,&quot;left&quot;:18.1,&quot;top&quot;:119,&quot;width&quot;:925.3}"/>
</p:tagLst>
</file>

<file path=ppt/tags/tag61.xml><?xml version="1.0" encoding="utf-8"?>
<p:tagLst xmlns:p="http://schemas.openxmlformats.org/presentationml/2006/main">
  <p:tag name="KSO_WM_DIAGRAM_VIRTUALLY_FRAME" val="{&quot;height&quot;:399.25,&quot;left&quot;:18.1,&quot;top&quot;:119,&quot;width&quot;:925.3}"/>
</p:tagLst>
</file>

<file path=ppt/tags/tag62.xml><?xml version="1.0" encoding="utf-8"?>
<p:tagLst xmlns:p="http://schemas.openxmlformats.org/presentationml/2006/main">
  <p:tag name="KSO_WM_DIAGRAM_VIRTUALLY_FRAME" val="{&quot;height&quot;:399.25,&quot;left&quot;:18.1,&quot;top&quot;:119,&quot;width&quot;:925.3}"/>
</p:tagLst>
</file>

<file path=ppt/tags/tag63.xml><?xml version="1.0" encoding="utf-8"?>
<p:tagLst xmlns:p="http://schemas.openxmlformats.org/presentationml/2006/main">
  <p:tag name="KSO_WM_BEAUTIFY_FLAG" val=""/>
  <p:tag name="KSO_WM_DIAGRAM_VIRTUALLY_FRAME" val="{&quot;height&quot;:399.25,&quot;left&quot;:18.1,&quot;top&quot;:119,&quot;width&quot;:925.3}"/>
</p:tagLst>
</file>

<file path=ppt/tags/tag64.xml><?xml version="1.0" encoding="utf-8"?>
<p:tagLst xmlns:p="http://schemas.openxmlformats.org/presentationml/2006/main">
  <p:tag name="KSO_WM_DIAGRAM_VIRTUALLY_FRAME" val="{&quot;height&quot;:399.25,&quot;left&quot;:18.1,&quot;top&quot;:119,&quot;width&quot;:925.3}"/>
</p:tagLst>
</file>

<file path=ppt/tags/tag65.xml><?xml version="1.0" encoding="utf-8"?>
<p:tagLst xmlns:p="http://schemas.openxmlformats.org/presentationml/2006/main">
  <p:tag name="KSO_WM_DIAGRAM_VIRTUALLY_FRAME" val="{&quot;height&quot;:399.25,&quot;left&quot;:18.1,&quot;top&quot;:119,&quot;width&quot;:925.3}"/>
</p:tagLst>
</file>

<file path=ppt/tags/tag66.xml><?xml version="1.0" encoding="utf-8"?>
<p:tagLst xmlns:p="http://schemas.openxmlformats.org/presentationml/2006/main">
  <p:tag name="KSO_WM_BEAUTIFY_FLAG" val=""/>
  <p:tag name="KSO_WM_DIAGRAM_VIRTUALLY_FRAME" val="{&quot;height&quot;:399.25,&quot;left&quot;:18.1,&quot;top&quot;:119,&quot;width&quot;:925.3}"/>
</p:tagLst>
</file>

<file path=ppt/tags/tag67.xml><?xml version="1.0" encoding="utf-8"?>
<p:tagLst xmlns:p="http://schemas.openxmlformats.org/presentationml/2006/main">
  <p:tag name="KSO_WM_DIAGRAM_VIRTUALLY_FRAME" val="{&quot;height&quot;:399.25,&quot;left&quot;:18.1,&quot;top&quot;:119,&quot;width&quot;:925.3}"/>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76_5*l_h_i*1_1_3"/>
  <p:tag name="KSO_WM_TEMPLATE_CATEGORY" val="diagram"/>
  <p:tag name="KSO_WM_TEMPLATE_INDEX" val="2023197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37.4,&quot;left&quot;:54.4,&quot;top&quot;:142.25,&quot;width&quot;:303.9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LINE_FORE_SCHEMECOLOR_INDEX" val="5"/>
  <p:tag name="KSO_WM_DIAGRAM_USE_COLOR_VALUE" val="{&quot;color_scheme&quot;:1,&quot;color_type&quot;:1,&quot;theme_color_indexes&quot;:[5,6,5,6,5,6]}"/>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76_5*l_h_i*1_1_3"/>
  <p:tag name="KSO_WM_TEMPLATE_CATEGORY" val="diagram"/>
  <p:tag name="KSO_WM_TEMPLATE_INDEX" val="2023197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37.4,&quot;left&quot;:54.4,&quot;top&quot;:142.25,&quot;width&quot;:303.9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LINE_FORE_SCHEMECOLOR_INDEX" val="5"/>
  <p:tag name="KSO_WM_DIAGRAM_USE_COLOR_VALUE" val="{&quot;color_scheme&quot;:1,&quot;color_type&quot;:1,&quot;theme_color_indexes&quot;:[5,6,5,6,5,6]}"/>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76_5*l_h_i*1_1_3"/>
  <p:tag name="KSO_WM_TEMPLATE_CATEGORY" val="diagram"/>
  <p:tag name="KSO_WM_TEMPLATE_INDEX" val="2023197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37.4,&quot;left&quot;:54.4,&quot;top&quot;:142.25,&quot;width&quot;:303.9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LINE_FORE_SCHEMECOLOR_INDEX" val="5"/>
  <p:tag name="KSO_WM_DIAGRAM_USE_COLOR_VALUE" val="{&quot;color_scheme&quot;:1,&quot;color_type&quot;:1,&quot;theme_color_indexes&quot;:[5,6,5,6,5,6]}"/>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76_5*l_h_i*1_1_3"/>
  <p:tag name="KSO_WM_TEMPLATE_CATEGORY" val="diagram"/>
  <p:tag name="KSO_WM_TEMPLATE_INDEX" val="2023197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37.4,&quot;left&quot;:54.4,&quot;top&quot;:142.25,&quot;width&quot;:303.9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LINE_FORE_SCHEMECOLOR_INDEX" val="5"/>
  <p:tag name="KSO_WM_DIAGRAM_USE_COLOR_VALUE" val="{&quot;color_scheme&quot;:1,&quot;color_type&quot;:1,&quot;theme_color_indexes&quot;:[5,6,5,6,5,6]}"/>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76_5*l_h_i*1_1_3"/>
  <p:tag name="KSO_WM_TEMPLATE_CATEGORY" val="diagram"/>
  <p:tag name="KSO_WM_TEMPLATE_INDEX" val="2023197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37.4,&quot;left&quot;:54.4,&quot;top&quot;:142.25,&quot;width&quot;:303.9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LINE_FORE_SCHEMECOLOR_INDEX" val="5"/>
  <p:tag name="KSO_WM_DIAGRAM_USE_COLOR_VALUE" val="{&quot;color_scheme&quot;:1,&quot;color_type&quot;:1,&quot;theme_color_indexes&quot;:[5,6,5,6,5,6]}"/>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76_5*l_h_i*1_1_3"/>
  <p:tag name="KSO_WM_TEMPLATE_CATEGORY" val="diagram"/>
  <p:tag name="KSO_WM_TEMPLATE_INDEX" val="2023197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37.4,&quot;left&quot;:54.4,&quot;top&quot;:142.25,&quot;width&quot;:303.9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LINE_FORE_SCHEMECOLOR_INDEX" val="5"/>
  <p:tag name="KSO_WM_DIAGRAM_USE_COLOR_VALUE" val="{&quot;color_scheme&quot;:1,&quot;color_type&quot;:1,&quot;theme_color_indexes&quot;:[5,6,5,6,5,6]}"/>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976_5*l_h_i*1_1_3"/>
  <p:tag name="KSO_WM_TEMPLATE_CATEGORY" val="diagram"/>
  <p:tag name="KSO_WM_TEMPLATE_INDEX" val="2023197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3"/>
  <p:tag name="KSO_WM_DIAGRAM_MAX_ITEMCNT" val="6"/>
  <p:tag name="KSO_WM_DIAGRAM_MIN_ITEMCNT" val="2"/>
  <p:tag name="KSO_WM_DIAGRAM_VIRTUALLY_FRAME" val="{&quot;height&quot;:337.4,&quot;left&quot;:54.4,&quot;top&quot;:142.25,&quot;width&quot;:303.95}"/>
  <p:tag name="KSO_WM_DIAGRAM_COLOR_MATCH_VALUE" val="{&quot;shape&quot;:{&quot;fill&quot;:{&quot;solid&quot;:{&quot;brightness&quot;:0,&quot;colorType&quot;:2,&quot;rgb&quot;:&quot;#ffffff&quot;,&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LINE_FORE_SCHEMECOLOR_INDEX" val="5"/>
  <p:tag name="KSO_WM_DIAGRAM_USE_COLOR_VALUE" val="{&quot;color_scheme&quot;:1,&quot;color_type&quot;:1,&quot;theme_color_indexes&quot;:[5,6,5,6,5,6]}"/>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 name="KSO_WM_DIAGRAM_VIRTUALLY_FRAME" val="{&quot;height&quot;:251.92496062992123,&quot;left&quot;:429.0750393700788,&quot;top&quot;:108.86251968503936,&quot;width&quot;:274.95}"/>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 name="KSO_WM_DIAGRAM_VIRTUALLY_FRAME" val="{&quot;height&quot;:251.92496062992123,&quot;left&quot;:429.0750393700788,&quot;top&quot;:108.86251968503936,&quot;width&quot;:274.95}"/>
</p:tagLst>
</file>

<file path=ppt/tags/tag81.xml><?xml version="1.0" encoding="utf-8"?>
<p:tagLst xmlns:p="http://schemas.openxmlformats.org/presentationml/2006/main">
  <p:tag name="KSO_WM_BEAUTIFY_FLAG" val=""/>
  <p:tag name="KSO_WM_DIAGRAM_VIRTUALLY_FRAME" val="{&quot;height&quot;:251.92496062992123,&quot;left&quot;:429.0750393700788,&quot;top&quot;:108.86251968503936,&quot;width&quot;:274.95}"/>
</p:tagLst>
</file>

<file path=ppt/tags/tag82.xml><?xml version="1.0" encoding="utf-8"?>
<p:tagLst xmlns:p="http://schemas.openxmlformats.org/presentationml/2006/main">
  <p:tag name="KSO_WM_BEAUTIFY_FLAG" val=""/>
  <p:tag name="KSO_WM_DIAGRAM_VIRTUALLY_FRAME" val="{&quot;height&quot;:251.92496062992123,&quot;left&quot;:429.0750393700788,&quot;top&quot;:108.86251968503936,&quot;width&quot;:274.95}"/>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 name="PA" val="v5.2.8"/>
</p:tagLst>
</file>

<file path=ppt/tags/tag85.xml><?xml version="1.0" encoding="utf-8"?>
<p:tagLst xmlns:p="http://schemas.openxmlformats.org/presentationml/2006/main">
  <p:tag name="KSO_WM_BEAUTIFY_FLAG" val=""/>
  <p:tag name="PA" val="v5.2.8"/>
</p:tagLst>
</file>

<file path=ppt/tags/tag86.xml><?xml version="1.0" encoding="utf-8"?>
<p:tagLst xmlns:p="http://schemas.openxmlformats.org/presentationml/2006/main">
  <p:tag name="KSO_WM_BEAUTIFY_FLAG" val=""/>
  <p:tag name="PA" val="v5.2.8"/>
</p:tagLst>
</file>

<file path=ppt/tags/tag87.xml><?xml version="1.0" encoding="utf-8"?>
<p:tagLst xmlns:p="http://schemas.openxmlformats.org/presentationml/2006/main">
  <p:tag name="KSO_WM_BEAUTIFY_FLAG" val=""/>
  <p:tag name="PA" val="v5.2.8"/>
</p:tagLst>
</file>

<file path=ppt/tags/tag88.xml><?xml version="1.0" encoding="utf-8"?>
<p:tagLst xmlns:p="http://schemas.openxmlformats.org/presentationml/2006/main">
  <p:tag name="KSO_WM_BEAUTIFY_FLAG" val=""/>
  <p:tag name="PA" val="v5.2.8"/>
</p:tagLst>
</file>

<file path=ppt/tags/tag89.xml><?xml version="1.0" encoding="utf-8"?>
<p:tagLst xmlns:p="http://schemas.openxmlformats.org/presentationml/2006/main">
  <p:tag name="KSO_WM_BEAUTIFY_FLAG" val=""/>
  <p:tag name="PA" val="v5.2.8"/>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 name="PA" val="v5.2.8"/>
</p:tagLst>
</file>

<file path=ppt/tags/tag91.xml><?xml version="1.0" encoding="utf-8"?>
<p:tagLst xmlns:p="http://schemas.openxmlformats.org/presentationml/2006/main">
  <p:tag name="KSO_WM_BEAUTIFY_FLAG" val=""/>
  <p:tag name="PA" val="v5.2.8"/>
</p:tagLst>
</file>

<file path=ppt/tags/tag92.xml><?xml version="1.0" encoding="utf-8"?>
<p:tagLst xmlns:p="http://schemas.openxmlformats.org/presentationml/2006/main">
  <p:tag name="KSO_WM_BEAUTIFY_FLAG" val=""/>
  <p:tag name="PA" val="v5.2.8"/>
</p:tagLst>
</file>

<file path=ppt/tags/tag93.xml><?xml version="1.0" encoding="utf-8"?>
<p:tagLst xmlns:p="http://schemas.openxmlformats.org/presentationml/2006/main">
  <p:tag name="KSO_WM_BEAUTIFY_FLAG" val=""/>
  <p:tag name="PA" val="v5.2.8"/>
</p:tagLst>
</file>

<file path=ppt/tags/tag94.xml><?xml version="1.0" encoding="utf-8"?>
<p:tagLst xmlns:p="http://schemas.openxmlformats.org/presentationml/2006/main">
  <p:tag name="KSO_WM_BEAUTIFY_FLAG" val=""/>
  <p:tag name="PA" val="v5.2.8"/>
</p:tagLst>
</file>

<file path=ppt/tags/tag95.xml><?xml version="1.0" encoding="utf-8"?>
<p:tagLst xmlns:p="http://schemas.openxmlformats.org/presentationml/2006/main">
  <p:tag name="KSO_WM_BEAUTIFY_FLAG" val=""/>
  <p:tag name="PA" val="v5.2.8"/>
</p:tagLst>
</file>

<file path=ppt/tags/tag96.xml><?xml version="1.0" encoding="utf-8"?>
<p:tagLst xmlns:p="http://schemas.openxmlformats.org/presentationml/2006/main">
  <p:tag name="TABLE_ENDDRAG_ORIGIN_RECT" val="907*286"/>
  <p:tag name="TABLE_ENDDRAG_RECT" val="30*103*907*286"/>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95">
    <a:dk1>
      <a:srgbClr val="000000"/>
    </a:dk1>
    <a:lt1>
      <a:srgbClr val="FFFFFF"/>
    </a:lt1>
    <a:dk2>
      <a:srgbClr val="0C0E1F"/>
    </a:dk2>
    <a:lt2>
      <a:srgbClr val="FEFFFF"/>
    </a:lt2>
    <a:accent1>
      <a:srgbClr val="F08BB4"/>
    </a:accent1>
    <a:accent2>
      <a:srgbClr val="3787FF"/>
    </a:accent2>
    <a:accent3>
      <a:srgbClr val="F2B600"/>
    </a:accent3>
    <a:accent4>
      <a:srgbClr val="23ABA0"/>
    </a:accent4>
    <a:accent5>
      <a:srgbClr val="FF9A2D"/>
    </a:accent5>
    <a:accent6>
      <a:srgbClr val="FF7315"/>
    </a:accent6>
    <a:hlink>
      <a:srgbClr val="304FFE"/>
    </a:hlink>
    <a:folHlink>
      <a:srgbClr val="492067"/>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38635</Words>
  <Application>WPS 演示</Application>
  <PresentationFormat>全屏显示(16:9)</PresentationFormat>
  <Paragraphs>4276</Paragraphs>
  <Slides>73</Slides>
  <Notes>54</Notes>
  <HiddenSlides>0</HiddenSlides>
  <MMClips>0</MMClips>
  <ScaleCrop>false</ScaleCrop>
  <HeadingPairs>
    <vt:vector size="8" baseType="variant">
      <vt:variant>
        <vt:lpstr>已用的字体</vt:lpstr>
      </vt:variant>
      <vt:variant>
        <vt:i4>25</vt:i4>
      </vt:variant>
      <vt:variant>
        <vt:lpstr>主题</vt:lpstr>
      </vt:variant>
      <vt:variant>
        <vt:i4>3</vt:i4>
      </vt:variant>
      <vt:variant>
        <vt:lpstr>嵌入 OLE 服务器</vt:lpstr>
      </vt:variant>
      <vt:variant>
        <vt:i4>1</vt:i4>
      </vt:variant>
      <vt:variant>
        <vt:lpstr>幻灯片标题</vt:lpstr>
      </vt:variant>
      <vt:variant>
        <vt:i4>73</vt:i4>
      </vt:variant>
    </vt:vector>
  </HeadingPairs>
  <TitlesOfParts>
    <vt:vector size="102" baseType="lpstr">
      <vt:lpstr>Arial</vt:lpstr>
      <vt:lpstr>宋体</vt:lpstr>
      <vt:lpstr>Wingdings</vt:lpstr>
      <vt:lpstr>Calibri</vt:lpstr>
      <vt:lpstr>Arial</vt:lpstr>
      <vt:lpstr>微软雅黑</vt:lpstr>
      <vt:lpstr>微软雅黑 Light</vt:lpstr>
      <vt:lpstr>思源黑体 CN Light</vt:lpstr>
      <vt:lpstr>Times New Roman</vt:lpstr>
      <vt:lpstr>Wingdings</vt:lpstr>
      <vt:lpstr>等线 Light</vt:lpstr>
      <vt:lpstr>Arial Unicode MS</vt:lpstr>
      <vt:lpstr>等线</vt:lpstr>
      <vt:lpstr>方正兰亭粗黑简体</vt:lpstr>
      <vt:lpstr>黑体</vt:lpstr>
      <vt:lpstr>方正兰亭中黑_GBK</vt:lpstr>
      <vt:lpstr>楷体</vt:lpstr>
      <vt:lpstr>Helvetica</vt:lpstr>
      <vt:lpstr>方正兰亭大黑简体</vt:lpstr>
      <vt:lpstr>方正黑体简体</vt:lpstr>
      <vt:lpstr>OPPOSans B</vt:lpstr>
      <vt:lpstr>思源黑体 CN Normal</vt:lpstr>
      <vt:lpstr>Inter</vt:lpstr>
      <vt:lpstr>Segoe Print</vt:lpstr>
      <vt:lpstr>仿宋</vt:lpstr>
      <vt:lpstr>Office 主题</vt:lpstr>
      <vt:lpstr>1_Office 主题</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USER353256</cp:lastModifiedBy>
  <cp:revision>27</cp:revision>
  <dcterms:created xsi:type="dcterms:W3CDTF">2025-05-26T02:55:00Z</dcterms:created>
  <dcterms:modified xsi:type="dcterms:W3CDTF">2025-05-30T01:46:29Z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836EAA29EEE443FC8F8A4DC84C6CFF56_13</vt:lpwstr>
  </property>
  <property fmtid="{D5CDD505-2E9C-101B-9397-08002B2CF9AE}" pid="3" name="KSOProductBuildVer">
    <vt:lpwstr>2052-12.8.2.19315</vt:lpwstr>
  </property>
</Properties>
</file>